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89" r:id="rId4"/>
    <p:sldId id="278" r:id="rId5"/>
    <p:sldId id="279" r:id="rId6"/>
    <p:sldId id="273" r:id="rId7"/>
    <p:sldId id="264" r:id="rId8"/>
    <p:sldId id="265" r:id="rId9"/>
    <p:sldId id="266" r:id="rId10"/>
    <p:sldId id="267" r:id="rId11"/>
    <p:sldId id="280" r:id="rId12"/>
    <p:sldId id="292" r:id="rId13"/>
    <p:sldId id="281" r:id="rId14"/>
    <p:sldId id="282" r:id="rId15"/>
    <p:sldId id="283" r:id="rId16"/>
    <p:sldId id="286" r:id="rId17"/>
    <p:sldId id="262" r:id="rId18"/>
    <p:sldId id="285" r:id="rId19"/>
    <p:sldId id="261" r:id="rId20"/>
    <p:sldId id="291" r:id="rId21"/>
    <p:sldId id="287" r:id="rId2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E0E"/>
    <a:srgbClr val="4F0909"/>
    <a:srgbClr val="B81414"/>
    <a:srgbClr val="4BB2FF"/>
    <a:srgbClr val="F4A2A2"/>
    <a:srgbClr val="EE6868"/>
    <a:srgbClr val="EB4B4B"/>
    <a:srgbClr val="DA1818"/>
    <a:srgbClr val="800E0E"/>
    <a:srgbClr val="B0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44" autoAdjust="0"/>
  </p:normalViewPr>
  <p:slideViewPr>
    <p:cSldViewPr>
      <p:cViewPr>
        <p:scale>
          <a:sx n="66" d="100"/>
          <a:sy n="66" d="100"/>
        </p:scale>
        <p:origin x="-1268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0134178130948"/>
          <c:y val="5.987478123176934E-3"/>
          <c:w val="0.78285252413255857"/>
          <c:h val="0.975112137320967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ИП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0.11000000000000001</c:v>
                </c:pt>
                <c:pt idx="1">
                  <c:v>0.89000000000000012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2959317585298E-2"/>
          <c:y val="0"/>
          <c:w val="0.66382283464566949"/>
          <c:h val="0.99573425196850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bg1"/>
              </a:solidFill>
            </a:ln>
          </c:spPr>
          <c:explosion val="4"/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34736-F609-4896-94CD-9E2F56422F85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62BEB-F064-4D7D-A05C-2FBD610D8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" y="258763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4" y="4095294"/>
            <a:ext cx="6120679" cy="5647326"/>
          </a:xfrm>
        </p:spPr>
        <p:txBody>
          <a:bodyPr>
            <a:noAutofit/>
          </a:bodyPr>
          <a:lstStyle/>
          <a:p>
            <a:pPr indent="27305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30219"/>
            <a:ext cx="2946400" cy="496411"/>
          </a:xfrm>
          <a:prstGeom prst="rect">
            <a:avLst/>
          </a:prstGeom>
        </p:spPr>
        <p:txBody>
          <a:bodyPr/>
          <a:lstStyle/>
          <a:p>
            <a:fld id="{A1964322-752A-4804-B3D9-653C1B2512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2BEB-F064-4D7D-A05C-2FBD610D8E8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 bottom pattern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3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Google Shape;574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microsoft.com/office/2007/relationships/hdphoto" Target="../media/hdphoto14.wdp"/><Relationship Id="rId3" Type="http://schemas.openxmlformats.org/officeDocument/2006/relationships/image" Target="../media/image16.jpeg"/><Relationship Id="rId7" Type="http://schemas.openxmlformats.org/officeDocument/2006/relationships/image" Target="../media/image50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microsoft.com/office/2007/relationships/hdphoto" Target="../media/hdphoto13.wdp"/><Relationship Id="rId5" Type="http://schemas.openxmlformats.org/officeDocument/2006/relationships/image" Target="../media/image3.png"/><Relationship Id="rId15" Type="http://schemas.microsoft.com/office/2007/relationships/hdphoto" Target="../media/hdphoto15.wdp"/><Relationship Id="rId10" Type="http://schemas.openxmlformats.org/officeDocument/2006/relationships/image" Target="../media/image53.png"/><Relationship Id="rId4" Type="http://schemas.microsoft.com/office/2007/relationships/hdphoto" Target="../media/hdphoto11.wdp"/><Relationship Id="rId9" Type="http://schemas.openxmlformats.org/officeDocument/2006/relationships/image" Target="../media/image52.jpe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jpeg"/><Relationship Id="rId3" Type="http://schemas.openxmlformats.org/officeDocument/2006/relationships/image" Target="../media/image16.jpeg"/><Relationship Id="rId7" Type="http://schemas.openxmlformats.org/officeDocument/2006/relationships/image" Target="../media/image58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microsoft.com/office/2007/relationships/hdphoto" Target="../media/hdphoto16.wdp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microsoft.com/office/2007/relationships/hdphoto" Target="../media/hdphoto11.wdp"/><Relationship Id="rId9" Type="http://schemas.openxmlformats.org/officeDocument/2006/relationships/image" Target="../media/image60.jpeg"/><Relationship Id="rId1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69.jpeg"/><Relationship Id="rId3" Type="http://schemas.openxmlformats.org/officeDocument/2006/relationships/image" Target="../media/image16.jpeg"/><Relationship Id="rId7" Type="http://schemas.microsoft.com/office/2007/relationships/hdphoto" Target="../media/hdphoto17.wdp"/><Relationship Id="rId12" Type="http://schemas.microsoft.com/office/2007/relationships/hdphoto" Target="../media/hdphoto19.wdp"/><Relationship Id="rId17" Type="http://schemas.microsoft.com/office/2007/relationships/hdphoto" Target="../media/hdphoto20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3.png"/><Relationship Id="rId15" Type="http://schemas.openxmlformats.org/officeDocument/2006/relationships/image" Target="../media/image71.jpeg"/><Relationship Id="rId10" Type="http://schemas.microsoft.com/office/2007/relationships/hdphoto" Target="../media/hdphoto18.wdp"/><Relationship Id="rId4" Type="http://schemas.microsoft.com/office/2007/relationships/hdphoto" Target="../media/hdphoto11.wdp"/><Relationship Id="rId9" Type="http://schemas.openxmlformats.org/officeDocument/2006/relationships/image" Target="../media/image67.png"/><Relationship Id="rId1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6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6.jpeg"/><Relationship Id="rId5" Type="http://schemas.openxmlformats.org/officeDocument/2006/relationships/image" Target="../media/image3.png"/><Relationship Id="rId10" Type="http://schemas.microsoft.com/office/2007/relationships/hdphoto" Target="../media/hdphoto22.wdp"/><Relationship Id="rId4" Type="http://schemas.microsoft.com/office/2007/relationships/hdphoto" Target="../media/hdphoto11.wdp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3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83.jpeg"/><Relationship Id="rId3" Type="http://schemas.openxmlformats.org/officeDocument/2006/relationships/image" Target="../media/image16.jpeg"/><Relationship Id="rId7" Type="http://schemas.openxmlformats.org/officeDocument/2006/relationships/image" Target="../media/image80.png"/><Relationship Id="rId12" Type="http://schemas.microsoft.com/office/2007/relationships/hdphoto" Target="../media/hdphoto2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11" Type="http://schemas.openxmlformats.org/officeDocument/2006/relationships/image" Target="../media/image82.png"/><Relationship Id="rId5" Type="http://schemas.openxmlformats.org/officeDocument/2006/relationships/image" Target="../media/image3.png"/><Relationship Id="rId10" Type="http://schemas.microsoft.com/office/2007/relationships/hdphoto" Target="../media/hdphoto24.wdp"/><Relationship Id="rId4" Type="http://schemas.microsoft.com/office/2007/relationships/hdphoto" Target="../media/hdphoto11.wdp"/><Relationship Id="rId9" Type="http://schemas.openxmlformats.org/officeDocument/2006/relationships/image" Target="../media/image81.png"/><Relationship Id="rId1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6.jpeg"/><Relationship Id="rId7" Type="http://schemas.microsoft.com/office/2007/relationships/hdphoto" Target="../media/hdphoto26.wdp"/><Relationship Id="rId12" Type="http://schemas.microsoft.com/office/2007/relationships/hdphoto" Target="../media/hdphoto2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88.png"/><Relationship Id="rId5" Type="http://schemas.openxmlformats.org/officeDocument/2006/relationships/image" Target="../media/image3.png"/><Relationship Id="rId10" Type="http://schemas.openxmlformats.org/officeDocument/2006/relationships/image" Target="../media/image87.jpeg"/><Relationship Id="rId4" Type="http://schemas.microsoft.com/office/2007/relationships/hdphoto" Target="../media/hdphoto11.wdp"/><Relationship Id="rId9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microsoft.com/office/2007/relationships/hdphoto" Target="../media/hdphoto11.wdp"/><Relationship Id="rId7" Type="http://schemas.openxmlformats.org/officeDocument/2006/relationships/image" Target="../media/image9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chart" Target="../charts/chart2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8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microsoft.com/office/2007/relationships/hdphoto" Target="../media/hdphoto11.wdp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microsoft.com/office/2007/relationships/hdphoto" Target="../media/hdphoto12.wdp"/><Relationship Id="rId4" Type="http://schemas.microsoft.com/office/2007/relationships/hdphoto" Target="../media/hdphoto11.wdp"/><Relationship Id="rId9" Type="http://schemas.openxmlformats.org/officeDocument/2006/relationships/image" Target="../media/image28.pn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16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.png"/><Relationship Id="rId10" Type="http://schemas.openxmlformats.org/officeDocument/2006/relationships/image" Target="../media/image37.jpeg"/><Relationship Id="rId4" Type="http://schemas.microsoft.com/office/2007/relationships/hdphoto" Target="../media/hdphoto11.wdp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16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3.png"/><Relationship Id="rId10" Type="http://schemas.openxmlformats.org/officeDocument/2006/relationships/image" Target="../media/image45.jpeg"/><Relationship Id="rId4" Type="http://schemas.microsoft.com/office/2007/relationships/hdphoto" Target="../media/hdphoto11.wdp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атент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58274"/>
            <a:ext cx="5652120" cy="138499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ПАТЕНТНАЯ СИСТЕМА НАЛОГООБЛОЖЕНИЯ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в Вологодской области</a:t>
            </a:r>
            <a:endParaRPr lang="ru-RU" sz="2800" b="1" i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0528"/>
            <a:ext cx="5652120" cy="73866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В соответствии с положениями </a:t>
            </a:r>
            <a:r>
              <a:rPr lang="ru-RU" sz="1400" b="0" u="sng" dirty="0" smtClean="0">
                <a:solidFill>
                  <a:schemeClr val="tx1"/>
                </a:solidFill>
                <a:effectLst/>
                <a:latin typeface="+mn-lt"/>
              </a:rPr>
              <a:t>закона 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от </a:t>
            </a:r>
            <a:r>
              <a:rPr lang="ru-RU" sz="1400" b="0" dirty="0">
                <a:solidFill>
                  <a:schemeClr val="tx1"/>
                </a:solidFill>
                <a:effectLst/>
                <a:latin typeface="+mn-lt"/>
              </a:rPr>
              <a:t>10.04.2020г. № 4685-ОЗ </a:t>
            </a:r>
            <a:endParaRPr lang="ru-RU" sz="14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«</a:t>
            </a:r>
            <a:r>
              <a:rPr lang="ru-RU" sz="1400" b="0" dirty="0">
                <a:solidFill>
                  <a:schemeClr val="tx1"/>
                </a:solidFill>
                <a:effectLst/>
                <a:latin typeface="+mn-lt"/>
              </a:rPr>
              <a:t>О патентной системе налогообложения на территории Вологодской области</a:t>
            </a:r>
            <a:r>
              <a:rPr lang="ru-RU" sz="1400" b="0" dirty="0" smtClean="0">
                <a:solidFill>
                  <a:schemeClr val="tx1"/>
                </a:solidFill>
                <a:effectLst/>
                <a:latin typeface="+mn-lt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8538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10231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38" y="1817721"/>
            <a:ext cx="2185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услуг (выполнение работ) по разработке программ для ЭВМ и баз данных</a:t>
            </a:r>
            <a:endParaRPr lang="ru-RU" sz="900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02206" y="1848231"/>
            <a:ext cx="166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 уходу за престарелыми и инвалидами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2011" y="1719848"/>
            <a:ext cx="190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Сбор, обработка и утилизация отходов, а также обработка вторичного сырья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210822"/>
            <a:ext cx="212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Животноводство, услуги в области животноводства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4602" y="4151008"/>
            <a:ext cx="2506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общественного питания, оказываемые через объекты организации общественного питания, не имеющие зала обслуживания посетителей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4305" y="1796792"/>
            <a:ext cx="2161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компьютеров и коммуникационного оборудования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4100" name="Picture 4" descr="F:\патент\47 ух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07" y="706530"/>
            <a:ext cx="1490662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патент\48 отходы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07"/>
          <a:stretch/>
        </p:blipFill>
        <p:spPr bwMode="auto">
          <a:xfrm rot="16200000">
            <a:off x="4786645" y="427581"/>
            <a:ext cx="994473" cy="14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патент\50 программист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6"/>
          <a:stretch/>
        </p:blipFill>
        <p:spPr bwMode="auto">
          <a:xfrm>
            <a:off x="349313" y="680210"/>
            <a:ext cx="1568584" cy="10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патент\51 ремонт компов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9683"/>
            <a:ext cx="1569792" cy="10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патент\56 животноводство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94" b="94249" l="61502" r="96326">
                        <a14:foregroundMark x1="93770" y1="85942" x2="93770" y2="85942"/>
                        <a14:foregroundMark x1="91853" y1="81150" x2="91853" y2="81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6" t="66453" r="4217" b="4590"/>
          <a:stretch/>
        </p:blipFill>
        <p:spPr bwMode="auto">
          <a:xfrm>
            <a:off x="7164288" y="2832325"/>
            <a:ext cx="1691680" cy="14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:\патент\общепит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90000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6169" r="59032" b="11399"/>
          <a:stretch/>
        </p:blipFill>
        <p:spPr bwMode="auto">
          <a:xfrm>
            <a:off x="4883183" y="2842265"/>
            <a:ext cx="1589091" cy="1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35033"/>
              </p:ext>
            </p:extLst>
          </p:nvPr>
        </p:nvGraphicFramePr>
        <p:xfrm>
          <a:off x="957524" y="2499742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4736" y="4314594"/>
            <a:ext cx="173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Экскурсионные </a:t>
            </a:r>
          </a:p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50444" y="4253001"/>
            <a:ext cx="17385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Прочие услуги производственного характера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9" name="Picture 4" descr="F:\патент\экс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0" b="100000" l="929" r="98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3" y="2932319"/>
            <a:ext cx="1339478" cy="13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F:\патент\56 животноводство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751" b="95847" l="5911" r="35942">
                        <a14:foregroundMark x1="30032" y1="76198" x2="30990" y2="84984"/>
                        <a14:foregroundMark x1="31310" y1="82109" x2="32588" y2="86581"/>
                        <a14:foregroundMark x1="32268" y1="80511" x2="33067" y2="80990"/>
                        <a14:foregroundMark x1="6869" y1="91214" x2="6869" y2="91214"/>
                        <a14:foregroundMark x1="11821" y1="91534" x2="11821" y2="91534"/>
                        <a14:foregroundMark x1="11821" y1="75240" x2="11821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" t="55207" r="62495" b="4094"/>
          <a:stretch/>
        </p:blipFill>
        <p:spPr bwMode="auto">
          <a:xfrm>
            <a:off x="2523747" y="2932319"/>
            <a:ext cx="1194849" cy="13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514" y="-27093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951" y="1834903"/>
            <a:ext cx="173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Ведение охотничьего хозяйства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3845" y="1868266"/>
            <a:ext cx="1666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прокату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61448" y="1860535"/>
            <a:ext cx="219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Сборка и заготовка лесных ресурсов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612" y="1822100"/>
            <a:ext cx="2161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Остекление балконов и лоджий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31" name="Picture 2" descr="F:\патент\hands-at-sewing-machine-holding-some-fabric_113725-25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" y="3219420"/>
            <a:ext cx="172957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5838" y="4443958"/>
            <a:ext cx="1773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</a:t>
            </a:r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пошив швейных, меховых и кожаных </a:t>
            </a: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изделий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06020" y="4371548"/>
            <a:ext cx="2161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жилья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4371548"/>
            <a:ext cx="1513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изделий народных </a:t>
            </a:r>
            <a:r>
              <a:rPr lang="ru-RU" sz="1000" b="1" dirty="0" err="1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худож</a:t>
            </a: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-х промыслов 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00275" y="4395906"/>
            <a:ext cx="1483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и реставрация ковров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2" name="Picture 2" descr="F:\патент\промысл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96" y="3071956"/>
            <a:ext cx="1845068" cy="12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атент\охот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r="6337"/>
          <a:stretch/>
        </p:blipFill>
        <p:spPr bwMode="auto">
          <a:xfrm>
            <a:off x="295584" y="740310"/>
            <a:ext cx="1331260" cy="10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атент\open-window-with-fluttering-curtains_1284-232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88" y="716043"/>
            <a:ext cx="1480773" cy="10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атент\set-of-autumn-leaves-of-berries-pine-needles-and-mushrooms-forest-autumn-harvest_1191-33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003">
                        <a14:foregroundMark x1="76080" y1="25249" x2="76080" y2="25249"/>
                        <a14:foregroundMark x1="43522" y1="14950" x2="43522" y2="14950"/>
                        <a14:foregroundMark x1="12957" y1="53156" x2="19269" y2="66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42" y="528288"/>
            <a:ext cx="1532302" cy="153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патент\ковры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16" y="3130034"/>
            <a:ext cx="1540545" cy="11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патент\9 ремонт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95" y="3029213"/>
            <a:ext cx="1908175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lh6.googleusercontent.com/6oRUnV54p1UTUvCs4W7F5YTHOhIOvNFVRMqmX1kKhyGbh0vgHWXbteEjglIDmZv_trqe_jp_0cHBS1NBUioIwYokiZP2_pHoi_kz6r5OMZfFbcAWJM5BF23dPVpr_3-fPSq3ua5P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2796" y="740310"/>
            <a:ext cx="1787126" cy="11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48225"/>
              </p:ext>
            </p:extLst>
          </p:nvPr>
        </p:nvGraphicFramePr>
        <p:xfrm>
          <a:off x="957524" y="2422014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3745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20538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6003" y="2091821"/>
            <a:ext cx="1666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Сушка, переработка овощей и фруктов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2808" y="4371950"/>
            <a:ext cx="2123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Обрядовые услуги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492" y="2099632"/>
            <a:ext cx="1605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Резка, обработка изделий из камня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2481" y="4443958"/>
            <a:ext cx="2113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Ритуальные услуги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6623" y="2132545"/>
            <a:ext cx="21998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Лесоводство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4770" y="2045655"/>
            <a:ext cx="2161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 устному и письменному переводу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4" name="Picture 2" descr="F:\патент\baby-food_144627-203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8" b="89888" l="0" r="100000">
                        <a14:foregroundMark x1="3994" y1="54607" x2="3834" y2="5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35" y="884500"/>
            <a:ext cx="1901205" cy="13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патент\ритуа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81" y="3402835"/>
            <a:ext cx="1361654" cy="9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:\патент\перевод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55" l="0" r="99216">
                        <a14:foregroundMark x1="43137" y1="29355" x2="60392" y2="31613"/>
                        <a14:foregroundMark x1="37255" y1="17742" x2="38431" y2="24516"/>
                        <a14:foregroundMark x1="27059" y1="92258" x2="49412" y2="95161"/>
                        <a14:foregroundMark x1="23137" y1="95161" x2="44314" y2="9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771550"/>
            <a:ext cx="1059644" cy="12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F:\патент\лес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0944" y1="60472" x2="64897" y2="59882"/>
                        <a14:foregroundMark x1="19764" y1="76401" x2="86136" y2="73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10" y="721059"/>
            <a:ext cx="1411486" cy="14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F:\патент\обряд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84" y="3402835"/>
            <a:ext cx="1519388" cy="8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www.ogranstroy.ru/wp-content/uploads/2017/11/pila-dlya-rezki-mramora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686" y="1027121"/>
            <a:ext cx="1459703" cy="96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42260"/>
              </p:ext>
            </p:extLst>
          </p:nvPr>
        </p:nvGraphicFramePr>
        <p:xfrm>
          <a:off x="325120" y="477798"/>
          <a:ext cx="853085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4061"/>
                <a:gridCol w="1099465"/>
                <a:gridCol w="1099465"/>
                <a:gridCol w="1099465"/>
                <a:gridCol w="1099465"/>
                <a:gridCol w="1099465"/>
                <a:gridCol w="1099465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34453" y="4312136"/>
            <a:ext cx="2440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Занятие мед. деятельностью или фармацевтической деятельностью лицом, имеющим лицензию на указанные виды деятельности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6492" y="4394016"/>
            <a:ext cx="2749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Техобслуживание и ремонт автотранспортных и мототранспортных средств, машин и оборудования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9" name="Picture 8" descr="F:\патент\52 ремонт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0" y="3377705"/>
            <a:ext cx="1600658" cy="10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F:\патент\53 фармацевт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96326" l="0" r="100000">
                        <a14:foregroundMark x1="41693" y1="56390" x2="41693" y2="56390"/>
                        <a14:foregroundMark x1="69489" y1="59585" x2="69489" y2="59585"/>
                        <a14:foregroundMark x1="73482" y1="58786" x2="73482" y2="58786"/>
                        <a14:foregroundMark x1="85463" y1="52716" x2="85463" y2="5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63"/>
          <a:stretch/>
        </p:blipFill>
        <p:spPr bwMode="auto">
          <a:xfrm>
            <a:off x="3771296" y="2815272"/>
            <a:ext cx="1809753" cy="14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12734"/>
              </p:ext>
            </p:extLst>
          </p:nvPr>
        </p:nvGraphicFramePr>
        <p:xfrm>
          <a:off x="3771298" y="2577855"/>
          <a:ext cx="5231634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111"/>
                <a:gridCol w="840111"/>
                <a:gridCol w="935595"/>
                <a:gridCol w="840111"/>
                <a:gridCol w="840111"/>
                <a:gridCol w="935595"/>
              </a:tblGrid>
              <a:tr h="30159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0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0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127,5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0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76273"/>
              </p:ext>
            </p:extLst>
          </p:nvPr>
        </p:nvGraphicFramePr>
        <p:xfrm>
          <a:off x="6443" y="2613427"/>
          <a:ext cx="3525451" cy="606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/>
                <a:gridCol w="648000"/>
                <a:gridCol w="673284"/>
                <a:gridCol w="450883"/>
                <a:gridCol w="576000"/>
                <a:gridCol w="673284"/>
              </a:tblGrid>
              <a:tr h="30159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9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9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127,5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9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0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10231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80415"/>
              </p:ext>
            </p:extLst>
          </p:nvPr>
        </p:nvGraphicFramePr>
        <p:xfrm>
          <a:off x="-11030" y="339503"/>
          <a:ext cx="9155032" cy="4256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758"/>
                <a:gridCol w="2078248"/>
                <a:gridCol w="1152128"/>
                <a:gridCol w="1152128"/>
                <a:gridCol w="2483770"/>
              </a:tblGrid>
              <a:tr h="1944215"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smtClean="0">
                          <a:solidFill>
                            <a:srgbClr val="006699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 торговым залом</a:t>
                      </a:r>
                      <a:endParaRPr lang="ru-RU" sz="900" b="1" kern="1200" dirty="0">
                        <a:solidFill>
                          <a:srgbClr val="006699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smtClean="0">
                          <a:solidFill>
                            <a:srgbClr val="006699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Без торгового </a:t>
                      </a:r>
                      <a:r>
                        <a:rPr lang="ru-RU" sz="900" b="1" kern="1200" dirty="0" smtClean="0">
                          <a:solidFill>
                            <a:srgbClr val="006699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зала</a:t>
                      </a:r>
                      <a:endParaRPr lang="ru-RU" sz="900" b="1" kern="1200" dirty="0">
                        <a:solidFill>
                          <a:srgbClr val="006699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24819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C00000"/>
                          </a:solidFill>
                        </a:rPr>
                        <a:t>НАЛОГОВАЯ БАЗА</a:t>
                      </a:r>
                      <a:endParaRPr lang="ru-RU" sz="1200" b="1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528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1 транспортное средство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1 м</a:t>
                      </a:r>
                      <a:r>
                        <a:rPr lang="ru-RU" sz="12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площади</a:t>
                      </a:r>
                      <a:r>
                        <a:rPr lang="ru-RU" sz="1200" i="1" baseline="0" dirty="0" smtClean="0">
                          <a:solidFill>
                            <a:srgbClr val="C00000"/>
                          </a:solidFill>
                        </a:rPr>
                        <a:t> помещения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1 м</a:t>
                      </a:r>
                      <a:r>
                        <a:rPr lang="ru-RU" sz="12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100" i="1" dirty="0" smtClean="0">
                          <a:solidFill>
                            <a:srgbClr val="C00000"/>
                          </a:solidFill>
                        </a:rPr>
                        <a:t>площади объекта</a:t>
                      </a:r>
                      <a:endParaRPr lang="ru-RU" sz="11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1 </a:t>
                      </a:r>
                      <a:endParaRPr lang="en-US" sz="12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объект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1 м</a:t>
                      </a:r>
                      <a:r>
                        <a:rPr lang="ru-RU" sz="12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1200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>
                          <a:solidFill>
                            <a:srgbClr val="C00000"/>
                          </a:solidFill>
                        </a:rPr>
                        <a:t>площади объекта</a:t>
                      </a:r>
                      <a:endParaRPr lang="ru-RU" sz="1200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34783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 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9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тыс. руб.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тыс. руб.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8,5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тыс. руб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ru-RU" sz="10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тыс. руб.</a:t>
                      </a:r>
                      <a:endParaRPr lang="ru-RU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  <a:tr h="34783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тыс. руб.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тыс.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тыс.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ru-RU" sz="105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13,4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 тыс.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38" y="1762021"/>
            <a:ext cx="218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Автотранспортные услуги по перевозке пассажиров, грузов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879" y="1690013"/>
            <a:ext cx="19440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Сдача в аренду(наем) жилых/ нежилых помещений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419622"/>
            <a:ext cx="219989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Розничная торговля*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1936" y="1631871"/>
            <a:ext cx="21617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общественного питания, </a:t>
            </a:r>
            <a:r>
              <a:rPr lang="ru-RU" sz="9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lang="ru-RU" sz="9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площадью зала обслуживания посетителей не более 50 </a:t>
            </a:r>
            <a:r>
              <a:rPr lang="ru-RU" sz="9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ru-RU" sz="900" b="1" baseline="30000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9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9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4098" name="Picture 2" descr="F:\патент\стаьчя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93" y="472817"/>
            <a:ext cx="1908175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атент\торговля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78" b="90096" l="0" r="92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4" b="13937"/>
          <a:stretch/>
        </p:blipFill>
        <p:spPr bwMode="auto">
          <a:xfrm>
            <a:off x="4865358" y="353634"/>
            <a:ext cx="1325141" cy="10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патент\грузоперевозки++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21717" r="15149" b="4127"/>
          <a:stretch/>
        </p:blipFill>
        <p:spPr bwMode="auto">
          <a:xfrm>
            <a:off x="308768" y="353634"/>
            <a:ext cx="1510301" cy="15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патент\общепит9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817"/>
            <a:ext cx="2214258" cy="11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587974"/>
            <a:ext cx="206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* - развозная и разносная торговля – </a:t>
            </a:r>
            <a:r>
              <a:rPr lang="en-US" sz="800" dirty="0" smtClean="0"/>
              <a:t>MAX=MIN=200 </a:t>
            </a:r>
            <a:r>
              <a:rPr lang="ru-RU" sz="800" dirty="0" smtClean="0"/>
              <a:t>тыс. руб.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0628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9" y="16017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8197" name="Picture 5" descr="F:\патент\статья 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-3537" r="9289"/>
          <a:stretch/>
        </p:blipFill>
        <p:spPr bwMode="auto">
          <a:xfrm>
            <a:off x="107504" y="1275606"/>
            <a:ext cx="3312368" cy="16541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92" y="2931790"/>
            <a:ext cx="881114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6) работы столярные и плотничные;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7) работы по устройству покрытий полов и облицовке стен;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производство малярных и стекольных работ;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9) производство прочих отделочных и завершающих работ;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10) производство кровельных работ;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11) работы строительные специализированные прочие, не включенные в другие группировки;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12) изготовление кухонной мебели по индивидуальному заказу населения;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13) изготовление прочей мебели и отдельных мебельных деталей, не включенных в другие группировки по индивидуальному заказу </a:t>
            </a:r>
            <a:r>
              <a:rPr lang="ru-RU" sz="12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населения.</a:t>
            </a:r>
            <a:endParaRPr lang="ru-RU" sz="12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337910"/>
            <a:ext cx="5036744" cy="16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1) строительство жилых и нежилых зданий;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2) строительство инженерных коммуникаций для водоснабжения и водоотведения, газоснабжения;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3) производство электромонтажных работ;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4) производство санитарно-технических работ, монтаж отопительных систем и систем кондиционирования воздуха;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5) производство штукатурных работ</a:t>
            </a:r>
            <a:r>
              <a:rPr lang="ru-RU" sz="12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12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3" name="Picture 3" descr="F:\патент\люди\factory-workers-banner-set_1284-1103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b="69137"/>
          <a:stretch/>
        </p:blipFill>
        <p:spPr bwMode="auto">
          <a:xfrm>
            <a:off x="5496272" y="2961111"/>
            <a:ext cx="2555776" cy="1263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029" y="267494"/>
            <a:ext cx="3699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6699"/>
                </a:solidFill>
                <a:ea typeface="Times New Roman" pitchFamily="18" charset="0"/>
                <a:cs typeface="Arial" pitchFamily="34" charset="0"/>
              </a:rPr>
              <a:t>дополнительные виды деятельности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699542"/>
            <a:ext cx="3600400" cy="58477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патент </a:t>
            </a:r>
            <a:endParaRPr lang="en-US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любые виды строительных работ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06529"/>
              </p:ext>
            </p:extLst>
          </p:nvPr>
        </p:nvGraphicFramePr>
        <p:xfrm>
          <a:off x="4139952" y="604926"/>
          <a:ext cx="46080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00"/>
                <a:gridCol w="756000"/>
                <a:gridCol w="792000"/>
                <a:gridCol w="756000"/>
                <a:gridCol w="756000"/>
                <a:gridCol w="792000"/>
              </a:tblGrid>
              <a:tr h="3600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8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  <a:tr h="3015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4049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032"/>
            <a:ext cx="9148095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4109" name="Picture 13" descr="F:\патент\кинотеатр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43" b="9520"/>
          <a:stretch/>
        </p:blipFill>
        <p:spPr bwMode="auto">
          <a:xfrm>
            <a:off x="6931073" y="847614"/>
            <a:ext cx="1650930" cy="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:\патент\ландшафт+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81" b="89869" l="1917" r="9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8" y="2935517"/>
            <a:ext cx="2039898" cy="17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456" y="4494828"/>
            <a:ext cx="2462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 благоустройству ландшафта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8541" y="1939963"/>
            <a:ext cx="2108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зрелищно-развлекательная прочая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1029" y="267494"/>
            <a:ext cx="3699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6699"/>
                </a:solidFill>
                <a:ea typeface="Times New Roman" pitchFamily="18" charset="0"/>
                <a:cs typeface="Arial" pitchFamily="34" charset="0"/>
              </a:rPr>
              <a:t>дополнительные виды деятельности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405388"/>
            <a:ext cx="25145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 чистке и уборке прочая, не включенная в другие группировки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456" y="2041445"/>
            <a:ext cx="223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физкультурно-оздоровительная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136" y="1939963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предоставление прочих персональных услуг, не включенных в другие группировки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355446"/>
            <a:ext cx="21620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деятельность по фотокопированию и подготовке документов</a:t>
            </a:r>
          </a:p>
        </p:txBody>
      </p:sp>
      <p:pic>
        <p:nvPicPr>
          <p:cNvPr id="3074" name="Picture 2" descr="F:\патент\documents-concept-illustration_114360-13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10247" r="10894" b="14478"/>
          <a:stretch/>
        </p:blipFill>
        <p:spPr bwMode="auto">
          <a:xfrm>
            <a:off x="7139384" y="2931790"/>
            <a:ext cx="1399024" cy="15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атент\cleaning-equipment_8595-76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2" b="97338" l="0" r="97604">
                        <a14:foregroundMark x1="19649" y1="30884" x2="8626" y2="24494"/>
                        <a14:foregroundMark x1="8946" y1="27370" x2="10543" y2="35250"/>
                        <a14:foregroundMark x1="13259" y1="47284" x2="18211" y2="40895"/>
                        <a14:foregroundMark x1="12460" y1="46752" x2="12460" y2="41640"/>
                        <a14:foregroundMark x1="10543" y1="43450" x2="9425" y2="45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58" y="2939849"/>
            <a:ext cx="1008111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атент\digital-printing-concept-illustration_52683-3505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25" y="798481"/>
            <a:ext cx="1584176" cy="10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атент\физ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1" y="698254"/>
            <a:ext cx="1572173" cy="12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2594"/>
              </p:ext>
            </p:extLst>
          </p:nvPr>
        </p:nvGraphicFramePr>
        <p:xfrm>
          <a:off x="957524" y="2571750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28699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10232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-263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ГРУППИРОВКА РАЙОНОВ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46469"/>
              </p:ext>
            </p:extLst>
          </p:nvPr>
        </p:nvGraphicFramePr>
        <p:xfrm>
          <a:off x="36504" y="411510"/>
          <a:ext cx="9072000" cy="4477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079112"/>
                <a:gridCol w="7416824"/>
              </a:tblGrid>
              <a:tr h="49819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 области, включая городские округа </a:t>
                      </a:r>
                    </a:p>
                    <a:p>
                      <a:pPr algn="just"/>
                      <a:r>
                        <a:rPr lang="ru-RU" sz="1200" dirty="0" smtClean="0"/>
                        <a:t>(для ИП, осуществляющих деятельность на всей территории области, включая ГО)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19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 области, за искл. городских округов</a:t>
                      </a:r>
                    </a:p>
                    <a:p>
                      <a:pPr algn="just"/>
                      <a:r>
                        <a:rPr lang="ru-RU" sz="1200" dirty="0" smtClean="0"/>
                        <a:t> (для ИП, осуществляющих деятельность на территории одного или нескольких районов области, за искл. ГО);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388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МО, в состав территории которых входят административные центры следующих районов: Белозерского, Великоустюгского, Грязовецкого, Кирилловского, Нюксенского, Сокольского, Тотемского, Харовского;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6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МО, в состав территории которых входят административные центры следующих районов: Бабаевского, Вашкинского, Вытегорского, Кадуйского, Кичменгско-Городецкого, Никольского, Тарногского, Чагодощенского;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5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МО, в состав территории которых входят административные центры следующих районов: Бабушкинского, Верховажского, Вожегодского, Междуреченского, Сямженского, Устюженского, Усть-Кубинского, Шекснинского;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5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 (за искл. МО, в состав территории которых входят административные центры районов) следующих районов: Белозерского, Великоустюгского, Грязовецкого, Кирилловского, Нюксенского, Сокольского, Тотемского, Харовского;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5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 (за искл. МО, в состав территории которых входят административные центры районов) следующих районов: Бабаевского, Вашкинского, Вытегорского, Кадуйского, Кичменгско-Городецкого, Никольского, Тарногского, Чагодощенского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60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группа</a:t>
                      </a:r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 (за искл. МО, в состав территории которых входят адм. центры районов) следующих районов: Бабушкинского, Верховажского, Вожегодского, Вологодского, Междуреченского, Сямженского, Устюженского, Усть-Кубинского, Череповецкого, Шекснинского.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7383" y="21853"/>
            <a:ext cx="2842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определения понижающего коэффициента</a:t>
            </a:r>
            <a:endParaRPr lang="ru-RU" sz="1200" dirty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32266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-263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РАСЧЕТ СТОИМОСТИ ПАТЕНТА </a:t>
            </a:r>
            <a:r>
              <a:rPr lang="ru-RU" u="sng" dirty="0" smtClean="0"/>
              <a:t>В МЕСЯЦ</a:t>
            </a:r>
            <a:endParaRPr lang="ru-RU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42388"/>
              </p:ext>
            </p:extLst>
          </p:nvPr>
        </p:nvGraphicFramePr>
        <p:xfrm>
          <a:off x="11162" y="555526"/>
          <a:ext cx="9132836" cy="4327817"/>
        </p:xfrm>
        <a:graphic>
          <a:graphicData uri="http://schemas.openxmlformats.org/drawingml/2006/table">
            <a:tbl>
              <a:tblPr/>
              <a:tblGrid>
                <a:gridCol w="2890724"/>
                <a:gridCol w="780264"/>
                <a:gridCol w="780264"/>
                <a:gridCol w="780264"/>
                <a:gridCol w="780264"/>
                <a:gridCol w="780264"/>
                <a:gridCol w="780264"/>
                <a:gridCol w="780264"/>
                <a:gridCol w="780264"/>
              </a:tblGrid>
              <a:tr h="227328"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Группа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39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ru-RU" sz="1600" kern="1200" dirty="0" smtClean="0">
                          <a:solidFill>
                            <a:srgbClr val="006699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Индивидуальный предприниматель,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не имеющий </a:t>
                      </a:r>
                      <a:r>
                        <a:rPr lang="ru-RU" sz="1600" kern="1200" dirty="0" smtClean="0">
                          <a:solidFill>
                            <a:srgbClr val="006699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наемных работников</a:t>
                      </a:r>
                      <a:endParaRPr lang="ru-RU" sz="1600" kern="1200" dirty="0">
                        <a:solidFill>
                          <a:srgbClr val="006699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5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Потенциально возможный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к получению доход, тыс. руб. в месяц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8,3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5,8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5,5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5,3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4,96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3,96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3,75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3,54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5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Сумма налога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в месяц, </a:t>
                      </a:r>
                      <a:r>
                        <a:rPr lang="ru-RU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тыс.руб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в месяц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0,35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0,33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0,32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0,30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0,24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0,23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0,21</a:t>
                      </a:r>
                      <a:endParaRPr lang="ru-RU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5025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ru-RU" sz="1600" kern="1200" dirty="0" smtClean="0">
                          <a:solidFill>
                            <a:srgbClr val="006699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Индивидуальный предприниматель,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имеющий 15 </a:t>
                      </a:r>
                      <a:r>
                        <a:rPr lang="ru-RU" sz="1600" kern="1200" dirty="0" smtClean="0">
                          <a:solidFill>
                            <a:srgbClr val="006699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наемных работников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5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Потенциально возможный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к получению доход, тыс. руб. в месяц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39,6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27,7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5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Сумма налога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в месяц, </a:t>
                      </a:r>
                      <a:r>
                        <a:rPr lang="ru-RU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тыс.руб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 в месяц</a:t>
                      </a:r>
                    </a:p>
                  </a:txBody>
                  <a:tcPr marL="5676" marR="5676" marT="567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1,66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1,58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1,41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24" y="339502"/>
            <a:ext cx="21796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342900" indent="-342900">
              <a:buAutoNum type="arabicPeriod"/>
              <a:defRPr sz="1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ПО УСЛУГАМ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42431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11028" y="16017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15566"/>
            <a:ext cx="9144000" cy="422793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2" y="0"/>
            <a:ext cx="773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ОСОБЕННОСТИ УСТАНОВЛЕНИЯ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ПОТЕНЦИАЛЬНОГО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ДОХОДА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ПО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ВИДАМ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ДЕЯТЕЛЬНОСТИ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И РАЗМЕРА ПАТЕНТА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36513" y="929778"/>
            <a:ext cx="4742753" cy="702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ОГРАНИЧЕНИЕ </a:t>
            </a:r>
            <a:r>
              <a:rPr lang="ru-RU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РАЗМЕРА </a:t>
            </a:r>
            <a:endParaRPr lang="ru-RU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ПОТЕНЦИАЛЬНО </a:t>
            </a:r>
            <a:r>
              <a:rPr lang="ru-RU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ВОЗМОЖНОГО ДОХОДА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706241" y="933568"/>
            <a:ext cx="4139952" cy="702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ДИФФЕРЕНЦИРОВАННЫЙ РАЗМЕР ДОХОДА В ЗАВИСИМОСТИ  ОТ: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62275"/>
              </p:ext>
            </p:extLst>
          </p:nvPr>
        </p:nvGraphicFramePr>
        <p:xfrm>
          <a:off x="4536505" y="1851545"/>
          <a:ext cx="4644007" cy="3097051"/>
        </p:xfrm>
        <a:graphic>
          <a:graphicData uri="http://schemas.openxmlformats.org/drawingml/2006/table">
            <a:tbl>
              <a:tblPr firstRow="1" bandRow="1"/>
              <a:tblGrid>
                <a:gridCol w="4644007"/>
              </a:tblGrid>
              <a:tr h="76289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b="1" u="none" dirty="0" smtClean="0">
                          <a:solidFill>
                            <a:srgbClr val="0070C0"/>
                          </a:solidFill>
                          <a:latin typeface="+mj-lt"/>
                        </a:rPr>
                        <a:t>ОТ</a:t>
                      </a:r>
                      <a:r>
                        <a:rPr lang="ru-RU" sz="1800" b="1" u="none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МЕСТА ВЕДЕНИЯ </a:t>
                      </a:r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b="1" u="none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ДЕЯТЕЛЬНОСТИ</a:t>
                      </a:r>
                      <a:endParaRPr lang="ru-RU" sz="1800" b="1" u="none" dirty="0" smtClean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89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b="1" u="none" dirty="0" smtClean="0">
                          <a:solidFill>
                            <a:srgbClr val="0070C0"/>
                          </a:solidFill>
                          <a:latin typeface="+mj-lt"/>
                        </a:rPr>
                        <a:t>ЧИСЛЕННОСТИ РАБОТАЮЩИХ</a:t>
                      </a: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890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КОЛИЧЕСТВА ТРАНСПОРТНЫХ</a:t>
                      </a:r>
                    </a:p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СРЕДСТВ</a:t>
                      </a: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381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None/>
                      </a:pPr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КОЛИЧЕСТВА ОБЪЕКТОВ </a:t>
                      </a:r>
                      <a:r>
                        <a:rPr lang="ru-RU" sz="1600" b="1" i="0" u="none" strike="noStrike" cap="none" dirty="0" smtClean="0">
                          <a:solidFill>
                            <a:srgbClr val="0070C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(ПЛОЩАДЕЙ)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0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(для розничной торговли, общепита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0" i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и аренды недвижимости)</a:t>
                      </a: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25084"/>
              </p:ext>
            </p:extLst>
          </p:nvPr>
        </p:nvGraphicFramePr>
        <p:xfrm>
          <a:off x="35496" y="1605163"/>
          <a:ext cx="4166939" cy="2746785"/>
        </p:xfrm>
        <a:graphic>
          <a:graphicData uri="http://schemas.openxmlformats.org/drawingml/2006/table">
            <a:tbl>
              <a:tblPr firstRow="1" bandRow="1"/>
              <a:tblGrid>
                <a:gridCol w="1414439"/>
                <a:gridCol w="2752500"/>
              </a:tblGrid>
              <a:tr h="213666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*</a:t>
                      </a:r>
                      <a:endParaRPr lang="ru-RU" sz="9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млн. руб.</a:t>
                      </a: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торговля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общепит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аренда имущества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транспортные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666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dirty="0" smtClean="0">
                          <a:solidFill>
                            <a:srgbClr val="C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1,425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млн. руб.</a:t>
                      </a: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медицинские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666">
                <a:tc v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обрядовые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ритуальные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66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dirty="0" smtClean="0">
                          <a:solidFill>
                            <a:srgbClr val="C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1,050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млн. руб.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 indent="0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техобслуживание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66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dirty="0" smtClean="0">
                          <a:solidFill>
                            <a:srgbClr val="C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0,475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млн. руб.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>
                        <a:buFontTx/>
                        <a:buNone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 остальным видам деятельности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патент\люди\conference-icons-flat_1284-52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28" b="65815" l="3994" r="28914">
                        <a14:foregroundMark x1="21086" y1="51278" x2="21086" y2="51278"/>
                        <a14:foregroundMark x1="20927" y1="52716" x2="20927" y2="52716"/>
                        <a14:foregroundMark x1="20128" y1="53355" x2="20128" y2="53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" t="45926" r="72667" b="35704"/>
          <a:stretch/>
        </p:blipFill>
        <p:spPr bwMode="auto">
          <a:xfrm>
            <a:off x="7776865" y="2551624"/>
            <a:ext cx="1133168" cy="8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атент\люди\different-types-of-trucks_1308-4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925" b="67621" l="2077" r="49521">
                        <a14:foregroundMark x1="7348" y1="54919" x2="7348" y2="54919"/>
                        <a14:foregroundMark x1="5911" y1="57424" x2="5911" y2="57424"/>
                        <a14:foregroundMark x1="4313" y1="49195" x2="4313" y2="49195"/>
                        <a14:foregroundMark x1="34505" y1="62970" x2="34505" y2="62970"/>
                        <a14:foregroundMark x1="41374" y1="63148" x2="41374" y2="63148"/>
                        <a14:foregroundMark x1="13738" y1="63506" x2="13738" y2="6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" t="37746" r="50000" b="31843"/>
          <a:stretch/>
        </p:blipFill>
        <p:spPr bwMode="auto">
          <a:xfrm flipH="1">
            <a:off x="7776865" y="3370173"/>
            <a:ext cx="1133168" cy="7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атент\люди\supermarket-with-food-shelves-illustration_1262-166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74" y="1820928"/>
            <a:ext cx="1354264" cy="6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атент\люди\delivery-isometric-icons-collection_1284-1792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742" b="98871" l="639" r="33866">
                        <a14:foregroundMark x1="20767" y1="91935" x2="30511" y2="86129"/>
                        <a14:foregroundMark x1="26038" y1="83226" x2="26518" y2="8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60" r="65072" b="2720"/>
          <a:stretch/>
        </p:blipFill>
        <p:spPr bwMode="auto">
          <a:xfrm>
            <a:off x="8321441" y="4194317"/>
            <a:ext cx="707107" cy="4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патент\люди\delivery-isometric-icons-collection_1284-1792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742" b="98871" l="639" r="33866">
                        <a14:foregroundMark x1="20767" y1="91935" x2="30511" y2="86129"/>
                        <a14:foregroundMark x1="26038" y1="83226" x2="26518" y2="8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60" r="65072" b="2720"/>
          <a:stretch/>
        </p:blipFill>
        <p:spPr bwMode="auto">
          <a:xfrm>
            <a:off x="8388104" y="4650159"/>
            <a:ext cx="707107" cy="4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F:\патент\люди\delivery-isometric-icons-collection_1284-1792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742" b="98871" l="639" r="33866">
                        <a14:foregroundMark x1="20767" y1="91935" x2="30511" y2="86129"/>
                        <a14:foregroundMark x1="26038" y1="83226" x2="26518" y2="8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60" r="65072" b="2720"/>
          <a:stretch/>
        </p:blipFill>
        <p:spPr bwMode="auto">
          <a:xfrm>
            <a:off x="7786024" y="4655869"/>
            <a:ext cx="707107" cy="4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56363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4659982"/>
            <a:ext cx="41764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rgbClr val="C00000"/>
                </a:solidFill>
              </a:rPr>
              <a:t>* - с учетом индексации на коэффициент-дефлятор</a:t>
            </a:r>
            <a:endParaRPr lang="ru-RU" sz="105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20538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1028" y="-20538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053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 smtClean="0"/>
              <a:t>ВНИМАНИЕ!!!</a:t>
            </a:r>
          </a:p>
          <a:p>
            <a:endParaRPr lang="ru-RU" sz="1000" dirty="0" smtClean="0"/>
          </a:p>
          <a:p>
            <a:r>
              <a:rPr lang="ru-RU" sz="1800" dirty="0" smtClean="0">
                <a:effectLst/>
              </a:rPr>
              <a:t>ОЖИДАЮТСЯ СЛЕДУЮЩИЕ ИЗМЕНЕНИЯ В </a:t>
            </a:r>
          </a:p>
          <a:p>
            <a:r>
              <a:rPr lang="ru-RU" sz="1800" dirty="0" smtClean="0">
                <a:effectLst/>
              </a:rPr>
              <a:t>ПАТЕНТНОЙ СИСТЕМЕ НАЛОГООБЛОЖЕНИЯ:</a:t>
            </a:r>
            <a:endParaRPr lang="ru-RU" sz="18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917"/>
            <a:ext cx="469250" cy="509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131590"/>
            <a:ext cx="826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/>
              <a:t>ЗАКОНОПРОЕКТ № 973160-7 «О внесении изменений в статью 346.43 и 346.51 части 2 НК РФ» 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85068"/>
              </p:ext>
            </p:extLst>
          </p:nvPr>
        </p:nvGraphicFramePr>
        <p:xfrm>
          <a:off x="135926" y="1839476"/>
          <a:ext cx="5774536" cy="3036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4536"/>
              </a:tblGrid>
              <a:tr h="1359376">
                <a:tc>
                  <a:txBody>
                    <a:bodyPr/>
                    <a:lstStyle/>
                    <a:p>
                      <a:pPr marL="0" marR="0" indent="354013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Расширяется</a:t>
                      </a:r>
                      <a:r>
                        <a:rPr lang="ru-RU" sz="20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перечень видов деятельности для применения ПСН </a:t>
                      </a:r>
                      <a:r>
                        <a:rPr lang="ru-RU" sz="2000" i="0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 64 до 87</a:t>
                      </a:r>
                      <a:r>
                        <a:rPr lang="ru-RU" sz="20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, в </a:t>
                      </a:r>
                      <a:r>
                        <a:rPr lang="ru-RU" sz="2000" i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20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 за счет видов деятельности, по которым применяется ЕНВД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  <a:tr h="1677154">
                <a:tc>
                  <a:txBody>
                    <a:bodyPr/>
                    <a:lstStyle/>
                    <a:p>
                      <a:pPr marL="0" marR="0" indent="354013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Снижаются</a:t>
                      </a:r>
                      <a:r>
                        <a:rPr lang="ru-RU" sz="2000" i="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ограничения для применения ПСН в торговле и общепите – увеличивается площадь зала </a:t>
                      </a:r>
                      <a:r>
                        <a:rPr lang="ru-RU" sz="2000" i="0" u="sng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 50 до 150 м</a:t>
                      </a:r>
                      <a:r>
                        <a:rPr lang="ru-RU" sz="2000" i="0" u="sng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20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 Субъект РФ вправе самостоятельно установить ограничение по площади зала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3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44855"/>
              </p:ext>
            </p:extLst>
          </p:nvPr>
        </p:nvGraphicFramePr>
        <p:xfrm>
          <a:off x="6012160" y="1923678"/>
          <a:ext cx="3024336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</a:tblGrid>
              <a:tr h="100466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УМЕНЬШЕНИЕ НАЛОГА НА СТРАХОВЫЕ ВЗНОСЫ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:</a:t>
                      </a:r>
                      <a:endParaRPr lang="ru-RU" sz="1800" b="1" u="sng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</a:tr>
              <a:tr h="209168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при </a:t>
                      </a:r>
                      <a:r>
                        <a:rPr lang="ru-RU" sz="1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наличии наемных работников – до 50%;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ИП без наемных работников </a:t>
                      </a:r>
                      <a:br>
                        <a:rPr lang="ru-RU" sz="1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</a:br>
                      <a:r>
                        <a:rPr lang="ru-RU" sz="18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– без ограничений</a:t>
                      </a:r>
                      <a:r>
                        <a:rPr lang="ru-RU" sz="200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. </a:t>
                      </a:r>
                      <a:endParaRPr lang="ru-RU" sz="20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F:\патент\люди\professional-people-work_24908-58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92" y="-92546"/>
            <a:ext cx="329831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атент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" y="555526"/>
            <a:ext cx="4572000" cy="453650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70" y="51470"/>
            <a:ext cx="70789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ПАТЕНТА И ПОРЯДОК УПЛАТЫ </a:t>
            </a:r>
            <a:endParaRPr lang="ru-RU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160" y="699542"/>
            <a:ext cx="396044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Патентная система налогообложения на территории области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действует </a:t>
            </a:r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более 10 лет.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99982"/>
              </p:ext>
            </p:extLst>
          </p:nvPr>
        </p:nvGraphicFramePr>
        <p:xfrm>
          <a:off x="107504" y="2863386"/>
          <a:ext cx="4176464" cy="1940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2088232"/>
              </a:tblGrid>
              <a:tr h="15697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 год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4875" y="3963382"/>
            <a:ext cx="2088232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95736" y="2992998"/>
            <a:ext cx="2088232" cy="1402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627784" y="3405883"/>
            <a:ext cx="12961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3 700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1399" y="3994740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4450" y="3236953"/>
            <a:ext cx="1162140" cy="73622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9512" y="207678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Количество выданных </a:t>
            </a:r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патентов, ед.</a:t>
            </a:r>
            <a:endParaRPr lang="ru-RU" dirty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24537" y="555526"/>
            <a:ext cx="4319463" cy="453650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145806837"/>
              </p:ext>
            </p:extLst>
          </p:nvPr>
        </p:nvGraphicFramePr>
        <p:xfrm>
          <a:off x="5310336" y="1139131"/>
          <a:ext cx="3347863" cy="268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985879" y="541835"/>
            <a:ext cx="3905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Доля предпринимателей на патенте</a:t>
            </a:r>
            <a:endParaRPr lang="ru-RU" dirty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6" descr="F:\патент\люди\люди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38" b="89700" l="2875" r="98243">
                        <a14:foregroundMark x1="20288" y1="77682" x2="20288" y2="77682"/>
                        <a14:foregroundMark x1="58307" y1="55794" x2="58307" y2="55794"/>
                        <a14:foregroundMark x1="58147" y1="56223" x2="59744" y2="60086"/>
                        <a14:foregroundMark x1="80990" y1="58369" x2="79553" y2="67811"/>
                        <a14:foregroundMark x1="32588" y1="31760" x2="32588" y2="31760"/>
                        <a14:foregroundMark x1="30671" y1="24464" x2="30671" y2="24464"/>
                        <a14:foregroundMark x1="44089" y1="23605" x2="44089" y2="23605"/>
                        <a14:foregroundMark x1="42812" y1="29614" x2="45367" y2="32189"/>
                        <a14:foregroundMark x1="43450" y1="24034" x2="43930" y2="27897"/>
                        <a14:foregroundMark x1="40256" y1="28755" x2="40735" y2="29185"/>
                        <a14:foregroundMark x1="8786" y1="27039" x2="8786" y2="34335"/>
                        <a14:foregroundMark x1="8466" y1="34764" x2="7188" y2="37768"/>
                        <a14:foregroundMark x1="10703" y1="33476" x2="7029" y2="33476"/>
                        <a14:foregroundMark x1="7508" y1="47639" x2="6230" y2="54506"/>
                        <a14:foregroundMark x1="5112" y1="55365" x2="5112" y2="55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7" y="3488592"/>
            <a:ext cx="4446235" cy="16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04248" y="1253540"/>
            <a:ext cx="1296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0" y="4803998"/>
            <a:ext cx="4558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20999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68" y="0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473065"/>
            <a:ext cx="561662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на сайте:</a:t>
            </a:r>
          </a:p>
          <a:p>
            <a:pPr algn="r"/>
            <a:r>
              <a:rPr lang="en-US" sz="3600" b="1" u="sng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3600" b="1" u="sng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u="sng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//patent.nalog.ru</a:t>
            </a:r>
            <a:endParaRPr lang="ru-RU" sz="3600" b="1" u="sng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44" y="30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 smtClean="0"/>
              <a:t>ВНИМАНИЕ!!!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print"/>
          <a:srcRect l="21856" t="13957" r="24972" b="32992"/>
          <a:stretch/>
        </p:blipFill>
        <p:spPr bwMode="auto">
          <a:xfrm>
            <a:off x="5076056" y="1512724"/>
            <a:ext cx="3863725" cy="288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 rotWithShape="1">
          <a:blip r:embed="rId6" cstate="print"/>
          <a:srcRect l="19803" t="12932" r="20015" b="53592"/>
          <a:stretch/>
        </p:blipFill>
        <p:spPr bwMode="auto">
          <a:xfrm>
            <a:off x="179512" y="3075806"/>
            <a:ext cx="482453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98630"/>
            <a:ext cx="507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sz="1800" dirty="0" smtClean="0">
                <a:effectLst/>
              </a:rPr>
              <a:t>Информация на сайте ФНС </a:t>
            </a:r>
          </a:p>
          <a:p>
            <a:pPr algn="ctr"/>
            <a:r>
              <a:rPr lang="ru-RU" sz="1800" u="sng" dirty="0" smtClean="0">
                <a:effectLst/>
              </a:rPr>
              <a:t>не содержит положений закона</a:t>
            </a:r>
          </a:p>
          <a:p>
            <a:pPr algn="ctr"/>
            <a:r>
              <a:rPr lang="ru-RU" sz="1600" dirty="0" smtClean="0">
                <a:effectLst/>
              </a:rPr>
              <a:t>от </a:t>
            </a:r>
            <a:r>
              <a:rPr lang="ru-RU" sz="1600" dirty="0">
                <a:effectLst/>
              </a:rPr>
              <a:t>10.04.2020г. № 4685-ОЗ «О патентной системе налогообложения на территории Вологодской области</a:t>
            </a:r>
            <a:r>
              <a:rPr lang="ru-RU" sz="1600" dirty="0" smtClean="0">
                <a:effectLst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8590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68" y="0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119872" y="1951282"/>
            <a:ext cx="2918383" cy="10618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vk.com/depfin35</a:t>
            </a:r>
          </a:p>
          <a:p>
            <a:pPr>
              <a:lnSpc>
                <a:spcPct val="200000"/>
              </a:lnSpc>
              <a:defRPr/>
            </a:pP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facebook.com/depfin35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11238" r="11603" b="11616"/>
          <a:stretch/>
        </p:blipFill>
        <p:spPr>
          <a:xfrm>
            <a:off x="3714883" y="2575810"/>
            <a:ext cx="353953" cy="3594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83" y="2023290"/>
            <a:ext cx="374958" cy="374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0449" y="3751482"/>
            <a:ext cx="4871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</a:t>
            </a:r>
            <a:r>
              <a:rPr lang="ru-RU" sz="1400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в Департаменте финансов области:</a:t>
            </a:r>
            <a:endParaRPr lang="ru-RU" sz="14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(817)2 23 01 52 доб. 4259, 4253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0165" y="627534"/>
            <a:ext cx="561662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на сайте:</a:t>
            </a:r>
          </a:p>
          <a:p>
            <a:pPr algn="r"/>
            <a:r>
              <a:rPr lang="en-US" sz="3600" b="1" u="sng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3600" b="1" u="sng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u="sng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//patent.nalog.ru</a:t>
            </a:r>
            <a:endParaRPr lang="ru-RU" sz="3600" b="1" u="sng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:\патент\люди\problem-solving-labyrinth-concept-illustration_114360-20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100000" l="2556" r="96486">
                        <a14:foregroundMark x1="50799" y1="67891" x2="53195" y2="86581"/>
                        <a14:foregroundMark x1="78115" y1="68211" x2="78115" y2="68211"/>
                        <a14:foregroundMark x1="77476" y1="60543" x2="77476" y2="60543"/>
                        <a14:foregroundMark x1="87540" y1="66773" x2="87540" y2="66773"/>
                        <a14:foregroundMark x1="85783" y1="78435" x2="85783" y2="78435"/>
                        <a14:foregroundMark x1="79393" y1="86102" x2="79393" y2="86102"/>
                        <a14:foregroundMark x1="81949" y1="70447" x2="80351" y2="82907"/>
                        <a14:foregroundMark x1="78115" y1="78275" x2="79073" y2="82109"/>
                        <a14:foregroundMark x1="17252" y1="20447" x2="11661" y2="28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53271"/>
            <a:ext cx="3563888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атент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83968" y="555526"/>
            <a:ext cx="4824537" cy="453650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70" y="51470"/>
            <a:ext cx="70789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СТОИМОСТЬ ПАТЕНТА И ПОРЯДОК УПЛАТЫ </a:t>
            </a:r>
            <a:endParaRPr lang="ru-RU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14" y="1760986"/>
            <a:ext cx="4276253" cy="20313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Размер потенциального дохода </a:t>
            </a:r>
            <a:endParaRPr lang="ru-RU" altLang="ru-RU" dirty="0" smtClean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каждому виду деятельности установлен </a:t>
            </a:r>
            <a:r>
              <a:rPr kumimoji="0" lang="ru-RU" altLang="ru-RU" sz="17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законом Вологодской области от 10.04.2020г. № 4685-ОЗ «О патентной системе налогообложения</a:t>
            </a:r>
            <a:r>
              <a:rPr kumimoji="0" lang="en-US" altLang="ru-RU" sz="17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7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altLang="ru-RU" sz="17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территории Вологодской области</a:t>
            </a:r>
            <a:r>
              <a:rPr kumimoji="0" lang="ru-RU" altLang="ru-RU" sz="17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»</a:t>
            </a:r>
            <a:endParaRPr kumimoji="0" lang="ru-RU" altLang="ru-RU" sz="17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1" y="3634270"/>
            <a:ext cx="33733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Срок действия патента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483518"/>
            <a:ext cx="30963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Цена </a:t>
            </a:r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патента</a:t>
            </a:r>
            <a:endParaRPr lang="ru-RU" dirty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4" y="928340"/>
            <a:ext cx="4204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ru-RU" dirty="0" smtClean="0"/>
              <a:t>от </a:t>
            </a:r>
            <a:r>
              <a:rPr lang="ru-RU" dirty="0"/>
              <a:t>потенциально </a:t>
            </a:r>
            <a:endParaRPr lang="en-US" dirty="0" smtClean="0"/>
          </a:p>
          <a:p>
            <a:r>
              <a:rPr lang="ru-RU" dirty="0" smtClean="0"/>
              <a:t>возможного </a:t>
            </a:r>
            <a:r>
              <a:rPr lang="ru-RU" dirty="0"/>
              <a:t>к получению годового дохода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06827" y="643936"/>
            <a:ext cx="228940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Оплата патента </a:t>
            </a:r>
            <a:endParaRPr lang="ru-RU" altLang="ru-RU" dirty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969609"/>
            <a:ext cx="3024336" cy="8925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</a:t>
            </a: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 </a:t>
            </a: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</a:t>
            </a:r>
            <a:r>
              <a:rPr lang="ru-RU" alt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 </a:t>
            </a: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месяцев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99457"/>
              </p:ext>
            </p:extLst>
          </p:nvPr>
        </p:nvGraphicFramePr>
        <p:xfrm>
          <a:off x="4403117" y="1147992"/>
          <a:ext cx="4586237" cy="1403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6237"/>
              </a:tblGrid>
              <a:tr h="33024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Менее 6 месяцев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окончания срока действия патента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82523"/>
              </p:ext>
            </p:extLst>
          </p:nvPr>
        </p:nvGraphicFramePr>
        <p:xfrm>
          <a:off x="4355976" y="2571750"/>
          <a:ext cx="4608514" cy="2388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872208"/>
                <a:gridCol w="1512170"/>
              </a:tblGrid>
              <a:tr h="468441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От 6 до 12 месяцев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8165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1/3 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 позднее 90 дней </a:t>
                      </a:r>
                      <a:r>
                        <a:rPr lang="ru-RU" sz="1600" i="1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после начала действия патента</a:t>
                      </a:r>
                      <a:endParaRPr lang="ru-RU" sz="1600" i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2/3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6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окончания </a:t>
                      </a:r>
                      <a:endParaRPr lang="en-US" sz="1600" b="1" i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действия 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патента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333926" y="924858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33926" y="2427734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1953309"/>
              </p:ext>
            </p:extLst>
          </p:nvPr>
        </p:nvGraphicFramePr>
        <p:xfrm>
          <a:off x="5652120" y="3363839"/>
          <a:ext cx="2286000" cy="152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авая фигурная скобка 21"/>
          <p:cNvSpPr/>
          <p:nvPr/>
        </p:nvSpPr>
        <p:spPr>
          <a:xfrm>
            <a:off x="5263499" y="3075806"/>
            <a:ext cx="460629" cy="1956410"/>
          </a:xfrm>
          <a:prstGeom prst="rightBrace">
            <a:avLst>
              <a:gd name="adj1" fmla="val 3042"/>
              <a:gd name="adj2" fmla="val 50392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flipH="1">
            <a:off x="7308303" y="3075806"/>
            <a:ext cx="418729" cy="2016224"/>
          </a:xfrm>
          <a:prstGeom prst="rightBrace">
            <a:avLst>
              <a:gd name="adj1" fmla="val 3042"/>
              <a:gd name="adj2" fmla="val 5195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370" y="71231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 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214" y="1643767"/>
            <a:ext cx="527528" cy="464343"/>
          </a:xfrm>
          <a:prstGeom prst="rect">
            <a:avLst/>
          </a:prstGeom>
        </p:spPr>
      </p:pic>
      <p:pic>
        <p:nvPicPr>
          <p:cNvPr id="1026" name="Picture 2" descr="C:\Users\Хламова\с флешкуи\презентации\medium_2bb012b6ac17f50875eb0ccc0960674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91" y="3995957"/>
            <a:ext cx="1036867" cy="80804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атент\люди\realistic-payment-set-with-cheque-wallet-barcode-reader_1284-137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2" b="63419" l="6230" r="28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1" t="43119" r="70453" b="36374"/>
          <a:stretch/>
        </p:blipFill>
        <p:spPr bwMode="auto">
          <a:xfrm>
            <a:off x="2891880" y="346749"/>
            <a:ext cx="1314450" cy="10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патент\люди\man-with-website-documents-and-magnifying-glass_24877-5351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048" b="99048" l="3834" r="98403">
                        <a14:foregroundMark x1="47444" y1="61905" x2="47444" y2="61905"/>
                        <a14:foregroundMark x1="31470" y1="63619" x2="77476" y2="37143"/>
                        <a14:foregroundMark x1="49681" y1="37143" x2="69489" y2="36952"/>
                        <a14:foregroundMark x1="49042" y1="64381" x2="82428" y2="50286"/>
                        <a14:foregroundMark x1="80831" y1="32381" x2="84824" y2="54286"/>
                        <a14:foregroundMark x1="44888" y1="31810" x2="34185" y2="30476"/>
                        <a14:foregroundMark x1="31949" y1="23619" x2="77955" y2="2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0" t="7293" r="5655" b="8877"/>
          <a:stretch/>
        </p:blipFill>
        <p:spPr bwMode="auto">
          <a:xfrm>
            <a:off x="7542156" y="624973"/>
            <a:ext cx="1415177" cy="11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70" y="4803998"/>
            <a:ext cx="4558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20906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атент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70" y="51470"/>
            <a:ext cx="61428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ПРЕИМУЩЕСТВА НА ПАТЕНТЕ </a:t>
            </a:r>
            <a:endParaRPr lang="ru-RU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70" y="728578"/>
            <a:ext cx="9130630" cy="443622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8256" y="833680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совмещать патент с другими специальными налоговыми режимами:</a:t>
            </a:r>
          </a:p>
          <a:p>
            <a:pPr algn="ctr" hangingPunct="0"/>
            <a:r>
              <a:rPr lang="ru-RU" dirty="0"/>
              <a:t> </a:t>
            </a:r>
          </a:p>
          <a:p>
            <a:pPr algn="ctr" hangingPunct="0"/>
            <a:r>
              <a:rPr lang="ru-RU" dirty="0"/>
              <a:t>Вы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обязаны вести учет </a:t>
            </a:r>
            <a:r>
              <a:rPr lang="ru-RU" dirty="0"/>
              <a:t>имущества, обязательств и хозяйственных операций по другой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6924" y="815315"/>
            <a:ext cx="6941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перейти на патент с других специальных налоговых режимов: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6924" y="1707654"/>
            <a:ext cx="41582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 переходе с </a:t>
            </a:r>
            <a:endParaRPr lang="en-US" dirty="0" smtClean="0">
              <a:solidFill>
                <a:srgbClr val="0066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hangingPunct="0"/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упрощенной </a:t>
            </a:r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системы </a:t>
            </a:r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налогообложения</a:t>
            </a:r>
          </a:p>
          <a:p>
            <a:pPr algn="ctr" hangingPunct="0"/>
            <a:r>
              <a:rPr lang="ru-RU" dirty="0" smtClean="0"/>
              <a:t>Вы </a:t>
            </a:r>
            <a:r>
              <a:rPr lang="ru-RU" dirty="0"/>
              <a:t>можете приобрести патент с начала календарного года, уведомив </a:t>
            </a:r>
            <a:endParaRPr lang="ru-RU" dirty="0" smtClean="0"/>
          </a:p>
          <a:p>
            <a:pPr algn="ctr" hangingPunct="0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 января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налоговый орган. </a:t>
            </a:r>
          </a:p>
          <a:p>
            <a:pPr algn="ctr" hangingPunct="0"/>
            <a:r>
              <a:rPr lang="ru-RU" dirty="0"/>
              <a:t>При совмещении патента с УСН переход на патент в отношении отдельного вида деятельности осуществляется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 любой даты в течение года </a:t>
            </a:r>
            <a:r>
              <a:rPr lang="ru-RU" dirty="0"/>
              <a:t>при подаче заявления в налоговый орган.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25132" y="1635646"/>
            <a:ext cx="28188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 </a:t>
            </a:r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переходе с ЕНВД</a:t>
            </a:r>
          </a:p>
          <a:p>
            <a:pPr algn="ctr" hangingPunct="0"/>
            <a:r>
              <a:rPr lang="ru-RU" dirty="0" smtClean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 hangingPunct="0"/>
            <a:r>
              <a:rPr lang="ru-RU" dirty="0" smtClean="0"/>
              <a:t>Вы </a:t>
            </a:r>
            <a:r>
              <a:rPr lang="ru-RU" dirty="0"/>
              <a:t>можете приобрести патент со следующего календарного года, подав в налоговый орган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заявление не позднее чем за 10 рабочих дней </a:t>
            </a:r>
            <a:r>
              <a:rPr lang="ru-RU" dirty="0"/>
              <a:t>до начала применения </a:t>
            </a:r>
            <a:r>
              <a:rPr lang="ru-RU" dirty="0" smtClean="0"/>
              <a:t>патента.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2301068" y="1505550"/>
            <a:ext cx="6779976" cy="85929"/>
          </a:xfrm>
          <a:prstGeom prst="homePlate">
            <a:avLst/>
          </a:prstGeom>
          <a:gradFill>
            <a:gsLst>
              <a:gs pos="0">
                <a:srgbClr val="C00000"/>
              </a:gs>
              <a:gs pos="36000">
                <a:srgbClr val="FF0000">
                  <a:alpha val="62000"/>
                  <a:lumMod val="92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атент\люди\arrows-icon-set_153791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70927" l="5751" r="26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8" t="51407" r="74151" b="28889"/>
          <a:stretch/>
        </p:blipFill>
        <p:spPr bwMode="auto">
          <a:xfrm>
            <a:off x="2239224" y="1645920"/>
            <a:ext cx="586168" cy="5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патент\люди\arrows-icon-set_153791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70927" l="5751" r="26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8" t="51407" r="74151" b="28889"/>
          <a:stretch/>
        </p:blipFill>
        <p:spPr bwMode="auto">
          <a:xfrm>
            <a:off x="6032048" y="1629916"/>
            <a:ext cx="586168" cy="5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атент\люди\arrows-icon-set_153791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2" b="27796" l="48882" r="72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0" t="6013" r="28243" b="72742"/>
          <a:stretch/>
        </p:blipFill>
        <p:spPr bwMode="auto">
          <a:xfrm rot="5400000">
            <a:off x="52117" y="1377887"/>
            <a:ext cx="513109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370" y="4803998"/>
            <a:ext cx="4558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26183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атент\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3450" y="44198"/>
            <a:ext cx="887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ПОЛУЧИТЬ ПАТЕНТ?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2" y="453901"/>
            <a:ext cx="9130630" cy="469192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-6439" y="1032044"/>
            <a:ext cx="542740" cy="936104"/>
          </a:xfrm>
          <a:prstGeom prst="homePlate">
            <a:avLst/>
          </a:prstGeom>
          <a:gradFill>
            <a:gsLst>
              <a:gs pos="0">
                <a:srgbClr val="C00000"/>
              </a:gs>
              <a:gs pos="36000">
                <a:srgbClr val="FF0000">
                  <a:alpha val="62000"/>
                  <a:lumMod val="92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515966"/>
            <a:ext cx="87249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Заплатить</a:t>
            </a:r>
            <a:r>
              <a:rPr lang="ru-RU" dirty="0" smtClean="0"/>
              <a:t> </a:t>
            </a:r>
            <a:r>
              <a:rPr lang="ru-RU" sz="1700" dirty="0"/>
              <a:t>стоимость патента в размере и сроки, </a:t>
            </a:r>
            <a:endParaRPr lang="en-US" sz="1700" dirty="0" smtClean="0"/>
          </a:p>
          <a:p>
            <a:pPr hangingPunct="0"/>
            <a:r>
              <a:rPr lang="ru-RU" sz="1700" dirty="0" smtClean="0"/>
              <a:t>установленные </a:t>
            </a:r>
            <a:r>
              <a:rPr lang="ru-RU" sz="1700" dirty="0"/>
              <a:t>законодательством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861" y="339502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Алгоритм действий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3370" y="2265134"/>
            <a:ext cx="542740" cy="677654"/>
          </a:xfrm>
          <a:prstGeom prst="homePlate">
            <a:avLst/>
          </a:prstGeom>
          <a:gradFill>
            <a:gsLst>
              <a:gs pos="0">
                <a:srgbClr val="C00000"/>
              </a:gs>
              <a:gs pos="36000">
                <a:srgbClr val="FF0000">
                  <a:alpha val="62000"/>
                  <a:lumMod val="92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>
            <a:off x="13370" y="4586234"/>
            <a:ext cx="542740" cy="533638"/>
          </a:xfrm>
          <a:prstGeom prst="homePlate">
            <a:avLst/>
          </a:prstGeom>
          <a:gradFill>
            <a:gsLst>
              <a:gs pos="0">
                <a:srgbClr val="C00000"/>
              </a:gs>
              <a:gs pos="36000">
                <a:srgbClr val="FF0000">
                  <a:alpha val="62000"/>
                  <a:lumMod val="92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13370" y="3871948"/>
            <a:ext cx="542740" cy="572010"/>
          </a:xfrm>
          <a:prstGeom prst="homePlate">
            <a:avLst/>
          </a:prstGeom>
          <a:gradFill>
            <a:gsLst>
              <a:gs pos="0">
                <a:srgbClr val="C00000"/>
              </a:gs>
              <a:gs pos="36000">
                <a:srgbClr val="FF0000">
                  <a:alpha val="62000"/>
                  <a:lumMod val="92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3370" y="3103647"/>
            <a:ext cx="542740" cy="648072"/>
          </a:xfrm>
          <a:prstGeom prst="homePlate">
            <a:avLst/>
          </a:prstGeom>
          <a:gradFill>
            <a:gsLst>
              <a:gs pos="0">
                <a:srgbClr val="C00000"/>
              </a:gs>
              <a:gs pos="36000">
                <a:srgbClr val="FF0000">
                  <a:alpha val="62000"/>
                  <a:lumMod val="92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978" y="730900"/>
            <a:ext cx="8621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Проверить себя на соответствие условиям применения </a:t>
            </a:r>
            <a:r>
              <a:rPr lang="ru-RU" dirty="0" smtClean="0"/>
              <a:t>патента: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66804"/>
              </p:ext>
            </p:extLst>
          </p:nvPr>
        </p:nvGraphicFramePr>
        <p:xfrm>
          <a:off x="683568" y="1212890"/>
          <a:ext cx="8460432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407"/>
                <a:gridCol w="1435889"/>
                <a:gridCol w="1512168"/>
                <a:gridCol w="1584176"/>
                <a:gridCol w="1152128"/>
                <a:gridCol w="1547664"/>
              </a:tblGrid>
              <a:tr h="3070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/>
                        <a:t>Вид деятельности 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0" dirty="0" smtClean="0"/>
                        <a:t>Средняя численность работников</a:t>
                      </a:r>
                      <a:endParaRPr lang="ru-RU" sz="16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/>
                        <a:t>Планируемый доход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0" dirty="0"/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подпадает</a:t>
                      </a:r>
                      <a:endPara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подпадает</a:t>
                      </a:r>
                      <a:endPara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превышает</a:t>
                      </a:r>
                      <a:endPara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превышает</a:t>
                      </a:r>
                      <a:endPara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больше</a:t>
                      </a:r>
                      <a:endPara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меньше</a:t>
                      </a:r>
                      <a:endPara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187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/>
                        <a:t>под патент</a:t>
                      </a:r>
                      <a:endParaRPr lang="ru-RU" sz="160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i="0" dirty="0" smtClean="0"/>
                        <a:t> чел.</a:t>
                      </a:r>
                      <a:endParaRPr lang="ru-RU" sz="16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1600" i="0" dirty="0" smtClean="0"/>
                        <a:t> млн. руб.</a:t>
                      </a:r>
                      <a:endParaRPr lang="ru-RU" sz="1600" i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4123" y="125471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37454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265134"/>
            <a:ext cx="846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При соответствии условиям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дней </a:t>
            </a:r>
            <a:r>
              <a:rPr lang="ru-RU" dirty="0"/>
              <a:t>до начала </a:t>
            </a:r>
            <a:r>
              <a:rPr lang="ru-RU" dirty="0" smtClean="0"/>
              <a:t>предпринимательской </a:t>
            </a:r>
            <a:r>
              <a:rPr lang="ru-RU" dirty="0"/>
              <a:t>деятельности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подать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заявление</a:t>
            </a:r>
            <a:r>
              <a:rPr lang="ru-RU" dirty="0"/>
              <a:t> в налоговый орган.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105388"/>
            <a:ext cx="34563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В течение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дней </a:t>
            </a:r>
            <a:r>
              <a:rPr lang="ru-RU" dirty="0"/>
              <a:t>со дня подачи заявления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получить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патент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86" y="32180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6200" y="3129230"/>
            <a:ext cx="5382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400" i="1" dirty="0"/>
              <a:t>При переходе на патент с другого режима заблаговременно позаботиться об уведомлении об этом налогового органа в установленные законодательством сроки.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4463" y="3867894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Осуществлять</a:t>
            </a:r>
            <a:r>
              <a:rPr lang="ru-RU" dirty="0"/>
              <a:t> предпринимательскую деятельность и получать доход. </a:t>
            </a:r>
            <a:endParaRPr lang="ru-RU" dirty="0" smtClean="0"/>
          </a:p>
          <a:p>
            <a:pPr hangingPunct="0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Вести</a:t>
            </a:r>
            <a:r>
              <a:rPr lang="ru-RU" dirty="0" smtClean="0"/>
              <a:t> </a:t>
            </a:r>
            <a:r>
              <a:rPr lang="ru-RU" dirty="0"/>
              <a:t>книгу учета доходов.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91028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8799" y="458797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79545" y="3103647"/>
            <a:ext cx="144016" cy="76019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фигурная скобка 28"/>
          <p:cNvSpPr/>
          <p:nvPr/>
        </p:nvSpPr>
        <p:spPr>
          <a:xfrm flipH="1">
            <a:off x="8948097" y="3031639"/>
            <a:ext cx="144016" cy="76019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6" y="1476545"/>
            <a:ext cx="264510" cy="3554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1468633"/>
            <a:ext cx="264510" cy="3554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38674"/>
            <a:ext cx="264510" cy="3554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атент\curriculum-vitae-isolated-icon_24877-601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98" b="96310" l="0" r="96429">
                        <a14:foregroundMark x1="13738" y1="66865" x2="13738" y2="66865"/>
                        <a14:foregroundMark x1="5911" y1="70579" x2="5911" y2="70579"/>
                        <a14:foregroundMark x1="17412" y1="65825" x2="7987" y2="78158"/>
                        <a14:foregroundMark x1="72843" y1="66568" x2="92173" y2="74294"/>
                        <a14:foregroundMark x1="91054" y1="75929" x2="91054" y2="88113"/>
                        <a14:foregroundMark x1="90575" y1="89302" x2="93131" y2="90045"/>
                        <a14:foregroundMark x1="92173" y1="89302" x2="95687" y2="74889"/>
                        <a14:foregroundMark x1="95687" y1="93314" x2="95687" y2="93314"/>
                        <a14:foregroundMark x1="7987" y1="70431" x2="7987" y2="70431"/>
                        <a14:foregroundMark x1="19444" y1="71587" x2="1587" y2="85240"/>
                        <a14:foregroundMark x1="80952" y1="65314" x2="90873" y2="81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5676" r="6869" b="9435"/>
          <a:stretch/>
        </p:blipFill>
        <p:spPr bwMode="auto">
          <a:xfrm>
            <a:off x="8114784" y="2376325"/>
            <a:ext cx="943914" cy="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атент\pile-of-files-and-folders-graphic-illustration_53876-80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60" b="89920" l="9904" r="97444">
                        <a14:foregroundMark x1="40096" y1="44640" x2="40096" y2="44640"/>
                        <a14:foregroundMark x1="35304" y1="48960" x2="35304" y2="48960"/>
                        <a14:foregroundMark x1="36901" y1="23040" x2="36901" y2="23040"/>
                        <a14:foregroundMark x1="32907" y1="24160" x2="32907" y2="24160"/>
                        <a14:foregroundMark x1="41214" y1="22560" x2="41214" y2="23840"/>
                        <a14:foregroundMark x1="57188" y1="24960" x2="57188" y2="24960"/>
                        <a14:foregroundMark x1="65974" y1="41760" x2="65974" y2="41760"/>
                        <a14:foregroundMark x1="67891" y1="38560" x2="67891" y2="38560"/>
                        <a14:foregroundMark x1="68690" y1="42560" x2="68690" y2="42560"/>
                        <a14:foregroundMark x1="58786" y1="57440" x2="67093" y2="66560"/>
                        <a14:foregroundMark x1="60703" y1="23840" x2="63898" y2="24160"/>
                        <a14:foregroundMark x1="59585" y1="43360" x2="71565" y2="39360"/>
                        <a14:foregroundMark x1="73962" y1="41760" x2="73962" y2="41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10" y="3584447"/>
            <a:ext cx="1396510" cy="11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атент\люди\data-analysis-flat-icons-collection_98292-175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402" b="50598" l="5751" r="23802">
                        <a14:foregroundMark x1="7029" y1="38803" x2="7029" y2="38803"/>
                        <a14:foregroundMark x1="15495" y1="47179" x2="15495" y2="47179"/>
                        <a14:foregroundMark x1="19649" y1="46154" x2="19649" y2="4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0" t="29165" r="74643" b="50001"/>
          <a:stretch/>
        </p:blipFill>
        <p:spPr bwMode="auto">
          <a:xfrm>
            <a:off x="5508104" y="4134231"/>
            <a:ext cx="1080120" cy="10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атент\люди\люди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38" b="89700" l="2875" r="98243">
                        <a14:foregroundMark x1="20288" y1="77682" x2="20288" y2="77682"/>
                        <a14:foregroundMark x1="58307" y1="55794" x2="58307" y2="55794"/>
                        <a14:foregroundMark x1="58147" y1="56223" x2="59744" y2="60086"/>
                        <a14:foregroundMark x1="80990" y1="58369" x2="79553" y2="67811"/>
                        <a14:foregroundMark x1="32588" y1="31760" x2="32588" y2="31760"/>
                        <a14:foregroundMark x1="30671" y1="24464" x2="30671" y2="24464"/>
                        <a14:foregroundMark x1="44089" y1="23605" x2="44089" y2="23605"/>
                        <a14:foregroundMark x1="42812" y1="29614" x2="45367" y2="32189"/>
                        <a14:foregroundMark x1="43450" y1="24034" x2="43930" y2="27897"/>
                        <a14:foregroundMark x1="40256" y1="28755" x2="40735" y2="29185"/>
                        <a14:foregroundMark x1="8786" y1="27039" x2="8786" y2="34335"/>
                        <a14:foregroundMark x1="8466" y1="34764" x2="7188" y2="37768"/>
                        <a14:foregroundMark x1="10703" y1="33476" x2="7029" y2="33476"/>
                        <a14:foregroundMark x1="7508" y1="47639" x2="6230" y2="54506"/>
                        <a14:foregroundMark x1="5112" y1="55365" x2="5112" y2="55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64" y="251525"/>
            <a:ext cx="2944857" cy="10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патент\люди\questions-concept-illustration_114360-15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72" b="96006" l="10064" r="92332">
                        <a14:foregroundMark x1="42652" y1="84345" x2="52875" y2="8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10" y="-16455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228184" y="4702373"/>
            <a:ext cx="2900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25259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10231"/>
            <a:ext cx="9144000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pic>
        <p:nvPicPr>
          <p:cNvPr id="2049" name="Picture 1" descr="F:\патент\6 ремонт и то электрон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38" y="2912228"/>
            <a:ext cx="2092995" cy="1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патент\3 парикмахе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28" y="411510"/>
            <a:ext cx="215894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атент\2+ обув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5174" y="411510"/>
            <a:ext cx="21617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патент\4 химчист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48" y="2912228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патент\7 ремонт мебел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38" y="411510"/>
            <a:ext cx="213061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патент\8 фотограф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1617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патент\5 ключи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b="10016"/>
          <a:stretch/>
        </p:blipFill>
        <p:spPr bwMode="auto">
          <a:xfrm>
            <a:off x="2386271" y="2931630"/>
            <a:ext cx="21324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патент\10 сантехник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" y="2907765"/>
            <a:ext cx="21617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61" y="4421945"/>
            <a:ext cx="218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производству электромонтажных, сантехнических и сварочных работ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0884" y="1990036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Парикмахерские и косметические услуги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109" y="1959280"/>
            <a:ext cx="1630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в области фотографии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3625" y="1991690"/>
            <a:ext cx="1986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Ремонт, чистка, окраска и пошив обуви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0530" y="4479400"/>
            <a:ext cx="2657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Изготовление и ремонт металлической галантереи, ключей, номерных знаков, указателей улиц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8527" y="2037808"/>
            <a:ext cx="9733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мебели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7791" y="4503105"/>
            <a:ext cx="1601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Химическая чистка, крашение и услуги прачечных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8252" y="4426161"/>
            <a:ext cx="2161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и техобслуживание бытовой радиоэлектроники, бытовых машин и бытовых приборов, часов</a:t>
            </a:r>
            <a:endParaRPr lang="ru-RU" sz="8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76347"/>
              </p:ext>
            </p:extLst>
          </p:nvPr>
        </p:nvGraphicFramePr>
        <p:xfrm>
          <a:off x="957524" y="2422014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5" descr="F:\патент\4 химчист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48" y="2907765"/>
            <a:ext cx="2092995" cy="1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F:\патент\5 ключи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b="10016"/>
          <a:stretch/>
        </p:blipFill>
        <p:spPr bwMode="auto">
          <a:xfrm>
            <a:off x="2386271" y="2927167"/>
            <a:ext cx="2066253" cy="1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F:\патент\10 сантехник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" y="2903302"/>
            <a:ext cx="2094667" cy="1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9425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10231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476" y="4237806"/>
            <a:ext cx="218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слуги </a:t>
            </a:r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сфере дошкольного образования и </a:t>
            </a: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допобразования </a:t>
            </a:r>
            <a:r>
              <a:rPr lang="ru-RU" sz="1000" b="1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детей и </a:t>
            </a: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взрослых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9463" y="4237806"/>
            <a:ext cx="166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присмотру и уходу за детьми и больными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86" y="1757160"/>
            <a:ext cx="1630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ювелирных изделий, бижутерии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027" y="1779661"/>
            <a:ext cx="1433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уборке жилых помещений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9758" y="1806063"/>
            <a:ext cx="1605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Чеканка и гравировка ювелирных изделий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4237807"/>
            <a:ext cx="2351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Монофоническая и стереофоническая запись речи, пения, инструментального исполнения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807" y="4083918"/>
            <a:ext cx="219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приему стеклопосуды и вторичного сырья, за исключением металлолома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612" y="1740062"/>
            <a:ext cx="2161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Ветеринарные услуги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1025" name="Picture 1" descr="F:\патент\12 репетит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3049940"/>
            <a:ext cx="190817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патент\13 нян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13" y="3074269"/>
            <a:ext cx="1584177" cy="10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атент\15 ветерина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49" y="555526"/>
            <a:ext cx="1505252" cy="9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атент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98" b="100000" l="2716" r="9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59" y="2808410"/>
            <a:ext cx="3010544" cy="12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атент\19 реомнт ювелир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" y="581927"/>
            <a:ext cx="1757189" cy="11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атент\21 звукозапись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78" y="3088000"/>
            <a:ext cx="1715046" cy="11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патент\22 уборка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52" y="555526"/>
            <a:ext cx="1714247" cy="11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патент\20 чеканк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58" y="555526"/>
            <a:ext cx="1754680" cy="11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48225"/>
              </p:ext>
            </p:extLst>
          </p:nvPr>
        </p:nvGraphicFramePr>
        <p:xfrm>
          <a:off x="957524" y="2422014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4232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10231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38" y="1565929"/>
            <a:ext cx="218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оформлению интерьера жилого помещения и услуги художественного оформления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825" y="1565929"/>
            <a:ext cx="166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занятий по физической культуре и спорту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3658"/>
            <a:ext cx="19081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приготовлению и поставке блюд для торжественных мероприятий или иных событий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232375"/>
            <a:ext cx="2123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по зеленому хозяйству и декоративному цветоводству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1529" y="4172561"/>
            <a:ext cx="1605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Услуги, связанные со сбытом с/х продукции </a:t>
            </a:r>
            <a:r>
              <a:rPr lang="ru-RU" sz="800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(хранение, сортировка, сушка, мойка, расфасовка, упаковка и транспортировка)</a:t>
            </a:r>
            <a:endParaRPr lang="ru-RU" sz="800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8036" y="4172561"/>
            <a:ext cx="21138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Услуги, связанные с обслуживанием с/х производства </a:t>
            </a:r>
          </a:p>
          <a:p>
            <a:pPr lvl="0" algn="ctr"/>
            <a:r>
              <a:rPr lang="ru-RU" sz="800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(механизированные</a:t>
            </a:r>
            <a:r>
              <a:rPr lang="ru-RU" sz="800" dirty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агрохимические, мелиоративные, транспортные работы)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514320"/>
            <a:ext cx="2199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носильщиков на ж/д вокзалах, автовокзалах, в аэропортах, морских, речных портах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612" y="1673651"/>
            <a:ext cx="2161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платных туалетов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2050" name="Picture 2" descr="F:\патент\28 овощ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96" y="2966825"/>
            <a:ext cx="163372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атент\29 с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40" y="2950875"/>
            <a:ext cx="152052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атент\30 цветоовлдств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29" y="2966825"/>
            <a:ext cx="16229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патент\23 дизайне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0" y="411510"/>
            <a:ext cx="161797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патент\24 трене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23" y="411510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патент\25 носильщик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92" y="420639"/>
            <a:ext cx="16239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патент\26 туалет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98" y="420639"/>
            <a:ext cx="162135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F:\патент\27+ блюд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6" y="2931790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48225"/>
              </p:ext>
            </p:extLst>
          </p:nvPr>
        </p:nvGraphicFramePr>
        <p:xfrm>
          <a:off x="957524" y="2422014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20450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патент\об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7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0" y="-10231"/>
            <a:ext cx="9144000" cy="51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028" y="-10231"/>
            <a:ext cx="9155028" cy="5148021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111"/>
            <a:ext cx="29878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0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Департамент финансов Вологодской области</a:t>
            </a:r>
            <a:endParaRPr lang="ru-RU" sz="10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Презентации\ведомства и герб\маленьки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68" y="58988"/>
            <a:ext cx="202730" cy="2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38" y="1627765"/>
            <a:ext cx="2185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хлебобулочных и мучных кондитерских изделий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825" y="1627765"/>
            <a:ext cx="16660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Услуги уличных патрулей, охранников, сторожей и вахтеров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63233"/>
            <a:ext cx="1908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кожи и изделий из кожи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371950"/>
            <a:ext cx="212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Товарное и спортивное рыболовство и рыбоводство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1529" y="4312136"/>
            <a:ext cx="16053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Растениеводство, услуги в области растениеводства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8036" y="4312136"/>
            <a:ext cx="2113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услуг по забою и транспортировке скота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576156"/>
            <a:ext cx="219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молочной продукции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612" y="1735487"/>
            <a:ext cx="21617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0066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 частной детективной деятельности лицом, имеющим лицензию</a:t>
            </a:r>
            <a:endParaRPr lang="ru-RU" sz="1000" b="1" dirty="0">
              <a:solidFill>
                <a:srgbClr val="0066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029" y="-20538"/>
            <a:ext cx="529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КОМУ ПОДОЙДЕТ </a:t>
            </a:r>
            <a:r>
              <a:rPr lang="ru-RU" dirty="0" smtClean="0"/>
              <a:t>ПАТЕНТ:</a:t>
            </a:r>
            <a:endParaRPr lang="ru-RU" dirty="0"/>
          </a:p>
        </p:txBody>
      </p:sp>
      <p:pic>
        <p:nvPicPr>
          <p:cNvPr id="3074" name="Picture 2" descr="F:\патент\44 рыболовств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73" y="3075806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атент\32 детекти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3518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атент\35 охра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5" y="488638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атент\37 ско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97" y="3043926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патент\38 клж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2" y="3183233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патент\41 молоч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57" y="483518"/>
            <a:ext cx="16115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патент\42 растениеводство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29" y="3183233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патент\43 хлкеб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" y="483518"/>
            <a:ext cx="16212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48225"/>
              </p:ext>
            </p:extLst>
          </p:nvPr>
        </p:nvGraphicFramePr>
        <p:xfrm>
          <a:off x="957524" y="2422014"/>
          <a:ext cx="698318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184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015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Налоговая</a:t>
                      </a:r>
                      <a:r>
                        <a:rPr lang="ru-RU" sz="1400" i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база</a:t>
                      </a:r>
                      <a:endParaRPr lang="ru-RU" sz="1400" i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1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руб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1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-11029" y="4948594"/>
            <a:ext cx="9139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/>
              <a:t>В соответствии с положениями </a:t>
            </a:r>
            <a:r>
              <a:rPr lang="ru-RU" sz="800" i="1" u="sng" dirty="0" smtClean="0"/>
              <a:t>закона </a:t>
            </a:r>
            <a:r>
              <a:rPr lang="ru-RU" sz="800" i="1" dirty="0" smtClean="0"/>
              <a:t>от </a:t>
            </a:r>
            <a:r>
              <a:rPr lang="ru-RU" sz="800" i="1" dirty="0"/>
              <a:t>10.04.2020г. № 4685-ОЗ «О патентной системе налогообложения на территории Вологодской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11637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2318</Words>
  <Application>Microsoft Office PowerPoint</Application>
  <PresentationFormat>Экран (16:9)</PresentationFormat>
  <Paragraphs>461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УСТАНОВЛЕНИЯ  ПОТЕНЦИАЛЬНОГО ДОХОДА ПО ВИДАМ ДЕЯТЕЛЬНОСТИ И РАЗМЕРА ПАТЕНТА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Хламова Мария Алексеевна</dc:creator>
  <cp:lastModifiedBy>Никонова</cp:lastModifiedBy>
  <cp:revision>125</cp:revision>
  <cp:lastPrinted>2020-09-21T06:25:45Z</cp:lastPrinted>
  <dcterms:created xsi:type="dcterms:W3CDTF">2020-09-15T12:08:42Z</dcterms:created>
  <dcterms:modified xsi:type="dcterms:W3CDTF">2020-09-28T07:38:59Z</dcterms:modified>
</cp:coreProperties>
</file>