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7.xml" ContentType="application/vnd.openxmlformats-officedocument.drawingml.chart+xml"/>
  <Override PartName="/ppt/theme/themeOverride1.xml" ContentType="application/vnd.openxmlformats-officedocument.themeOverride+xml"/>
  <Override PartName="/ppt/charts/chart8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drawings/drawing3.xml" ContentType="application/vnd.openxmlformats-officedocument.drawingml.chartshape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0.xml" ContentType="application/vnd.openxmlformats-officedocument.drawingml.chart+xml"/>
  <Override PartName="/ppt/drawings/drawing4.xml" ContentType="application/vnd.openxmlformats-officedocument.drawingml.chartshapes+xml"/>
  <Override PartName="/ppt/charts/chart11.xml" ContentType="application/vnd.openxmlformats-officedocument.drawingml.chart+xml"/>
  <Override PartName="/ppt/drawings/drawing5.xml" ContentType="application/vnd.openxmlformats-officedocument.drawingml.chartshape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2.xml" ContentType="application/vnd.openxmlformats-officedocument.drawingml.chart+xml"/>
  <Override PartName="/ppt/drawings/drawing6.xml" ContentType="application/vnd.openxmlformats-officedocument.drawingml.chartshapes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rts/chart13.xml" ContentType="application/vnd.openxmlformats-officedocument.drawingml.chart+xml"/>
  <Override PartName="/ppt/drawings/drawing7.xml" ContentType="application/vnd.openxmlformats-officedocument.drawingml.chartshapes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charts/chart14.xml" ContentType="application/vnd.openxmlformats-officedocument.drawingml.chart+xml"/>
  <Override PartName="/ppt/theme/themeOverride2.xml" ContentType="application/vnd.openxmlformats-officedocument.themeOverride+xml"/>
  <Override PartName="/ppt/drawings/drawing8.xml" ContentType="application/vnd.openxmlformats-officedocument.drawingml.chartshapes+xml"/>
  <Override PartName="/ppt/charts/chart1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9.xml" ContentType="application/vnd.openxmlformats-officedocument.drawingml.chartshapes+xml"/>
  <Override PartName="/ppt/charts/chart1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0.xml" ContentType="application/vnd.openxmlformats-officedocument.drawingml.chartshapes+xml"/>
  <Override PartName="/ppt/charts/chart17.xml" ContentType="application/vnd.openxmlformats-officedocument.drawingml.chart+xml"/>
  <Override PartName="/ppt/drawings/drawing11.xml" ContentType="application/vnd.openxmlformats-officedocument.drawingml.chartshapes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charts/chart1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charts/chart19.xml" ContentType="application/vnd.openxmlformats-officedocument.drawingml.chart+xml"/>
  <Override PartName="/ppt/drawings/drawing1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87" r:id="rId2"/>
    <p:sldId id="257" r:id="rId3"/>
    <p:sldId id="288" r:id="rId4"/>
    <p:sldId id="300" r:id="rId5"/>
    <p:sldId id="299" r:id="rId6"/>
    <p:sldId id="291" r:id="rId7"/>
    <p:sldId id="289" r:id="rId8"/>
    <p:sldId id="292" r:id="rId9"/>
    <p:sldId id="2623" r:id="rId10"/>
    <p:sldId id="282" r:id="rId11"/>
    <p:sldId id="295" r:id="rId12"/>
    <p:sldId id="2625" r:id="rId13"/>
    <p:sldId id="2627" r:id="rId14"/>
    <p:sldId id="2626" r:id="rId15"/>
    <p:sldId id="293" r:id="rId16"/>
    <p:sldId id="2630" r:id="rId17"/>
    <p:sldId id="2628" r:id="rId18"/>
    <p:sldId id="2624" r:id="rId19"/>
    <p:sldId id="269" r:id="rId20"/>
    <p:sldId id="297" r:id="rId21"/>
    <p:sldId id="305" r:id="rId22"/>
    <p:sldId id="296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in-2" initials="f" lastIdx="1" clrIdx="0">
    <p:extLst>
      <p:ext uri="{19B8F6BF-5375-455C-9EA6-DF929625EA0E}">
        <p15:presenceInfo xmlns:p15="http://schemas.microsoft.com/office/powerpoint/2012/main" userId="S-1-5-21-2526204136-2580162910-1432025873-31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EA60"/>
    <a:srgbClr val="FF33CC"/>
    <a:srgbClr val="008EC0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7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8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package" Target="../embeddings/Microsoft_Excel_Worksheet13.xlsx"/><Relationship Id="rId1" Type="http://schemas.openxmlformats.org/officeDocument/2006/relationships/themeOverride" Target="../theme/themeOverride2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9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0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1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007986175121698E-2"/>
          <c:y val="0.12409459816208432"/>
          <c:w val="0.94750912749962846"/>
          <c:h val="0.621369146063465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008E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3713938174834355E-3"/>
                  <c:y val="-2.009078780793825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41-4E4F-BC4B-3E6A9DA94689}"/>
                </c:ext>
              </c:extLst>
            </c:dLbl>
            <c:dLbl>
              <c:idx val="1"/>
              <c:layout>
                <c:manualLayout>
                  <c:x val="-2.1485575269933745E-2"/>
                  <c:y val="-1.23120468874287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B41-4E4F-BC4B-3E6A9DA94689}"/>
                </c:ext>
              </c:extLst>
            </c:dLbl>
            <c:dLbl>
              <c:idx val="2"/>
              <c:layout>
                <c:manualLayout>
                  <c:x val="-1.6736026881499087E-16"/>
                  <c:y val="0.201318411246440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B41-4E4F-BC4B-3E6A9DA946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 (-)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887</c:v>
                </c:pt>
                <c:pt idx="1">
                  <c:v>903</c:v>
                </c:pt>
                <c:pt idx="2">
                  <c:v>-16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10-4C4B-914A-516A2DAE52A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5.371393817483399E-3"/>
                  <c:y val="-1.23120468874287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B41-4E4F-BC4B-3E6A9DA94689}"/>
                </c:ext>
              </c:extLst>
            </c:dLbl>
            <c:dLbl>
              <c:idx val="1"/>
              <c:layout>
                <c:manualLayout>
                  <c:x val="3.5708349139597154E-2"/>
                  <c:y val="1.30483245066701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B41-4E4F-BC4B-3E6A9DA94689}"/>
                </c:ext>
              </c:extLst>
            </c:dLbl>
            <c:dLbl>
              <c:idx val="2"/>
              <c:layout>
                <c:manualLayout>
                  <c:x val="4.9136919592644782E-2"/>
                  <c:y val="0.1956038106196752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B41-4E4F-BC4B-3E6A9DA946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 (-)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835</c:v>
                </c:pt>
                <c:pt idx="1">
                  <c:v>844</c:v>
                </c:pt>
                <c:pt idx="2">
                  <c:v>-9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10-4C4B-914A-516A2DAE52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191615048"/>
        <c:axId val="191615832"/>
      </c:barChart>
      <c:catAx>
        <c:axId val="191615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1615832"/>
        <c:crosses val="autoZero"/>
        <c:auto val="1"/>
        <c:lblAlgn val="ctr"/>
        <c:lblOffset val="100"/>
        <c:noMultiLvlLbl val="0"/>
      </c:catAx>
      <c:valAx>
        <c:axId val="1916158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9161504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6369766479411485"/>
          <c:y val="7.1794629268166876E-2"/>
          <c:w val="0.32012118365210335"/>
          <c:h val="0.137770692122911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151125074069175E-2"/>
          <c:y val="0.17801004310350835"/>
          <c:w val="0.51690753032784886"/>
          <c:h val="0.6826314573495172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angle"/>
            </a:sp3d>
          </c:spPr>
          <c:explosion val="2"/>
          <c:dPt>
            <c:idx val="0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  <c:extLst>
              <c:ext xmlns:c16="http://schemas.microsoft.com/office/drawing/2014/chart" uri="{C3380CC4-5D6E-409C-BE32-E72D297353CC}">
                <c16:uniqueId val="{00000001-2C2C-44FF-8FEA-E6D8AD7A94CF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  <c:extLst>
              <c:ext xmlns:c16="http://schemas.microsoft.com/office/drawing/2014/chart" uri="{C3380CC4-5D6E-409C-BE32-E72D297353CC}">
                <c16:uniqueId val="{00000003-2C2C-44FF-8FEA-E6D8AD7A94CF}"/>
              </c:ext>
            </c:extLst>
          </c:dPt>
          <c:dPt>
            <c:idx val="2"/>
            <c:bubble3D val="0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  <c:extLst>
              <c:ext xmlns:c16="http://schemas.microsoft.com/office/drawing/2014/chart" uri="{C3380CC4-5D6E-409C-BE32-E72D297353CC}">
                <c16:uniqueId val="{00000005-2C2C-44FF-8FEA-E6D8AD7A94CF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  <c:extLst>
              <c:ext xmlns:c16="http://schemas.microsoft.com/office/drawing/2014/chart" uri="{C3380CC4-5D6E-409C-BE32-E72D297353CC}">
                <c16:uniqueId val="{00000007-2C2C-44FF-8FEA-E6D8AD7A94CF}"/>
              </c:ext>
            </c:extLst>
          </c:dPt>
          <c:dLbls>
            <c:dLbl>
              <c:idx val="0"/>
              <c:layout>
                <c:manualLayout>
                  <c:x val="2.0406364398446078E-2"/>
                  <c:y val="-2.5414476085578452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15,0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C2C-44FF-8FEA-E6D8AD7A94CF}"/>
                </c:ext>
              </c:extLst>
            </c:dLbl>
            <c:dLbl>
              <c:idx val="1"/>
              <c:layout>
                <c:manualLayout>
                  <c:x val="-3.3626836680412692E-2"/>
                  <c:y val="-3.08339183301888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2C-44FF-8FEA-E6D8AD7A94CF}"/>
                </c:ext>
              </c:extLst>
            </c:dLbl>
            <c:dLbl>
              <c:idx val="2"/>
              <c:layout>
                <c:manualLayout>
                  <c:x val="-4.9685952007132847E-3"/>
                  <c:y val="-2.52083150661862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C2C-44FF-8FEA-E6D8AD7A94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Развитие общедоступных библиотек 22,4%</c:v>
                </c:pt>
                <c:pt idx="1">
                  <c:v>Развитие культурно-досуговой деятельности 54,2%</c:v>
                </c:pt>
                <c:pt idx="2">
                  <c:v>Развитие музейного дела 17,4%</c:v>
                </c:pt>
                <c:pt idx="3">
                  <c:v>Другие вопросы в области культуры 6%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20.5</c:v>
                </c:pt>
                <c:pt idx="1">
                  <c:v>49.6</c:v>
                </c:pt>
                <c:pt idx="2">
                  <c:v>15.9</c:v>
                </c:pt>
                <c:pt idx="3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C2C-44FF-8FEA-E6D8AD7A94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egendEntry>
        <c:idx val="0"/>
        <c:txPr>
          <a:bodyPr/>
          <a:lstStyle/>
          <a:p>
            <a:pPr>
              <a:defRPr sz="1000" b="1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000" b="1" baseline="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000" b="1" baseline="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000" b="1" baseline="0"/>
            </a:pPr>
            <a:endParaRPr lang="ru-RU"/>
          </a:p>
        </c:txPr>
      </c:legendEntry>
      <c:layout>
        <c:manualLayout>
          <c:xMode val="edge"/>
          <c:yMode val="edge"/>
          <c:x val="0.57504309778131069"/>
          <c:y val="0"/>
          <c:w val="0.4186132355176832"/>
          <c:h val="0.8970696912606495"/>
        </c:manualLayout>
      </c:layout>
      <c:overlay val="0"/>
      <c:txPr>
        <a:bodyPr/>
        <a:lstStyle/>
        <a:p>
          <a:pPr>
            <a:defRPr sz="1000" b="1" baseline="0"/>
          </a:pPr>
          <a:endParaRPr lang="ru-RU"/>
        </a:p>
      </c:txPr>
    </c:legend>
    <c:plotVisOnly val="1"/>
    <c:dispBlanksAs val="zero"/>
    <c:showDLblsOverMax val="0"/>
  </c:chart>
  <c:spPr>
    <a:noFill/>
    <a:ln w="9525" cap="flat" cmpd="sng" algn="ctr">
      <a:solidFill>
        <a:schemeClr val="accent5">
          <a:lumMod val="50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61914703496441"/>
          <c:y val="0.10345987201790838"/>
          <c:w val="0.44070392057550634"/>
          <c:h val="0.8589634519497978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angle"/>
            </a:sp3d>
          </c:spPr>
          <c:explosion val="2"/>
          <c:dPt>
            <c:idx val="0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  <c:extLst>
              <c:ext xmlns:c16="http://schemas.microsoft.com/office/drawing/2014/chart" uri="{C3380CC4-5D6E-409C-BE32-E72D297353CC}">
                <c16:uniqueId val="{00000001-07A8-43E5-B468-DF87EA5CACB1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  <c:extLst>
              <c:ext xmlns:c16="http://schemas.microsoft.com/office/drawing/2014/chart" uri="{C3380CC4-5D6E-409C-BE32-E72D297353CC}">
                <c16:uniqueId val="{00000003-07A8-43E5-B468-DF87EA5CACB1}"/>
              </c:ext>
            </c:extLst>
          </c:dPt>
          <c:dLbls>
            <c:dLbl>
              <c:idx val="0"/>
              <c:layout>
                <c:manualLayout>
                  <c:x val="-3.0165153490808311E-3"/>
                  <c:y val="1.40509062277079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7A8-43E5-B468-DF87EA5CACB1}"/>
                </c:ext>
              </c:extLst>
            </c:dLbl>
            <c:dLbl>
              <c:idx val="1"/>
              <c:layout>
                <c:manualLayout>
                  <c:x val="-2.706300904849215E-2"/>
                  <c:y val="-0.142109081787388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7A8-43E5-B468-DF87EA5CAC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Бюджетные инвестиции 34,8%</c:v>
                </c:pt>
                <c:pt idx="1">
                  <c:v>Выполнение муниципального задания 65,2%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3.9</c:v>
                </c:pt>
                <c:pt idx="1">
                  <c:v>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7A8-43E5-B468-DF87EA5CAC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egendEntry>
        <c:idx val="0"/>
        <c:txPr>
          <a:bodyPr/>
          <a:lstStyle/>
          <a:p>
            <a:pPr>
              <a:defRPr sz="1000"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000" b="1"/>
            </a:pPr>
            <a:endParaRPr lang="ru-RU"/>
          </a:p>
        </c:txPr>
      </c:legendEntry>
      <c:layout>
        <c:manualLayout>
          <c:xMode val="edge"/>
          <c:yMode val="edge"/>
          <c:x val="0.58854799141812053"/>
          <c:y val="8.1634092870811303E-2"/>
          <c:w val="0.35281188816366182"/>
          <c:h val="0.41619190130570988"/>
        </c:manualLayout>
      </c:layout>
      <c:overlay val="0"/>
      <c:txPr>
        <a:bodyPr/>
        <a:lstStyle/>
        <a:p>
          <a:pPr>
            <a:defRPr sz="1000" b="1"/>
          </a:pPr>
          <a:endParaRPr lang="ru-RU"/>
        </a:p>
      </c:txPr>
    </c:legend>
    <c:plotVisOnly val="1"/>
    <c:dispBlanksAs val="zero"/>
    <c:showDLblsOverMax val="0"/>
  </c:chart>
  <c:spPr>
    <a:noFill/>
    <a:ln w="9525" cap="flat" cmpd="sng" algn="ctr">
      <a:solidFill>
        <a:schemeClr val="accent5">
          <a:lumMod val="50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151125074069175E-2"/>
          <c:y val="9.4050755529204486E-2"/>
          <c:w val="0.48767428749393227"/>
          <c:h val="0.7665907449238207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angle"/>
            </a:sp3d>
          </c:spPr>
          <c:explosion val="9"/>
          <c:dPt>
            <c:idx val="0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  <c:extLst>
              <c:ext xmlns:c16="http://schemas.microsoft.com/office/drawing/2014/chart" uri="{C3380CC4-5D6E-409C-BE32-E72D297353CC}">
                <c16:uniqueId val="{00000001-2C2C-44FF-8FEA-E6D8AD7A94CF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  <c:extLst>
              <c:ext xmlns:c16="http://schemas.microsoft.com/office/drawing/2014/chart" uri="{C3380CC4-5D6E-409C-BE32-E72D297353CC}">
                <c16:uniqueId val="{00000003-2C2C-44FF-8FEA-E6D8AD7A94CF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  <c:extLst>
              <c:ext xmlns:c16="http://schemas.microsoft.com/office/drawing/2014/chart" uri="{C3380CC4-5D6E-409C-BE32-E72D297353CC}">
                <c16:uniqueId val="{00000005-2C2C-44FF-8FEA-E6D8AD7A94CF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  <c:extLst>
              <c:ext xmlns:c16="http://schemas.microsoft.com/office/drawing/2014/chart" uri="{C3380CC4-5D6E-409C-BE32-E72D297353CC}">
                <c16:uniqueId val="{00000007-2C2C-44FF-8FEA-E6D8AD7A94CF}"/>
              </c:ext>
            </c:extLst>
          </c:dPt>
          <c:dLbls>
            <c:dLbl>
              <c:idx val="2"/>
              <c:layout>
                <c:manualLayout>
                  <c:x val="5.1337112565714424E-2"/>
                  <c:y val="-0.120770357685620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C2C-44FF-8FEA-E6D8AD7A94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Жилищное хозяйство, 27,1%</c:v>
                </c:pt>
                <c:pt idx="1">
                  <c:v>Коммунальное хозяйство, 71,8%</c:v>
                </c:pt>
                <c:pt idx="2">
                  <c:v>Благоустройство, 1,1%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51.1</c:v>
                </c:pt>
                <c:pt idx="1">
                  <c:v>135.19999999999999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C2C-44FF-8FEA-E6D8AD7A94C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egendEntry>
        <c:idx val="0"/>
        <c:txPr>
          <a:bodyPr/>
          <a:lstStyle/>
          <a:p>
            <a:pPr>
              <a:defRPr sz="1050" b="1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050" b="1" baseline="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050" b="1" baseline="0"/>
            </a:pPr>
            <a:endParaRPr lang="ru-RU"/>
          </a:p>
        </c:txPr>
      </c:legendEntry>
      <c:layout>
        <c:manualLayout>
          <c:xMode val="edge"/>
          <c:yMode val="edge"/>
          <c:x val="0.48022696128647158"/>
          <c:y val="0.11784365980668245"/>
          <c:w val="0.51977300462236842"/>
          <c:h val="0.72372979341213772"/>
        </c:manualLayout>
      </c:layout>
      <c:overlay val="0"/>
      <c:txPr>
        <a:bodyPr/>
        <a:lstStyle/>
        <a:p>
          <a:pPr>
            <a:defRPr sz="1050" b="1" baseline="0"/>
          </a:pPr>
          <a:endParaRPr lang="ru-RU"/>
        </a:p>
      </c:txPr>
    </c:legend>
    <c:plotVisOnly val="1"/>
    <c:dispBlanksAs val="zero"/>
    <c:showDLblsOverMax val="0"/>
  </c:chart>
  <c:spPr>
    <a:noFill/>
    <a:ln w="9525" cap="flat" cmpd="sng" algn="ctr">
      <a:solidFill>
        <a:schemeClr val="accent5">
          <a:lumMod val="50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151125074069175E-2"/>
          <c:y val="9.4050755529204486E-2"/>
          <c:w val="0.48767428749393227"/>
          <c:h val="0.7665907449238207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angle"/>
            </a:sp3d>
          </c:spPr>
          <c:explosion val="2"/>
          <c:dPt>
            <c:idx val="0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  <c:extLst>
              <c:ext xmlns:c16="http://schemas.microsoft.com/office/drawing/2014/chart" uri="{C3380CC4-5D6E-409C-BE32-E72D297353CC}">
                <c16:uniqueId val="{00000001-2C2C-44FF-8FEA-E6D8AD7A94CF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  <c:extLst>
              <c:ext xmlns:c16="http://schemas.microsoft.com/office/drawing/2014/chart" uri="{C3380CC4-5D6E-409C-BE32-E72D297353CC}">
                <c16:uniqueId val="{00000003-2C2C-44FF-8FEA-E6D8AD7A94CF}"/>
              </c:ext>
            </c:extLst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  <c:extLst>
              <c:ext xmlns:c16="http://schemas.microsoft.com/office/drawing/2014/chart" uri="{C3380CC4-5D6E-409C-BE32-E72D297353CC}">
                <c16:uniqueId val="{00000005-2C2C-44FF-8FEA-E6D8AD7A94C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Транспорт 5,5%</c:v>
                </c:pt>
                <c:pt idx="1">
                  <c:v>Дорожное хозяйство 78,0%</c:v>
                </c:pt>
                <c:pt idx="2">
                  <c:v>Другие вопросы в области национальной экономики 16,5%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3.1</c:v>
                </c:pt>
                <c:pt idx="1">
                  <c:v>44.1</c:v>
                </c:pt>
                <c:pt idx="2">
                  <c:v>9.3000000000000007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C2C-44FF-8FEA-E6D8AD7A94C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egendEntry>
        <c:idx val="0"/>
        <c:txPr>
          <a:bodyPr/>
          <a:lstStyle/>
          <a:p>
            <a:pPr>
              <a:defRPr sz="1050" b="1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050" b="1" baseline="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050" b="1" baseline="0"/>
            </a:pPr>
            <a:endParaRPr lang="ru-RU"/>
          </a:p>
        </c:txPr>
      </c:legendEntry>
      <c:layout>
        <c:manualLayout>
          <c:xMode val="edge"/>
          <c:yMode val="edge"/>
          <c:x val="0.48657071105855909"/>
          <c:y val="0.21188602095159678"/>
          <c:w val="0.5134292999773663"/>
          <c:h val="0.56182886084918437"/>
        </c:manualLayout>
      </c:layout>
      <c:overlay val="0"/>
      <c:txPr>
        <a:bodyPr/>
        <a:lstStyle/>
        <a:p>
          <a:pPr>
            <a:defRPr sz="1050" b="1" baseline="0"/>
          </a:pPr>
          <a:endParaRPr lang="ru-RU"/>
        </a:p>
      </c:txPr>
    </c:legend>
    <c:plotVisOnly val="1"/>
    <c:dispBlanksAs val="zero"/>
    <c:showDLblsOverMax val="0"/>
  </c:chart>
  <c:spPr>
    <a:noFill/>
    <a:ln w="9525" cap="flat" cmpd="sng" algn="ctr">
      <a:solidFill>
        <a:schemeClr val="accent5">
          <a:lumMod val="50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8207291969538347E-2"/>
          <c:y val="5.3316117357661931E-2"/>
          <c:w val="0.92464430181710233"/>
          <c:h val="0.769191940400943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акцизы</c:v>
                </c:pt>
              </c:strCache>
            </c:strRef>
          </c:tx>
          <c:spPr>
            <a:solidFill>
              <a:srgbClr val="00B0F0"/>
            </a:solidFill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h="114300"/>
              <a:bevelB w="114300" h="114300"/>
            </a:sp3d>
          </c:spPr>
          <c:invertIfNegative val="0"/>
          <c:dLbls>
            <c:dLbl>
              <c:idx val="0"/>
              <c:layout>
                <c:manualLayout>
                  <c:x val="8.148676778404574E-3"/>
                  <c:y val="-3.8763298176751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C06-4E87-8B2C-6B5DCDA7A905}"/>
                </c:ext>
              </c:extLst>
            </c:dLbl>
            <c:dLbl>
              <c:idx val="1"/>
              <c:layout>
                <c:manualLayout>
                  <c:x val="2.0371691946011487E-3"/>
                  <c:y val="-2.71343087237260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06-4E87-8B2C-6B5DCDA7A905}"/>
                </c:ext>
              </c:extLst>
            </c:dLbl>
            <c:dLbl>
              <c:idx val="2"/>
              <c:layout>
                <c:manualLayout>
                  <c:x val="0"/>
                  <c:y val="-3.10106385414012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C06-4E87-8B2C-6B5DCDA7A9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14.4</c:v>
                </c:pt>
                <c:pt idx="1">
                  <c:v>16.2</c:v>
                </c:pt>
                <c:pt idx="2" formatCode="#,##0.0">
                  <c:v>19.5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C06-4E87-8B2C-6B5DCDA7A90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70AD47">
                <a:lumMod val="75000"/>
              </a:srgb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7.8206144258647511E-2"/>
                  <c:y val="-2.79215385181923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C06-4E87-8B2C-6B5DCDA7A905}"/>
                </c:ext>
              </c:extLst>
            </c:dLbl>
            <c:dLbl>
              <c:idx val="1"/>
              <c:layout>
                <c:manualLayout>
                  <c:x val="6.3152245032635543E-2"/>
                  <c:y val="-1.5505319270700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C06-4E87-8B2C-6B5DCDA7A905}"/>
                </c:ext>
              </c:extLst>
            </c:dLbl>
            <c:dLbl>
              <c:idx val="2"/>
              <c:layout>
                <c:manualLayout>
                  <c:x val="5.2966399059629889E-2"/>
                  <c:y val="-3.4886968359076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C06-4E87-8B2C-6B5DCDA7A9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42.7</c:v>
                </c:pt>
                <c:pt idx="1">
                  <c:v>9.4</c:v>
                </c:pt>
                <c:pt idx="2" formatCode="0.0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C06-4E87-8B2C-6B5DCDA7A9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04616840"/>
        <c:axId val="304617232"/>
        <c:axId val="0"/>
      </c:bar3DChart>
      <c:catAx>
        <c:axId val="304616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304617232"/>
        <c:crosses val="autoZero"/>
        <c:auto val="1"/>
        <c:lblAlgn val="ctr"/>
        <c:lblOffset val="100"/>
        <c:noMultiLvlLbl val="0"/>
      </c:catAx>
      <c:valAx>
        <c:axId val="304617232"/>
        <c:scaling>
          <c:logBase val="10"/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04616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53633804561045"/>
          <c:y val="0"/>
          <c:w val="0.24121382560965493"/>
          <c:h val="0.1836896013713911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  <c:userShapes r:id="rId3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5.6458738591242619E-2"/>
          <c:w val="1"/>
          <c:h val="0.776738582803421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008E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3713938174834355E-3"/>
                  <c:y val="-2.009078780793825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F2F-4E87-B2EB-07E335559EA5}"/>
                </c:ext>
              </c:extLst>
            </c:dLbl>
            <c:dLbl>
              <c:idx val="1"/>
              <c:layout>
                <c:manualLayout>
                  <c:x val="-2.1485575269933745E-2"/>
                  <c:y val="-1.23120468874287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F2F-4E87-B2EB-07E335559EA5}"/>
                </c:ext>
              </c:extLst>
            </c:dLbl>
            <c:dLbl>
              <c:idx val="2"/>
              <c:layout>
                <c:manualLayout>
                  <c:x val="0"/>
                  <c:y val="-7.160562834111263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F2F-4E87-B2EB-07E335559E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1"/>
                <c:pt idx="0">
                  <c:v>поступление транспортного налога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2F-4E87-B2EB-07E335559EA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5.371393817483399E-3"/>
                  <c:y val="-1.23120468874287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F2F-4E87-B2EB-07E335559EA5}"/>
                </c:ext>
              </c:extLst>
            </c:dLbl>
            <c:dLbl>
              <c:idx val="1"/>
              <c:layout>
                <c:manualLayout>
                  <c:x val="3.5708349139597154E-2"/>
                  <c:y val="1.30483245066701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F2F-4E87-B2EB-07E335559EA5}"/>
                </c:ext>
              </c:extLst>
            </c:dLbl>
            <c:dLbl>
              <c:idx val="2"/>
              <c:layout>
                <c:manualLayout>
                  <c:x val="8.0570907262250361E-3"/>
                  <c:y val="-2.77664990473810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F2F-4E87-B2EB-07E335559E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1"/>
                <c:pt idx="0">
                  <c:v>поступление транспортного налога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F2F-4E87-B2EB-07E335559EA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308943736"/>
        <c:axId val="308944128"/>
      </c:barChart>
      <c:catAx>
        <c:axId val="3089437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08944128"/>
        <c:crosses val="autoZero"/>
        <c:auto val="1"/>
        <c:lblAlgn val="ctr"/>
        <c:lblOffset val="100"/>
        <c:noMultiLvlLbl val="0"/>
      </c:catAx>
      <c:valAx>
        <c:axId val="3089441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30894373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36530548346726083"/>
          <c:y val="0.11060091396647101"/>
          <c:w val="0.19403897629290798"/>
          <c:h val="0.315925366489846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679519117393855E-2"/>
          <c:y val="5.5289529936094484E-2"/>
          <c:w val="0.97232048088260614"/>
          <c:h val="0.756404700362013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01.01.2021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2297167544985537E-3"/>
                  <c:y val="0.3820003886493799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F7F-47E6-A933-AE832A9845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Задолженность по транспортному налогу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7F-47E6-A933-AE832A9845F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01.01.2022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.3719477468428174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F7F-47E6-A933-AE832A9845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Задолженность по транспортному налогу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F7F-47E6-A933-AE832A9845F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01.01.2023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.2764476496804724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F7F-47E6-A933-AE832A9845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Задолженность по транспортному налогу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F7F-47E6-A933-AE832A9845F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29062879"/>
        <c:axId val="504865279"/>
      </c:barChart>
      <c:catAx>
        <c:axId val="62906287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04865279"/>
        <c:crosses val="autoZero"/>
        <c:auto val="1"/>
        <c:lblAlgn val="ctr"/>
        <c:lblOffset val="100"/>
        <c:noMultiLvlLbl val="0"/>
      </c:catAx>
      <c:valAx>
        <c:axId val="50486527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29062879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Удельный</a:t>
            </a:r>
            <a:r>
              <a:rPr lang="ru-RU" sz="1600" baseline="0" dirty="0"/>
              <a:t> вес, %</a:t>
            </a:r>
            <a:endParaRPr lang="ru-RU" sz="1600" dirty="0"/>
          </a:p>
        </c:rich>
      </c:tx>
      <c:layout>
        <c:manualLayout>
          <c:xMode val="edge"/>
          <c:yMode val="edge"/>
          <c:x val="5.1129807760122645E-2"/>
          <c:y val="7.7358144249183632E-3"/>
        </c:manualLayout>
      </c:layout>
      <c:overlay val="0"/>
    </c:title>
    <c:autoTitleDeleted val="0"/>
    <c:view3D>
      <c:rotX val="30"/>
      <c:rotY val="18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799581371009942E-2"/>
          <c:y val="4.4369879036551076E-2"/>
          <c:w val="0.59631454035278553"/>
          <c:h val="0.7982074005200194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0"/>
          <c:dPt>
            <c:idx val="0"/>
            <c:bubble3D val="0"/>
            <c:explosion val="7"/>
            <c:spPr>
              <a:solidFill>
                <a:srgbClr val="F1221D"/>
              </a:solidFill>
            </c:spPr>
            <c:extLst>
              <c:ext xmlns:c16="http://schemas.microsoft.com/office/drawing/2014/chart" uri="{C3380CC4-5D6E-409C-BE32-E72D297353CC}">
                <c16:uniqueId val="{00000000-EC31-4AE9-9668-641F1E132500}"/>
              </c:ext>
            </c:extLst>
          </c:dPt>
          <c:dPt>
            <c:idx val="1"/>
            <c:bubble3D val="0"/>
            <c:explosion val="15"/>
            <c:spPr>
              <a:solidFill>
                <a:srgbClr val="7E36B4"/>
              </a:solidFill>
            </c:spPr>
            <c:extLst>
              <c:ext xmlns:c16="http://schemas.microsoft.com/office/drawing/2014/chart" uri="{C3380CC4-5D6E-409C-BE32-E72D297353CC}">
                <c16:uniqueId val="{00000001-EC31-4AE9-9668-641F1E132500}"/>
              </c:ext>
            </c:extLst>
          </c:dPt>
          <c:dPt>
            <c:idx val="2"/>
            <c:bubble3D val="0"/>
            <c:explosion val="16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2-EC31-4AE9-9668-641F1E132500}"/>
              </c:ext>
            </c:extLst>
          </c:dPt>
          <c:dPt>
            <c:idx val="3"/>
            <c:bubble3D val="0"/>
            <c:explosion val="0"/>
            <c:spPr>
              <a:solidFill>
                <a:srgbClr val="7AEA60"/>
              </a:solidFill>
            </c:spPr>
            <c:extLst>
              <c:ext xmlns:c16="http://schemas.microsoft.com/office/drawing/2014/chart" uri="{C3380CC4-5D6E-409C-BE32-E72D297353CC}">
                <c16:uniqueId val="{00000003-EC31-4AE9-9668-641F1E132500}"/>
              </c:ext>
            </c:extLst>
          </c:dPt>
          <c:dPt>
            <c:idx val="5"/>
            <c:bubble3D val="0"/>
            <c:spPr>
              <a:solidFill>
                <a:srgbClr val="FF99FF"/>
              </a:solidFill>
            </c:spPr>
            <c:extLst>
              <c:ext xmlns:c16="http://schemas.microsoft.com/office/drawing/2014/chart" uri="{C3380CC4-5D6E-409C-BE32-E72D297353CC}">
                <c16:uniqueId val="{0000000A-FB7A-49D7-83D8-4F6FFDD89894}"/>
              </c:ext>
            </c:extLst>
          </c:dPt>
          <c:dLbls>
            <c:dLbl>
              <c:idx val="1"/>
              <c:layout>
                <c:manualLayout>
                  <c:x val="2.2717057719242494E-2"/>
                  <c:y val="5.956075528677364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C31-4AE9-9668-641F1E132500}"/>
                </c:ext>
              </c:extLst>
            </c:dLbl>
            <c:dLbl>
              <c:idx val="5"/>
              <c:layout>
                <c:manualLayout>
                  <c:x val="0.14796884077677103"/>
                  <c:y val="-2.563832861501789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B7A-49D7-83D8-4F6FFDD898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01 02 "Функционирование высшего должностного лица муниципального образования" - 2,4 млн.руб.</c:v>
                </c:pt>
                <c:pt idx="1">
                  <c:v>01 03 "Функционирование представительного органа муниципального образования" - 2,3 млн.руб.</c:v>
                </c:pt>
                <c:pt idx="2">
                  <c:v>01 04 "Функционирование местных администраций" - 27,7 млн.руб.</c:v>
                </c:pt>
                <c:pt idx="3">
                  <c:v>01 06 "Обеспечение деятельности финансовых органов и органов финансового (финансово-бюджетного) надзора" - 7,3 млн.руб.</c:v>
                </c:pt>
                <c:pt idx="4">
                  <c:v>01 07 "Обеспечение проведения выборов и референдумов - 3,7 млн.руб.</c:v>
                </c:pt>
                <c:pt idx="5">
                  <c:v>01 13 "Другие общегосударственные вопросы" - 60,7 млн.руб.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27</c:v>
                </c:pt>
                <c:pt idx="3">
                  <c:v>7</c:v>
                </c:pt>
                <c:pt idx="4">
                  <c:v>4</c:v>
                </c:pt>
                <c:pt idx="5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C31-4AE9-9668-641F1E132500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385538901247208"/>
          <c:y val="2.3835719164496671E-2"/>
          <c:w val="0.35614461098752792"/>
          <c:h val="0.88410299048778529"/>
        </c:manualLayout>
      </c:layout>
      <c:overlay val="0"/>
      <c:txPr>
        <a:bodyPr/>
        <a:lstStyle/>
        <a:p>
          <a:pPr>
            <a:defRPr sz="11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14313973191768"/>
          <c:y val="5.2434113927281353E-2"/>
          <c:w val="0.84197444209928707"/>
          <c:h val="0.5289524887625098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Пенсионное обеспечение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EC-42D3-B6E3-E2535BCBD3D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Социальное обеспечение населения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2">
                  <c:v>2022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EC-42D3-B6E3-E2535BCBD3D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Охрана семьи и детства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2">
                  <c:v>2022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EC-42D3-B6E3-E2535BCBD3D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Другие вопросы в области социальной политики</c:v>
                </c:pt>
              </c:strCache>
            </c:strRef>
          </c:tx>
          <c:spPr>
            <a:solidFill>
              <a:srgbClr val="E8A0DE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2">
                  <c:v>2022</c:v>
                </c:pt>
              </c:numCache>
            </c:numRef>
          </c:cat>
          <c:val>
            <c:numRef>
              <c:f>Лист1!$E$2:$E$4</c:f>
              <c:numCache>
                <c:formatCode>General</c:formatCode>
                <c:ptCount val="3"/>
                <c:pt idx="2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AEC-42D3-B6E3-E2535BCBD3D1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2">
                  <c:v>2022</c:v>
                </c:pt>
              </c:numCache>
            </c:numRef>
          </c:cat>
          <c:val>
            <c:numRef>
              <c:f>Лист1!$F$2:$F$4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8-BAEC-42D3-B6E3-E2535BCBD3D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92439176"/>
        <c:axId val="583498344"/>
      </c:barChart>
      <c:catAx>
        <c:axId val="5924391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83498344"/>
        <c:crosses val="autoZero"/>
        <c:auto val="1"/>
        <c:lblAlgn val="ctr"/>
        <c:lblOffset val="100"/>
        <c:noMultiLvlLbl val="0"/>
      </c:catAx>
      <c:valAx>
        <c:axId val="58349834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92439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4"/>
        <c:delete val="1"/>
      </c:legendEntry>
      <c:layout>
        <c:manualLayout>
          <c:xMode val="edge"/>
          <c:yMode val="edge"/>
          <c:x val="8.0130116305881766E-2"/>
          <c:y val="0.27836431891811814"/>
          <c:w val="0.70747205363287857"/>
          <c:h val="0.286923541521895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151125074069175E-2"/>
          <c:y val="9.4050755529204486E-2"/>
          <c:w val="0.48767428749393227"/>
          <c:h val="0.7665907449238207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angle"/>
            </a:sp3d>
          </c:spPr>
          <c:explosion val="2"/>
          <c:dPt>
            <c:idx val="0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  <c:extLst>
              <c:ext xmlns:c16="http://schemas.microsoft.com/office/drawing/2014/chart" uri="{C3380CC4-5D6E-409C-BE32-E72D297353CC}">
                <c16:uniqueId val="{00000001-B2E0-49D6-872D-EFCC408B7F50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  <c:extLst>
              <c:ext xmlns:c16="http://schemas.microsoft.com/office/drawing/2014/chart" uri="{C3380CC4-5D6E-409C-BE32-E72D297353CC}">
                <c16:uniqueId val="{00000003-B2E0-49D6-872D-EFCC408B7F50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  <c:extLst>
              <c:ext xmlns:c16="http://schemas.microsoft.com/office/drawing/2014/chart" uri="{C3380CC4-5D6E-409C-BE32-E72D297353CC}">
                <c16:uniqueId val="{00000005-B2E0-49D6-872D-EFCC408B7F50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  <c:extLst>
              <c:ext xmlns:c16="http://schemas.microsoft.com/office/drawing/2014/chart" uri="{C3380CC4-5D6E-409C-BE32-E72D297353CC}">
                <c16:uniqueId val="{00000007-B2E0-49D6-872D-EFCC408B7F5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опека и попечительство 29%</c:v>
                </c:pt>
                <c:pt idx="1">
                  <c:v>выплата взамен земельного участка 47%</c:v>
                </c:pt>
                <c:pt idx="2">
                  <c:v>поддержка СОНКО 24%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1.4</c:v>
                </c:pt>
                <c:pt idx="1">
                  <c:v>2.2999999999999998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2E0-49D6-872D-EFCC408B7F5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egendEntry>
        <c:idx val="0"/>
        <c:txPr>
          <a:bodyPr/>
          <a:lstStyle/>
          <a:p>
            <a:pPr>
              <a:defRPr sz="1050" b="1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050" b="1" baseline="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050" b="1" baseline="0"/>
            </a:pPr>
            <a:endParaRPr lang="ru-RU"/>
          </a:p>
        </c:txPr>
      </c:legendEntry>
      <c:layout>
        <c:manualLayout>
          <c:xMode val="edge"/>
          <c:yMode val="edge"/>
          <c:x val="0.50890745646478375"/>
          <c:y val="0.28943741075926055"/>
          <c:w val="0.47240818699598397"/>
          <c:h val="0.52458564746420722"/>
        </c:manualLayout>
      </c:layout>
      <c:overlay val="0"/>
      <c:txPr>
        <a:bodyPr/>
        <a:lstStyle/>
        <a:p>
          <a:pPr>
            <a:defRPr sz="1050" b="1" baseline="0"/>
          </a:pPr>
          <a:endParaRPr lang="ru-RU"/>
        </a:p>
      </c:txPr>
    </c:legend>
    <c:plotVisOnly val="1"/>
    <c:dispBlanksAs val="zero"/>
    <c:showDLblsOverMax val="0"/>
  </c:chart>
  <c:spPr>
    <a:noFill/>
    <a:ln w="9525" cap="flat" cmpd="sng" algn="ctr">
      <a:solidFill>
        <a:schemeClr val="accent5">
          <a:lumMod val="50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1259619961533381E-2"/>
          <c:y val="0"/>
          <c:w val="0.87353005400426664"/>
          <c:h val="0.987559194844804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explosion val="25"/>
          <c:dPt>
            <c:idx val="0"/>
            <c:bubble3D val="0"/>
            <c:spPr>
              <a:solidFill>
                <a:srgbClr val="FF0000"/>
              </a:solidFill>
              <a:ln>
                <a:solidFill>
                  <a:srgbClr val="000000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614E-4825-8E74-9238A8A4F976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>
                <a:solidFill>
                  <a:srgbClr val="000000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614E-4825-8E74-9238A8A4F97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24</c:v>
                </c:pt>
                <c:pt idx="1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14E-4825-8E74-9238A8A4F97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5.573624993789493E-2"/>
          <c:y val="0.71583431617970639"/>
          <c:w val="0.9"/>
          <c:h val="0.251042114074016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4.1675688976377953E-2"/>
          <c:y val="0"/>
          <c:w val="0.95832431102362203"/>
          <c:h val="0.576711167075252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Лист1!$A$2:$A$12</c:f>
              <c:strCache>
                <c:ptCount val="11"/>
                <c:pt idx="0">
                  <c:v>Государственное управление</c:v>
                </c:pt>
                <c:pt idx="1">
                  <c:v>Прочие</c:v>
                </c:pt>
                <c:pt idx="2">
                  <c:v>Сельское, лесное хозяйство</c:v>
                </c:pt>
                <c:pt idx="3">
                  <c:v>Образование</c:v>
                </c:pt>
                <c:pt idx="4">
                  <c:v>Здравоохранение</c:v>
                </c:pt>
                <c:pt idx="5">
                  <c:v>Торговля</c:v>
                </c:pt>
                <c:pt idx="6">
                  <c:v>Обрабатывающее производство</c:v>
                </c:pt>
                <c:pt idx="7">
                  <c:v>Обеспечение электроэнергией</c:v>
                </c:pt>
                <c:pt idx="8">
                  <c:v>Транспортировка и хранение</c:v>
                </c:pt>
                <c:pt idx="9">
                  <c:v>Культура</c:v>
                </c:pt>
                <c:pt idx="10">
                  <c:v>Строительство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24.5</c:v>
                </c:pt>
                <c:pt idx="1">
                  <c:v>21.5</c:v>
                </c:pt>
                <c:pt idx="2">
                  <c:v>20.8</c:v>
                </c:pt>
                <c:pt idx="3">
                  <c:v>17.2</c:v>
                </c:pt>
                <c:pt idx="4">
                  <c:v>15.1</c:v>
                </c:pt>
                <c:pt idx="5">
                  <c:v>8.1999999999999993</c:v>
                </c:pt>
                <c:pt idx="6">
                  <c:v>7.9</c:v>
                </c:pt>
                <c:pt idx="7">
                  <c:v>6.4</c:v>
                </c:pt>
                <c:pt idx="8">
                  <c:v>5.9</c:v>
                </c:pt>
                <c:pt idx="9">
                  <c:v>2.6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53-4FB5-9A14-1AC960F8CCA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Лист1!$A$2:$A$12</c:f>
              <c:strCache>
                <c:ptCount val="11"/>
                <c:pt idx="0">
                  <c:v>Государственное управление</c:v>
                </c:pt>
                <c:pt idx="1">
                  <c:v>Прочие</c:v>
                </c:pt>
                <c:pt idx="2">
                  <c:v>Сельское, лесное хозяйство</c:v>
                </c:pt>
                <c:pt idx="3">
                  <c:v>Образование</c:v>
                </c:pt>
                <c:pt idx="4">
                  <c:v>Здравоохранение</c:v>
                </c:pt>
                <c:pt idx="5">
                  <c:v>Торговля</c:v>
                </c:pt>
                <c:pt idx="6">
                  <c:v>Обрабатывающее производство</c:v>
                </c:pt>
                <c:pt idx="7">
                  <c:v>Обеспечение электроэнергией</c:v>
                </c:pt>
                <c:pt idx="8">
                  <c:v>Транспортировка и хранение</c:v>
                </c:pt>
                <c:pt idx="9">
                  <c:v>Культура</c:v>
                </c:pt>
                <c:pt idx="10">
                  <c:v>Строительство</c:v>
                </c:pt>
              </c:strCache>
            </c:strRef>
          </c:cat>
          <c:val>
            <c:numRef>
              <c:f>Лист1!$C$2:$C$12</c:f>
              <c:numCache>
                <c:formatCode>#,##0.0</c:formatCode>
                <c:ptCount val="11"/>
                <c:pt idx="0">
                  <c:v>21</c:v>
                </c:pt>
                <c:pt idx="1">
                  <c:v>12.1</c:v>
                </c:pt>
                <c:pt idx="2">
                  <c:v>14.1</c:v>
                </c:pt>
                <c:pt idx="3">
                  <c:v>14.2</c:v>
                </c:pt>
                <c:pt idx="4">
                  <c:v>12.9</c:v>
                </c:pt>
                <c:pt idx="5">
                  <c:v>5.8</c:v>
                </c:pt>
                <c:pt idx="6">
                  <c:v>7</c:v>
                </c:pt>
                <c:pt idx="7">
                  <c:v>4.9000000000000004</c:v>
                </c:pt>
                <c:pt idx="8">
                  <c:v>4.8</c:v>
                </c:pt>
                <c:pt idx="9">
                  <c:v>1.8</c:v>
                </c:pt>
                <c:pt idx="10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53-4FB5-9A14-1AC960F8CC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0289896"/>
        <c:axId val="190290680"/>
        <c:axId val="0"/>
      </c:bar3DChart>
      <c:catAx>
        <c:axId val="1902898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90290680"/>
        <c:crosses val="autoZero"/>
        <c:auto val="1"/>
        <c:lblAlgn val="ctr"/>
        <c:lblOffset val="100"/>
        <c:noMultiLvlLbl val="0"/>
      </c:catAx>
      <c:valAx>
        <c:axId val="190290680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one"/>
        <c:crossAx val="19028989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 baseline="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Структура, в %</a:t>
            </a:r>
          </a:p>
        </c:rich>
      </c:tx>
      <c:layout>
        <c:manualLayout>
          <c:xMode val="edge"/>
          <c:yMode val="edge"/>
          <c:x val="0.38066000707523745"/>
          <c:y val="2.5030793594932248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0922131644893733"/>
          <c:w val="0.71450869494032831"/>
          <c:h val="0.835348316515682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</c:v>
                </c:pt>
              </c:strCache>
            </c:strRef>
          </c:tx>
          <c:explosion val="16"/>
          <c:dPt>
            <c:idx val="0"/>
            <c:bubble3D val="0"/>
            <c:spPr>
              <a:solidFill>
                <a:schemeClr val="accent5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97A7-4A25-B07A-9D1B4E8FE593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3-97A7-4A25-B07A-9D1B4E8FE593}"/>
              </c:ext>
            </c:extLst>
          </c:dPt>
          <c:dPt>
            <c:idx val="3"/>
            <c:bubble3D val="0"/>
            <c:spPr>
              <a:solidFill>
                <a:srgbClr val="E8A0DE"/>
              </a:solidFill>
            </c:spPr>
            <c:extLst>
              <c:ext xmlns:c16="http://schemas.microsoft.com/office/drawing/2014/chart" uri="{C3380CC4-5D6E-409C-BE32-E72D297353CC}">
                <c16:uniqueId val="{00000005-97A7-4A25-B07A-9D1B4E8FE593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7-97A7-4A25-B07A-9D1B4E8FE593}"/>
              </c:ext>
            </c:extLst>
          </c:dPt>
          <c:dLbls>
            <c:dLbl>
              <c:idx val="3"/>
              <c:layout>
                <c:manualLayout>
                  <c:x val="2.9967047932174216E-2"/>
                  <c:y val="2.6790383724301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7A7-4A25-B07A-9D1B4E8FE593}"/>
                </c:ext>
              </c:extLst>
            </c:dLbl>
            <c:dLbl>
              <c:idx val="4"/>
              <c:layout>
                <c:manualLayout>
                  <c:x val="3.2308259151760915E-2"/>
                  <c:y val="-1.25358699981845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7A7-4A25-B07A-9D1B4E8FE5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Доходы от имущества</c:v>
                </c:pt>
                <c:pt idx="4">
                  <c:v>Прочие доходы</c:v>
                </c:pt>
              </c:strCache>
            </c:strRef>
          </c:cat>
          <c:val>
            <c:numRef>
              <c:f>Лист1!$B$2:$B$6</c:f>
              <c:numCache>
                <c:formatCode>0</c:formatCode>
                <c:ptCount val="5"/>
                <c:pt idx="0">
                  <c:v>66</c:v>
                </c:pt>
                <c:pt idx="1">
                  <c:v>9</c:v>
                </c:pt>
                <c:pt idx="2">
                  <c:v>16</c:v>
                </c:pt>
                <c:pt idx="3">
                  <c:v>4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7A7-4A25-B07A-9D1B4E8FE5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2633616647240273"/>
          <c:y val="7.0079431002946557E-2"/>
          <c:w val="0.23420179668332458"/>
          <c:h val="0.81653895532333609"/>
        </c:manualLayout>
      </c:layout>
      <c:overlay val="0"/>
      <c:txPr>
        <a:bodyPr/>
        <a:lstStyle/>
        <a:p>
          <a:pPr>
            <a:defRPr sz="1050" b="1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1259619961533381E-2"/>
          <c:y val="0"/>
          <c:w val="0.87353005400426664"/>
          <c:h val="0.987559194844804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explosion val="25"/>
          <c:dPt>
            <c:idx val="0"/>
            <c:bubble3D val="0"/>
            <c:spPr>
              <a:solidFill>
                <a:srgbClr val="FF0000"/>
              </a:solidFill>
              <a:ln>
                <a:solidFill>
                  <a:srgbClr val="000000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614E-4825-8E74-9238A8A4F976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>
                <a:solidFill>
                  <a:srgbClr val="000000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614E-4825-8E74-9238A8A4F976}"/>
              </c:ext>
            </c:extLst>
          </c:dPt>
          <c:dPt>
            <c:idx val="2"/>
            <c:bubble3D val="0"/>
            <c:spPr>
              <a:solidFill>
                <a:srgbClr val="00CC66"/>
              </a:solidFill>
              <a:ln>
                <a:solidFill>
                  <a:srgbClr val="000000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614E-4825-8E74-9238A8A4F976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solidFill>
                  <a:srgbClr val="000000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614E-4825-8E74-9238A8A4F97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МБТ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26</c:v>
                </c:pt>
                <c:pt idx="1">
                  <c:v>38</c:v>
                </c:pt>
                <c:pt idx="2">
                  <c:v>35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14E-4825-8E74-9238A8A4F97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573624993789493E-2"/>
          <c:y val="0.77946755078625429"/>
          <c:w val="0.9"/>
          <c:h val="0.187408788416155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054517129159354E-2"/>
          <c:y val="9.3869120179563115E-2"/>
          <c:w val="0.51862898091764076"/>
          <c:h val="0.8772834236060567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90500" h="38100"/>
            </a:sp3d>
          </c:spPr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1-5F11-4755-AAC2-0E5140948EB7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3-5F11-4755-AAC2-0E5140948EB7}"/>
              </c:ext>
            </c:extLst>
          </c:dPt>
          <c:dLbls>
            <c:dLbl>
              <c:idx val="1"/>
              <c:layout>
                <c:manualLayout>
                  <c:x val="-0.16051377489838189"/>
                  <c:y val="-0.126451203531278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F11-4755-AAC2-0E5140948E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другие расходы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0.98099999999999998</c:v>
                </c:pt>
                <c:pt idx="1">
                  <c:v>1.9E-2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F11-4755-AAC2-0E5140948E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7739828734284504"/>
          <c:y val="0.21820428995103111"/>
          <c:w val="0.41789081703540404"/>
          <c:h val="0.71398661593032564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40"/>
      <c:rotY val="3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7572053511023716E-2"/>
          <c:y val="0"/>
          <c:w val="0.85531926291442062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convex"/>
            </a:sp3d>
          </c:spPr>
          <c:explosion val="13"/>
          <c:dPt>
            <c:idx val="0"/>
            <c:bubble3D val="0"/>
            <c:explosion val="43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  <c:extLst>
              <c:ext xmlns:c16="http://schemas.microsoft.com/office/drawing/2014/chart" uri="{C3380CC4-5D6E-409C-BE32-E72D297353CC}">
                <c16:uniqueId val="{00000001-E4B9-4B2C-9038-4ADE96A18E4C}"/>
              </c:ext>
            </c:extLst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  <c:extLst>
              <c:ext xmlns:c16="http://schemas.microsoft.com/office/drawing/2014/chart" uri="{C3380CC4-5D6E-409C-BE32-E72D297353CC}">
                <c16:uniqueId val="{00000003-E4B9-4B2C-9038-4ADE96A18E4C}"/>
              </c:ext>
            </c:extLst>
          </c:dPt>
          <c:dPt>
            <c:idx val="2"/>
            <c:bubble3D val="0"/>
            <c:explosion val="29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  <c:extLst>
              <c:ext xmlns:c16="http://schemas.microsoft.com/office/drawing/2014/chart" uri="{C3380CC4-5D6E-409C-BE32-E72D297353CC}">
                <c16:uniqueId val="{00000005-E4B9-4B2C-9038-4ADE96A18E4C}"/>
              </c:ext>
            </c:extLst>
          </c:dPt>
          <c:dPt>
            <c:idx val="3"/>
            <c:bubble3D val="0"/>
            <c:explosion val="24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  <c:extLst>
              <c:ext xmlns:c16="http://schemas.microsoft.com/office/drawing/2014/chart" uri="{C3380CC4-5D6E-409C-BE32-E72D297353CC}">
                <c16:uniqueId val="{00000007-E4B9-4B2C-9038-4ADE96A18E4C}"/>
              </c:ext>
            </c:extLst>
          </c:dPt>
          <c:dPt>
            <c:idx val="4"/>
            <c:bubble3D val="0"/>
            <c:explosion val="0"/>
            <c:extLst>
              <c:ext xmlns:c16="http://schemas.microsoft.com/office/drawing/2014/chart" uri="{C3380CC4-5D6E-409C-BE32-E72D297353CC}">
                <c16:uniqueId val="{00000009-E4B9-4B2C-9038-4ADE96A18E4C}"/>
              </c:ext>
            </c:extLst>
          </c:dPt>
          <c:dPt>
            <c:idx val="5"/>
            <c:bubble3D val="0"/>
            <c:explosion val="45"/>
            <c:extLst>
              <c:ext xmlns:c16="http://schemas.microsoft.com/office/drawing/2014/chart" uri="{C3380CC4-5D6E-409C-BE32-E72D297353CC}">
                <c16:uniqueId val="{0000000B-E4B9-4B2C-9038-4ADE96A18E4C}"/>
              </c:ext>
            </c:extLst>
          </c:dPt>
          <c:dPt>
            <c:idx val="7"/>
            <c:bubble3D val="0"/>
            <c:explosion val="35"/>
            <c:extLst>
              <c:ext xmlns:c16="http://schemas.microsoft.com/office/drawing/2014/chart" uri="{C3380CC4-5D6E-409C-BE32-E72D297353CC}">
                <c16:uniqueId val="{0000000D-E4B9-4B2C-9038-4ADE96A18E4C}"/>
              </c:ext>
            </c:extLst>
          </c:dPt>
          <c:dLbls>
            <c:dLbl>
              <c:idx val="0"/>
              <c:layout>
                <c:manualLayout>
                  <c:x val="4.0348842936003826E-2"/>
                  <c:y val="3.030193919260579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общегосударственные расходы; 17,6%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4B9-4B2C-9038-4ADE96A18E4C}"/>
                </c:ext>
              </c:extLst>
            </c:dLbl>
            <c:dLbl>
              <c:idx val="1"/>
              <c:layout>
                <c:manualLayout>
                  <c:x val="6.7322003613367903E-2"/>
                  <c:y val="-9.0228823092400184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4B9-4B2C-9038-4ADE96A18E4C}"/>
                </c:ext>
              </c:extLst>
            </c:dLbl>
            <c:dLbl>
              <c:idx val="2"/>
              <c:layout>
                <c:manualLayout>
                  <c:x val="3.0508506794289462E-2"/>
                  <c:y val="5.69786877195948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4B9-4B2C-9038-4ADE96A18E4C}"/>
                </c:ext>
              </c:extLst>
            </c:dLbl>
            <c:dLbl>
              <c:idx val="3"/>
              <c:layout>
                <c:manualLayout>
                  <c:x val="3.0922793642236473E-2"/>
                  <c:y val="6.510108756466528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4B9-4B2C-9038-4ADE96A18E4C}"/>
                </c:ext>
              </c:extLst>
            </c:dLbl>
            <c:dLbl>
              <c:idx val="4"/>
              <c:layout>
                <c:manualLayout>
                  <c:x val="-7.2307189841787717E-2"/>
                  <c:y val="7.085411760326557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4B9-4B2C-9038-4ADE96A18E4C}"/>
                </c:ext>
              </c:extLst>
            </c:dLbl>
            <c:dLbl>
              <c:idx val="5"/>
              <c:layout>
                <c:manualLayout>
                  <c:x val="0.17386529274587448"/>
                  <c:y val="-0.1759121117827133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4B9-4B2C-9038-4ADE96A18E4C}"/>
                </c:ext>
              </c:extLst>
            </c:dLbl>
            <c:dLbl>
              <c:idx val="6"/>
              <c:layout>
                <c:manualLayout>
                  <c:x val="-9.8084966851540001E-2"/>
                  <c:y val="4.699667190763375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4B9-4B2C-9038-4ADE96A18E4C}"/>
                </c:ext>
              </c:extLst>
            </c:dLbl>
            <c:dLbl>
              <c:idx val="7"/>
              <c:layout>
                <c:manualLayout>
                  <c:x val="-0.16033736863524078"/>
                  <c:y val="4.00917456247144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4B9-4B2C-9038-4ADE96A18E4C}"/>
                </c:ext>
              </c:extLst>
            </c:dLbl>
            <c:dLbl>
              <c:idx val="8"/>
              <c:layout>
                <c:manualLayout>
                  <c:x val="-5.4766284564386987E-2"/>
                  <c:y val="-6.430908381529183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4B9-4B2C-9038-4ADE96A18E4C}"/>
                </c:ext>
              </c:extLst>
            </c:dLbl>
            <c:dLbl>
              <c:idx val="9"/>
              <c:layout>
                <c:manualLayout>
                  <c:x val="9.289085849024814E-2"/>
                  <c:y val="-4.96756010108995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4B9-4B2C-9038-4ADE96A18E4C}"/>
                </c:ext>
              </c:extLst>
            </c:dLbl>
            <c:dLbl>
              <c:idx val="10"/>
              <c:layout>
                <c:manualLayout>
                  <c:x val="0.14171124334589918"/>
                  <c:y val="-1.044001336594456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4B9-4B2C-9038-4ADE96A18E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межбюджетные трансферты </c:v>
                </c:pt>
              </c:strCache>
            </c:strRef>
          </c:cat>
          <c:val>
            <c:numRef>
              <c:f>Лист1!$B$2:$B$12</c:f>
              <c:numCache>
                <c:formatCode>0.0%</c:formatCode>
                <c:ptCount val="11"/>
                <c:pt idx="0">
                  <c:v>0.123</c:v>
                </c:pt>
                <c:pt idx="1">
                  <c:v>4.0000000000000001E-3</c:v>
                </c:pt>
                <c:pt idx="2">
                  <c:v>6.7000000000000004E-2</c:v>
                </c:pt>
                <c:pt idx="3">
                  <c:v>0.17199999999999999</c:v>
                </c:pt>
                <c:pt idx="4">
                  <c:v>2E-3</c:v>
                </c:pt>
                <c:pt idx="5">
                  <c:v>0.42699999999999999</c:v>
                </c:pt>
                <c:pt idx="6">
                  <c:v>0.108</c:v>
                </c:pt>
                <c:pt idx="7">
                  <c:v>1E-3</c:v>
                </c:pt>
                <c:pt idx="8">
                  <c:v>1.2999999999999999E-2</c:v>
                </c:pt>
                <c:pt idx="9">
                  <c:v>1.2999999999999999E-2</c:v>
                </c:pt>
                <c:pt idx="10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4B9-4B2C-9038-4ADE96A18E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noFill/>
    <a:ln w="9525" cap="flat" cmpd="sng" algn="ctr">
      <a:noFill/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266698715081587E-2"/>
          <c:y val="5.4846528703247924E-2"/>
          <c:w val="0.55663749248957384"/>
          <c:h val="0.6934718392498945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федеральные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1-129F-419E-B386-45AA747BDD39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  <c:extLst>
              <c:ext xmlns:c16="http://schemas.microsoft.com/office/drawing/2014/chart" uri="{C3380CC4-5D6E-409C-BE32-E72D297353CC}">
                <c16:uniqueId val="{00000003-129F-419E-B386-45AA747BDD3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Предусмотрено в бюджете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138.6</c:v>
                </c:pt>
                <c:pt idx="1">
                  <c:v>124.9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29F-419E-B386-45AA747BDD3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областные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dLbl>
              <c:idx val="1"/>
              <c:layout>
                <c:manualLayout>
                  <c:x val="0.11229717428182501"/>
                  <c:y val="2.823656639795238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BB2-4E17-912B-C82D95A13F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Предусмотрено в бюджете</c:v>
                </c:pt>
                <c:pt idx="1">
                  <c:v>Исполнено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31.6</c:v>
                </c:pt>
                <c:pt idx="1">
                  <c:v>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29F-419E-B386-45AA747BDD3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местный бюджет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dLbl>
              <c:idx val="0"/>
              <c:layout>
                <c:manualLayout>
                  <c:x val="9.3071613365032668E-2"/>
                  <c:y val="-7.341507263467619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BB2-4E17-912B-C82D95A13F38}"/>
                </c:ext>
              </c:extLst>
            </c:dLbl>
            <c:dLbl>
              <c:idx val="1"/>
              <c:layout>
                <c:manualLayout>
                  <c:x val="4.4512510739798249E-2"/>
                  <c:y val="-9.600432575303810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BB2-4E17-912B-C82D95A13F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Предусмотрено в бюджете</c:v>
                </c:pt>
                <c:pt idx="1">
                  <c:v>Исполнено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2.6</c:v>
                </c:pt>
                <c:pt idx="1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29F-419E-B386-45AA747BDD3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04616056"/>
        <c:axId val="304620368"/>
      </c:barChart>
      <c:catAx>
        <c:axId val="304616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pPr>
            <a:endParaRPr lang="ru-RU"/>
          </a:p>
        </c:txPr>
        <c:crossAx val="304620368"/>
        <c:crosses val="autoZero"/>
        <c:auto val="1"/>
        <c:lblAlgn val="ctr"/>
        <c:lblOffset val="100"/>
        <c:noMultiLvlLbl val="0"/>
      </c:catAx>
      <c:valAx>
        <c:axId val="3046203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0461605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63915778887748065"/>
          <c:y val="0.25389431164364828"/>
          <c:w val="0.2734481280290692"/>
          <c:h val="0.435503457978875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062468952532258E-2"/>
          <c:y val="0.10249735394838268"/>
          <c:w val="0.5297702516335745"/>
          <c:h val="0.7739519126287007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angle"/>
            </a:sp3d>
          </c:spPr>
          <c:explosion val="2"/>
          <c:dPt>
            <c:idx val="0"/>
            <c:bubble3D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  <c:extLst>
              <c:ext xmlns:c16="http://schemas.microsoft.com/office/drawing/2014/chart" uri="{C3380CC4-5D6E-409C-BE32-E72D297353CC}">
                <c16:uniqueId val="{00000001-9497-4406-9310-F38365FA323B}"/>
              </c:ext>
            </c:extLst>
          </c:dPt>
          <c:dPt>
            <c:idx val="1"/>
            <c:bubble3D val="0"/>
            <c:spPr>
              <a:solidFill>
                <a:schemeClr val="tx1">
                  <a:lumMod val="95000"/>
                  <a:lumOff val="5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  <c:extLst>
              <c:ext xmlns:c16="http://schemas.microsoft.com/office/drawing/2014/chart" uri="{C3380CC4-5D6E-409C-BE32-E72D297353CC}">
                <c16:uniqueId val="{00000003-9497-4406-9310-F38365FA323B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  <c:extLst>
              <c:ext xmlns:c16="http://schemas.microsoft.com/office/drawing/2014/chart" uri="{C3380CC4-5D6E-409C-BE32-E72D297353CC}">
                <c16:uniqueId val="{00000005-9497-4406-9310-F38365FA323B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  <c:extLst>
              <c:ext xmlns:c16="http://schemas.microsoft.com/office/drawing/2014/chart" uri="{C3380CC4-5D6E-409C-BE32-E72D297353CC}">
                <c16:uniqueId val="{00000007-1E51-4478-ACBE-6E6ABC39AA3A}"/>
              </c:ext>
            </c:extLst>
          </c:dPt>
          <c:dLbls>
            <c:dLbl>
              <c:idx val="0"/>
              <c:layout>
                <c:manualLayout>
                  <c:x val="-5.8236868243655995E-2"/>
                  <c:y val="-0.1516255522621492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8,2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497-4406-9310-F38365FA323B}"/>
                </c:ext>
              </c:extLst>
            </c:dLbl>
            <c:dLbl>
              <c:idx val="1"/>
              <c:layout>
                <c:manualLayout>
                  <c:x val="3.7093876705007009E-2"/>
                  <c:y val="-0.190938369631512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497-4406-9310-F38365FA323B}"/>
                </c:ext>
              </c:extLst>
            </c:dLbl>
            <c:dLbl>
              <c:idx val="2"/>
              <c:layout>
                <c:manualLayout>
                  <c:x val="0.11291165566076346"/>
                  <c:y val="-0.102485061178032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497-4406-9310-F38365FA32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rgbClr val="9933FF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Другие вопросы в области образования 2,3%</c:v>
                </c:pt>
                <c:pt idx="1">
                  <c:v>Молодежная политика 0,3%</c:v>
                </c:pt>
                <c:pt idx="2">
                  <c:v>Дополнительное образование 6,3%</c:v>
                </c:pt>
                <c:pt idx="3">
                  <c:v>Общее образование 62,5%</c:v>
                </c:pt>
                <c:pt idx="4">
                  <c:v>Дошкольное образование 28,6%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8.1999999999999993</c:v>
                </c:pt>
                <c:pt idx="1">
                  <c:v>1</c:v>
                </c:pt>
                <c:pt idx="2">
                  <c:v>22.9</c:v>
                </c:pt>
                <c:pt idx="3">
                  <c:v>225</c:v>
                </c:pt>
                <c:pt idx="4">
                  <c:v>103.1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497-4406-9310-F38365FA32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egendEntry>
        <c:idx val="0"/>
        <c:txPr>
          <a:bodyPr/>
          <a:lstStyle/>
          <a:p>
            <a:pPr>
              <a:defRPr sz="1200"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1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200" b="1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200" b="1"/>
            </a:pPr>
            <a:endParaRPr lang="ru-RU"/>
          </a:p>
        </c:txPr>
      </c:legendEntry>
      <c:layout>
        <c:manualLayout>
          <c:xMode val="edge"/>
          <c:yMode val="edge"/>
          <c:x val="0.51805360285780189"/>
          <c:y val="6.8762944789012279E-2"/>
          <c:w val="0.4819463204578287"/>
          <c:h val="0.82012571059681483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zero"/>
    <c:showDLblsOverMax val="0"/>
  </c:chart>
  <c:spPr>
    <a:noFill/>
    <a:ln w="9525" cap="flat" cmpd="sng" algn="ctr">
      <a:solidFill>
        <a:schemeClr val="accent5">
          <a:lumMod val="50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_rels/data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_rels/data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_rels/drawing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9F9BD4-576A-448E-AA5A-384DADC47B5E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C06257-C4AE-4660-B312-0E66B51FA391}">
      <dgm:prSet phldrT="[Текст]" custT="1"/>
      <dgm:spPr>
        <a:solidFill>
          <a:srgbClr val="C00000"/>
        </a:solidFill>
      </dgm:spPr>
      <dgm:t>
        <a:bodyPr/>
        <a:lstStyle/>
        <a:p>
          <a:r>
            <a:rPr lang="ru-RU" sz="2400" b="1" dirty="0"/>
            <a:t>+39,7 </a:t>
          </a:r>
          <a:r>
            <a:rPr lang="ru-RU" sz="1400" b="1" dirty="0"/>
            <a:t>млн. руб.</a:t>
          </a:r>
        </a:p>
      </dgm:t>
    </dgm:pt>
    <dgm:pt modelId="{66AFB7F3-B1C7-43D9-9A2A-352888DA4082}" type="parTrans" cxnId="{4CEB64F8-A2CE-4DD1-AB8D-75AE2079FAC8}">
      <dgm:prSet/>
      <dgm:spPr/>
      <dgm:t>
        <a:bodyPr/>
        <a:lstStyle/>
        <a:p>
          <a:endParaRPr lang="ru-RU"/>
        </a:p>
      </dgm:t>
    </dgm:pt>
    <dgm:pt modelId="{FE67C104-FAD6-4212-A3C5-72312CD7F604}" type="sibTrans" cxnId="{4CEB64F8-A2CE-4DD1-AB8D-75AE2079FAC8}">
      <dgm:prSet/>
      <dgm:spPr/>
      <dgm:t>
        <a:bodyPr/>
        <a:lstStyle/>
        <a:p>
          <a:endParaRPr lang="ru-RU"/>
        </a:p>
      </dgm:t>
    </dgm:pt>
    <dgm:pt modelId="{F236BFF0-BEC2-47CB-84D0-DE090EE11991}">
      <dgm:prSet phldrT="[Текст]" custT="1"/>
      <dgm:spPr>
        <a:solidFill>
          <a:srgbClr val="008EC0"/>
        </a:solidFill>
      </dgm:spPr>
      <dgm:t>
        <a:bodyPr/>
        <a:lstStyle/>
        <a:p>
          <a:r>
            <a:rPr lang="ru-RU" sz="2400" b="1" dirty="0"/>
            <a:t>+124,6 </a:t>
          </a:r>
          <a:r>
            <a:rPr lang="ru-RU" sz="1200" b="1" dirty="0"/>
            <a:t>млн. руб.</a:t>
          </a:r>
        </a:p>
      </dgm:t>
    </dgm:pt>
    <dgm:pt modelId="{48E9B36B-1A93-4E9B-B2EA-B4AE1D56F262}" type="parTrans" cxnId="{B654EF2A-5151-4888-AE0D-5BFB13CE94F7}">
      <dgm:prSet/>
      <dgm:spPr/>
      <dgm:t>
        <a:bodyPr/>
        <a:lstStyle/>
        <a:p>
          <a:endParaRPr lang="ru-RU"/>
        </a:p>
      </dgm:t>
    </dgm:pt>
    <dgm:pt modelId="{1247880D-BA5D-4419-826F-2F78B68337AC}" type="sibTrans" cxnId="{B654EF2A-5151-4888-AE0D-5BFB13CE94F7}">
      <dgm:prSet/>
      <dgm:spPr/>
      <dgm:t>
        <a:bodyPr/>
        <a:lstStyle/>
        <a:p>
          <a:endParaRPr lang="ru-RU"/>
        </a:p>
      </dgm:t>
    </dgm:pt>
    <dgm:pt modelId="{44EDA3E5-39B5-4048-89D4-60A6E416C712}">
      <dgm:prSet phldrT="[Текст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ru-RU" sz="2400" b="1" dirty="0">
              <a:solidFill>
                <a:schemeClr val="tx1"/>
              </a:solidFill>
            </a:rPr>
            <a:t>+24,9 %</a:t>
          </a:r>
        </a:p>
      </dgm:t>
    </dgm:pt>
    <dgm:pt modelId="{82BA33EA-278A-4413-A8C8-FA5EA75AE8DF}" type="parTrans" cxnId="{56F8917D-D517-491D-95BA-9639D4B2944E}">
      <dgm:prSet/>
      <dgm:spPr/>
      <dgm:t>
        <a:bodyPr/>
        <a:lstStyle/>
        <a:p>
          <a:endParaRPr lang="ru-RU"/>
        </a:p>
      </dgm:t>
    </dgm:pt>
    <dgm:pt modelId="{F1901D78-8781-469B-B1E2-A482E7289AE0}" type="sibTrans" cxnId="{56F8917D-D517-491D-95BA-9639D4B2944E}">
      <dgm:prSet/>
      <dgm:spPr/>
      <dgm:t>
        <a:bodyPr/>
        <a:lstStyle/>
        <a:p>
          <a:endParaRPr lang="ru-RU"/>
        </a:p>
      </dgm:t>
    </dgm:pt>
    <dgm:pt modelId="{61237667-A7F8-4B02-BFD9-884F2B3E44CA}">
      <dgm:prSet phldrT="[Текст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ru-RU" sz="2400" b="1" dirty="0">
              <a:solidFill>
                <a:schemeClr val="tx1"/>
              </a:solidFill>
            </a:rPr>
            <a:t>+24,4%</a:t>
          </a:r>
        </a:p>
      </dgm:t>
    </dgm:pt>
    <dgm:pt modelId="{1E13177A-9E23-4AA7-8940-625E990AE06A}" type="parTrans" cxnId="{228579CA-200F-4452-9DDD-7B2C60DFF8EA}">
      <dgm:prSet/>
      <dgm:spPr/>
      <dgm:t>
        <a:bodyPr/>
        <a:lstStyle/>
        <a:p>
          <a:endParaRPr lang="ru-RU"/>
        </a:p>
      </dgm:t>
    </dgm:pt>
    <dgm:pt modelId="{746047CF-6AB7-4EA8-B505-0D2F4EE7A2A8}" type="sibTrans" cxnId="{228579CA-200F-4452-9DDD-7B2C60DFF8EA}">
      <dgm:prSet/>
      <dgm:spPr/>
      <dgm:t>
        <a:bodyPr/>
        <a:lstStyle/>
        <a:p>
          <a:endParaRPr lang="ru-RU"/>
        </a:p>
      </dgm:t>
    </dgm:pt>
    <dgm:pt modelId="{7E34F9D8-D50E-452B-A001-36F80486E558}">
      <dgm:prSet phldrT="[Текст]" custT="1"/>
      <dgm:spPr>
        <a:solidFill>
          <a:srgbClr val="008EC0"/>
        </a:solidFill>
      </dgm:spPr>
      <dgm:t>
        <a:bodyPr/>
        <a:lstStyle/>
        <a:p>
          <a:r>
            <a:rPr lang="ru-RU" sz="2400" b="1" dirty="0"/>
            <a:t>+176,1 </a:t>
          </a:r>
          <a:r>
            <a:rPr lang="ru-RU" sz="1200" b="1" dirty="0"/>
            <a:t>млн. руб.</a:t>
          </a:r>
        </a:p>
      </dgm:t>
    </dgm:pt>
    <dgm:pt modelId="{AC753396-9329-4D24-B5AB-44A2FFB026A7}" type="parTrans" cxnId="{1B0EFE8F-F94C-4696-A38F-A7C95D4EFF0C}">
      <dgm:prSet/>
      <dgm:spPr/>
      <dgm:t>
        <a:bodyPr/>
        <a:lstStyle/>
        <a:p>
          <a:endParaRPr lang="ru-RU"/>
        </a:p>
      </dgm:t>
    </dgm:pt>
    <dgm:pt modelId="{D7C0DCA8-6C8B-4770-8F08-19F402F2EB47}" type="sibTrans" cxnId="{1B0EFE8F-F94C-4696-A38F-A7C95D4EFF0C}">
      <dgm:prSet/>
      <dgm:spPr/>
      <dgm:t>
        <a:bodyPr/>
        <a:lstStyle/>
        <a:p>
          <a:endParaRPr lang="ru-RU"/>
        </a:p>
      </dgm:t>
    </dgm:pt>
    <dgm:pt modelId="{B6C42870-7BCE-47F0-9942-499DA869CD75}">
      <dgm:prSet phldrT="[Текст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ru-RU" sz="2400" b="1" dirty="0">
              <a:solidFill>
                <a:schemeClr val="tx1"/>
              </a:solidFill>
            </a:rPr>
            <a:t>+26,4%</a:t>
          </a:r>
        </a:p>
      </dgm:t>
    </dgm:pt>
    <dgm:pt modelId="{4DCD3963-CEB2-4438-99CE-846C4D267F8D}" type="parTrans" cxnId="{15465420-E912-4103-9255-F85B8AC2FD79}">
      <dgm:prSet/>
      <dgm:spPr/>
      <dgm:t>
        <a:bodyPr/>
        <a:lstStyle/>
        <a:p>
          <a:endParaRPr lang="ru-RU"/>
        </a:p>
      </dgm:t>
    </dgm:pt>
    <dgm:pt modelId="{786B7114-5B30-4AF9-870F-8C76BC8B391F}" type="sibTrans" cxnId="{15465420-E912-4103-9255-F85B8AC2FD79}">
      <dgm:prSet/>
      <dgm:spPr/>
      <dgm:t>
        <a:bodyPr/>
        <a:lstStyle/>
        <a:p>
          <a:endParaRPr lang="ru-RU"/>
        </a:p>
      </dgm:t>
    </dgm:pt>
    <dgm:pt modelId="{99615DF8-639B-44CE-ADFF-133335AD3010}" type="pres">
      <dgm:prSet presAssocID="{A29F9BD4-576A-448E-AA5A-384DADC47B5E}" presName="diagram" presStyleCnt="0">
        <dgm:presLayoutVars>
          <dgm:dir/>
          <dgm:resizeHandles val="exact"/>
        </dgm:presLayoutVars>
      </dgm:prSet>
      <dgm:spPr/>
    </dgm:pt>
    <dgm:pt modelId="{C2B87E8D-2CB7-47CE-AA7E-8958B4AF8DF4}" type="pres">
      <dgm:prSet presAssocID="{1AC06257-C4AE-4660-B312-0E66B51FA391}" presName="node" presStyleLbl="node1" presStyleIdx="0" presStyleCnt="6" custScaleY="71341">
        <dgm:presLayoutVars>
          <dgm:bulletEnabled val="1"/>
        </dgm:presLayoutVars>
      </dgm:prSet>
      <dgm:spPr/>
    </dgm:pt>
    <dgm:pt modelId="{A6EF96ED-110F-4F23-936C-141E1DCC84D1}" type="pres">
      <dgm:prSet presAssocID="{FE67C104-FAD6-4212-A3C5-72312CD7F604}" presName="sibTrans" presStyleCnt="0"/>
      <dgm:spPr/>
    </dgm:pt>
    <dgm:pt modelId="{9BC18AA9-AE84-4A11-86E6-0DC5A2FDF078}" type="pres">
      <dgm:prSet presAssocID="{F236BFF0-BEC2-47CB-84D0-DE090EE11991}" presName="node" presStyleLbl="node1" presStyleIdx="1" presStyleCnt="6" custScaleX="104820" custScaleY="71784">
        <dgm:presLayoutVars>
          <dgm:bulletEnabled val="1"/>
        </dgm:presLayoutVars>
      </dgm:prSet>
      <dgm:spPr/>
    </dgm:pt>
    <dgm:pt modelId="{4582E831-76F0-4FD8-8BAC-1DD2BE50DB51}" type="pres">
      <dgm:prSet presAssocID="{1247880D-BA5D-4419-826F-2F78B68337AC}" presName="sibTrans" presStyleCnt="0"/>
      <dgm:spPr/>
    </dgm:pt>
    <dgm:pt modelId="{600C41C5-FFE7-4F9A-80CE-19D097EC7E7F}" type="pres">
      <dgm:prSet presAssocID="{7E34F9D8-D50E-452B-A001-36F80486E558}" presName="node" presStyleLbl="node1" presStyleIdx="2" presStyleCnt="6" custScaleX="94086" custScaleY="71784">
        <dgm:presLayoutVars>
          <dgm:bulletEnabled val="1"/>
        </dgm:presLayoutVars>
      </dgm:prSet>
      <dgm:spPr/>
    </dgm:pt>
    <dgm:pt modelId="{1FABE220-89D3-4491-90ED-DD4F5D5FC314}" type="pres">
      <dgm:prSet presAssocID="{D7C0DCA8-6C8B-4770-8F08-19F402F2EB47}" presName="sibTrans" presStyleCnt="0"/>
      <dgm:spPr/>
    </dgm:pt>
    <dgm:pt modelId="{F659B9C2-97B8-422E-AABB-5629014AFB47}" type="pres">
      <dgm:prSet presAssocID="{44EDA3E5-39B5-4048-89D4-60A6E416C712}" presName="node" presStyleLbl="node1" presStyleIdx="3" presStyleCnt="6" custScaleX="97273" custScaleY="69290" custLinFactNeighborX="-2716" custLinFactNeighborY="-19103">
        <dgm:presLayoutVars>
          <dgm:bulletEnabled val="1"/>
        </dgm:presLayoutVars>
      </dgm:prSet>
      <dgm:spPr/>
    </dgm:pt>
    <dgm:pt modelId="{5A1117C6-5466-4529-A732-95CAA87B64C3}" type="pres">
      <dgm:prSet presAssocID="{F1901D78-8781-469B-B1E2-A482E7289AE0}" presName="sibTrans" presStyleCnt="0"/>
      <dgm:spPr/>
    </dgm:pt>
    <dgm:pt modelId="{28ED711B-131A-4570-ADBE-07D77740E6D9}" type="pres">
      <dgm:prSet presAssocID="{61237667-A7F8-4B02-BFD9-884F2B3E44CA}" presName="node" presStyleLbl="node1" presStyleIdx="4" presStyleCnt="6" custScaleX="103693" custScaleY="68889" custLinFactNeighborX="-1490" custLinFactNeighborY="-19023">
        <dgm:presLayoutVars>
          <dgm:bulletEnabled val="1"/>
        </dgm:presLayoutVars>
      </dgm:prSet>
      <dgm:spPr/>
    </dgm:pt>
    <dgm:pt modelId="{FB5477CD-D9B6-4CA3-9785-53AF42DD2A2A}" type="pres">
      <dgm:prSet presAssocID="{746047CF-6AB7-4EA8-B505-0D2F4EE7A2A8}" presName="sibTrans" presStyleCnt="0"/>
      <dgm:spPr/>
    </dgm:pt>
    <dgm:pt modelId="{85F48937-DBD2-4FFE-8448-21B82144885D}" type="pres">
      <dgm:prSet presAssocID="{B6C42870-7BCE-47F0-9942-499DA869CD75}" presName="node" presStyleLbl="node1" presStyleIdx="5" presStyleCnt="6" custScaleX="90985" custScaleY="70102" custLinFactNeighborX="8710" custLinFactNeighborY="-18661">
        <dgm:presLayoutVars>
          <dgm:bulletEnabled val="1"/>
        </dgm:presLayoutVars>
      </dgm:prSet>
      <dgm:spPr/>
    </dgm:pt>
  </dgm:ptLst>
  <dgm:cxnLst>
    <dgm:cxn modelId="{A938FE05-A5D8-480E-B7AC-A8AF2382257B}" type="presOf" srcId="{F236BFF0-BEC2-47CB-84D0-DE090EE11991}" destId="{9BC18AA9-AE84-4A11-86E6-0DC5A2FDF078}" srcOrd="0" destOrd="0" presId="urn:microsoft.com/office/officeart/2005/8/layout/default#1"/>
    <dgm:cxn modelId="{165B680D-2EA6-475F-A06E-D4A336CC848D}" type="presOf" srcId="{44EDA3E5-39B5-4048-89D4-60A6E416C712}" destId="{F659B9C2-97B8-422E-AABB-5629014AFB47}" srcOrd="0" destOrd="0" presId="urn:microsoft.com/office/officeart/2005/8/layout/default#1"/>
    <dgm:cxn modelId="{15465420-E912-4103-9255-F85B8AC2FD79}" srcId="{A29F9BD4-576A-448E-AA5A-384DADC47B5E}" destId="{B6C42870-7BCE-47F0-9942-499DA869CD75}" srcOrd="5" destOrd="0" parTransId="{4DCD3963-CEB2-4438-99CE-846C4D267F8D}" sibTransId="{786B7114-5B30-4AF9-870F-8C76BC8B391F}"/>
    <dgm:cxn modelId="{B654EF2A-5151-4888-AE0D-5BFB13CE94F7}" srcId="{A29F9BD4-576A-448E-AA5A-384DADC47B5E}" destId="{F236BFF0-BEC2-47CB-84D0-DE090EE11991}" srcOrd="1" destOrd="0" parTransId="{48E9B36B-1A93-4E9B-B2EA-B4AE1D56F262}" sibTransId="{1247880D-BA5D-4419-826F-2F78B68337AC}"/>
    <dgm:cxn modelId="{56F8917D-D517-491D-95BA-9639D4B2944E}" srcId="{A29F9BD4-576A-448E-AA5A-384DADC47B5E}" destId="{44EDA3E5-39B5-4048-89D4-60A6E416C712}" srcOrd="3" destOrd="0" parTransId="{82BA33EA-278A-4413-A8C8-FA5EA75AE8DF}" sibTransId="{F1901D78-8781-469B-B1E2-A482E7289AE0}"/>
    <dgm:cxn modelId="{1B0EFE8F-F94C-4696-A38F-A7C95D4EFF0C}" srcId="{A29F9BD4-576A-448E-AA5A-384DADC47B5E}" destId="{7E34F9D8-D50E-452B-A001-36F80486E558}" srcOrd="2" destOrd="0" parTransId="{AC753396-9329-4D24-B5AB-44A2FFB026A7}" sibTransId="{D7C0DCA8-6C8B-4770-8F08-19F402F2EB47}"/>
    <dgm:cxn modelId="{C1E0EF97-9D96-4D6D-837F-A3E7376BD3B2}" type="presOf" srcId="{A29F9BD4-576A-448E-AA5A-384DADC47B5E}" destId="{99615DF8-639B-44CE-ADFF-133335AD3010}" srcOrd="0" destOrd="0" presId="urn:microsoft.com/office/officeart/2005/8/layout/default#1"/>
    <dgm:cxn modelId="{D72C8AAB-36F2-44EE-9664-AB0908F1A903}" type="presOf" srcId="{7E34F9D8-D50E-452B-A001-36F80486E558}" destId="{600C41C5-FFE7-4F9A-80CE-19D097EC7E7F}" srcOrd="0" destOrd="0" presId="urn:microsoft.com/office/officeart/2005/8/layout/default#1"/>
    <dgm:cxn modelId="{AC52F7AC-B261-4A56-8034-2DC027B0FB15}" type="presOf" srcId="{61237667-A7F8-4B02-BFD9-884F2B3E44CA}" destId="{28ED711B-131A-4570-ADBE-07D77740E6D9}" srcOrd="0" destOrd="0" presId="urn:microsoft.com/office/officeart/2005/8/layout/default#1"/>
    <dgm:cxn modelId="{228579CA-200F-4452-9DDD-7B2C60DFF8EA}" srcId="{A29F9BD4-576A-448E-AA5A-384DADC47B5E}" destId="{61237667-A7F8-4B02-BFD9-884F2B3E44CA}" srcOrd="4" destOrd="0" parTransId="{1E13177A-9E23-4AA7-8940-625E990AE06A}" sibTransId="{746047CF-6AB7-4EA8-B505-0D2F4EE7A2A8}"/>
    <dgm:cxn modelId="{79BD96CA-48A8-42A8-B469-1F73BA3DB8A1}" type="presOf" srcId="{B6C42870-7BCE-47F0-9942-499DA869CD75}" destId="{85F48937-DBD2-4FFE-8448-21B82144885D}" srcOrd="0" destOrd="0" presId="urn:microsoft.com/office/officeart/2005/8/layout/default#1"/>
    <dgm:cxn modelId="{52674AE8-FD87-48CD-8C25-469EFB518245}" type="presOf" srcId="{1AC06257-C4AE-4660-B312-0E66B51FA391}" destId="{C2B87E8D-2CB7-47CE-AA7E-8958B4AF8DF4}" srcOrd="0" destOrd="0" presId="urn:microsoft.com/office/officeart/2005/8/layout/default#1"/>
    <dgm:cxn modelId="{4CEB64F8-A2CE-4DD1-AB8D-75AE2079FAC8}" srcId="{A29F9BD4-576A-448E-AA5A-384DADC47B5E}" destId="{1AC06257-C4AE-4660-B312-0E66B51FA391}" srcOrd="0" destOrd="0" parTransId="{66AFB7F3-B1C7-43D9-9A2A-352888DA4082}" sibTransId="{FE67C104-FAD6-4212-A3C5-72312CD7F604}"/>
    <dgm:cxn modelId="{5A62BCA6-AA17-4ED5-9B39-0444A965CDE1}" type="presParOf" srcId="{99615DF8-639B-44CE-ADFF-133335AD3010}" destId="{C2B87E8D-2CB7-47CE-AA7E-8958B4AF8DF4}" srcOrd="0" destOrd="0" presId="urn:microsoft.com/office/officeart/2005/8/layout/default#1"/>
    <dgm:cxn modelId="{3211D621-2EC2-4964-990B-8679CD7B5D6D}" type="presParOf" srcId="{99615DF8-639B-44CE-ADFF-133335AD3010}" destId="{A6EF96ED-110F-4F23-936C-141E1DCC84D1}" srcOrd="1" destOrd="0" presId="urn:microsoft.com/office/officeart/2005/8/layout/default#1"/>
    <dgm:cxn modelId="{6B613283-71E4-440C-9626-89E7A6C18F07}" type="presParOf" srcId="{99615DF8-639B-44CE-ADFF-133335AD3010}" destId="{9BC18AA9-AE84-4A11-86E6-0DC5A2FDF078}" srcOrd="2" destOrd="0" presId="urn:microsoft.com/office/officeart/2005/8/layout/default#1"/>
    <dgm:cxn modelId="{CC63B218-2A56-4F8E-B5A1-15583BF8FF1D}" type="presParOf" srcId="{99615DF8-639B-44CE-ADFF-133335AD3010}" destId="{4582E831-76F0-4FD8-8BAC-1DD2BE50DB51}" srcOrd="3" destOrd="0" presId="urn:microsoft.com/office/officeart/2005/8/layout/default#1"/>
    <dgm:cxn modelId="{7CA69536-4242-4155-8B38-82782F7E8836}" type="presParOf" srcId="{99615DF8-639B-44CE-ADFF-133335AD3010}" destId="{600C41C5-FFE7-4F9A-80CE-19D097EC7E7F}" srcOrd="4" destOrd="0" presId="urn:microsoft.com/office/officeart/2005/8/layout/default#1"/>
    <dgm:cxn modelId="{33F1A3A2-0479-46AA-8580-57A12857DE00}" type="presParOf" srcId="{99615DF8-639B-44CE-ADFF-133335AD3010}" destId="{1FABE220-89D3-4491-90ED-DD4F5D5FC314}" srcOrd="5" destOrd="0" presId="urn:microsoft.com/office/officeart/2005/8/layout/default#1"/>
    <dgm:cxn modelId="{2663A0A3-2CF5-47FF-B942-3A2F438DCC69}" type="presParOf" srcId="{99615DF8-639B-44CE-ADFF-133335AD3010}" destId="{F659B9C2-97B8-422E-AABB-5629014AFB47}" srcOrd="6" destOrd="0" presId="urn:microsoft.com/office/officeart/2005/8/layout/default#1"/>
    <dgm:cxn modelId="{4AAA1174-E9CB-45F7-92E3-3A3B23909D9F}" type="presParOf" srcId="{99615DF8-639B-44CE-ADFF-133335AD3010}" destId="{5A1117C6-5466-4529-A732-95CAA87B64C3}" srcOrd="7" destOrd="0" presId="urn:microsoft.com/office/officeart/2005/8/layout/default#1"/>
    <dgm:cxn modelId="{4506FD21-58AB-4D41-9E02-82B361AC09B6}" type="presParOf" srcId="{99615DF8-639B-44CE-ADFF-133335AD3010}" destId="{28ED711B-131A-4570-ADBE-07D77740E6D9}" srcOrd="8" destOrd="0" presId="urn:microsoft.com/office/officeart/2005/8/layout/default#1"/>
    <dgm:cxn modelId="{3B0F216C-B82B-4E46-87BF-9974CB78D094}" type="presParOf" srcId="{99615DF8-639B-44CE-ADFF-133335AD3010}" destId="{FB5477CD-D9B6-4CA3-9785-53AF42DD2A2A}" srcOrd="9" destOrd="0" presId="urn:microsoft.com/office/officeart/2005/8/layout/default#1"/>
    <dgm:cxn modelId="{A86F62A6-3FD5-4ED3-8708-EF31AB982A90}" type="presParOf" srcId="{99615DF8-639B-44CE-ADFF-133335AD3010}" destId="{85F48937-DBD2-4FFE-8448-21B82144885D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3114445-AEA5-454A-809D-054262EA191C}" type="doc">
      <dgm:prSet loTypeId="urn:microsoft.com/office/officeart/2005/8/layout/vList2" loCatId="list" qsTypeId="urn:microsoft.com/office/officeart/2005/8/quickstyle/3d4" qsCatId="3D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CB2FCE69-DBCB-46C5-96F5-7EF887CD8500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1200" b="1" dirty="0">
              <a:solidFill>
                <a:schemeClr val="tx1"/>
              </a:solidFill>
            </a:rPr>
            <a:t>на осуществление дорожной деятельности в отношении автомобильных дорог общего пользования местного значения</a:t>
          </a:r>
        </a:p>
      </dgm:t>
    </dgm:pt>
    <dgm:pt modelId="{D7F5FA51-CC4B-4253-B7DA-34FCAB723311}" type="parTrans" cxnId="{7B7BB18E-0979-4582-874F-1F4BAB5B4550}">
      <dgm:prSet/>
      <dgm:spPr/>
      <dgm:t>
        <a:bodyPr/>
        <a:lstStyle/>
        <a:p>
          <a:endParaRPr lang="ru-RU"/>
        </a:p>
      </dgm:t>
    </dgm:pt>
    <dgm:pt modelId="{8019A095-3FE6-4841-A8A4-62E04BCB95B3}" type="sibTrans" cxnId="{7B7BB18E-0979-4582-874F-1F4BAB5B4550}">
      <dgm:prSet/>
      <dgm:spPr/>
      <dgm:t>
        <a:bodyPr/>
        <a:lstStyle/>
        <a:p>
          <a:endParaRPr lang="ru-RU"/>
        </a:p>
      </dgm:t>
    </dgm:pt>
    <dgm:pt modelId="{876DF9DB-E0A2-4CA9-BD13-64110257224E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1200" b="1" dirty="0">
              <a:solidFill>
                <a:schemeClr val="tx1"/>
              </a:solidFill>
            </a:rPr>
            <a:t>на организацию транспортного обслуживания населения на муниципальных маршрутах регулярных перевозок по регулируемым тарифам</a:t>
          </a:r>
        </a:p>
      </dgm:t>
    </dgm:pt>
    <dgm:pt modelId="{30E39871-A40E-4CC1-B47A-688D91FB132A}" type="parTrans" cxnId="{E5452D78-8676-4285-A512-8975C88FF091}">
      <dgm:prSet/>
      <dgm:spPr/>
      <dgm:t>
        <a:bodyPr/>
        <a:lstStyle/>
        <a:p>
          <a:endParaRPr lang="ru-RU"/>
        </a:p>
      </dgm:t>
    </dgm:pt>
    <dgm:pt modelId="{08BB781A-F079-403C-A0E7-4913F099984E}" type="sibTrans" cxnId="{E5452D78-8676-4285-A512-8975C88FF091}">
      <dgm:prSet/>
      <dgm:spPr/>
      <dgm:t>
        <a:bodyPr/>
        <a:lstStyle/>
        <a:p>
          <a:endParaRPr lang="ru-RU"/>
        </a:p>
      </dgm:t>
    </dgm:pt>
    <dgm:pt modelId="{C1AE3BF8-DDC9-4C95-AC27-BA7C8F0E4FEC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1200" b="1" dirty="0">
              <a:solidFill>
                <a:schemeClr val="tx1"/>
              </a:solidFill>
            </a:rPr>
            <a:t>на развитие мобильной торговли в малонаселенных и (или) труднодоступных населенных пунктах</a:t>
          </a:r>
        </a:p>
      </dgm:t>
    </dgm:pt>
    <dgm:pt modelId="{787EDC03-2ABA-408D-B8F3-551990E5583C}" type="parTrans" cxnId="{6176DF0E-736A-4D8B-97B1-F5FA17EC1EAE}">
      <dgm:prSet/>
      <dgm:spPr/>
      <dgm:t>
        <a:bodyPr/>
        <a:lstStyle/>
        <a:p>
          <a:endParaRPr lang="ru-RU"/>
        </a:p>
      </dgm:t>
    </dgm:pt>
    <dgm:pt modelId="{00C144AB-7675-4577-9C47-F46B017EDFB4}" type="sibTrans" cxnId="{6176DF0E-736A-4D8B-97B1-F5FA17EC1EAE}">
      <dgm:prSet/>
      <dgm:spPr/>
      <dgm:t>
        <a:bodyPr/>
        <a:lstStyle/>
        <a:p>
          <a:endParaRPr lang="ru-RU"/>
        </a:p>
      </dgm:t>
    </dgm:pt>
    <dgm:pt modelId="{6FA7CE5E-12D9-4A6D-BA92-B207C6B9B5F2}" type="pres">
      <dgm:prSet presAssocID="{93114445-AEA5-454A-809D-054262EA191C}" presName="linear" presStyleCnt="0">
        <dgm:presLayoutVars>
          <dgm:animLvl val="lvl"/>
          <dgm:resizeHandles val="exact"/>
        </dgm:presLayoutVars>
      </dgm:prSet>
      <dgm:spPr/>
    </dgm:pt>
    <dgm:pt modelId="{0B38FA93-75D6-4786-B846-1E9C0CEFEE3D}" type="pres">
      <dgm:prSet presAssocID="{CB2FCE69-DBCB-46C5-96F5-7EF887CD8500}" presName="parentText" presStyleLbl="node1" presStyleIdx="0" presStyleCnt="3" custLinFactY="-28733" custLinFactNeighborX="2085" custLinFactNeighborY="-100000">
        <dgm:presLayoutVars>
          <dgm:chMax val="0"/>
          <dgm:bulletEnabled val="1"/>
        </dgm:presLayoutVars>
      </dgm:prSet>
      <dgm:spPr/>
    </dgm:pt>
    <dgm:pt modelId="{55F1279D-965F-497D-BAD7-EBD50264347A}" type="pres">
      <dgm:prSet presAssocID="{8019A095-3FE6-4841-A8A4-62E04BCB95B3}" presName="spacer" presStyleCnt="0"/>
      <dgm:spPr/>
    </dgm:pt>
    <dgm:pt modelId="{86274780-D259-496D-8264-8549035DC928}" type="pres">
      <dgm:prSet presAssocID="{876DF9DB-E0A2-4CA9-BD13-64110257224E}" presName="parentText" presStyleLbl="node1" presStyleIdx="1" presStyleCnt="3" custScaleY="81491" custLinFactNeighborX="404" custLinFactNeighborY="-68219">
        <dgm:presLayoutVars>
          <dgm:chMax val="0"/>
          <dgm:bulletEnabled val="1"/>
        </dgm:presLayoutVars>
      </dgm:prSet>
      <dgm:spPr/>
    </dgm:pt>
    <dgm:pt modelId="{A2961CB7-13B5-413D-B4CC-0234681E3395}" type="pres">
      <dgm:prSet presAssocID="{08BB781A-F079-403C-A0E7-4913F099984E}" presName="spacer" presStyleCnt="0"/>
      <dgm:spPr/>
    </dgm:pt>
    <dgm:pt modelId="{9E986A5E-7B2F-4DA5-A9C9-08F15BB002E9}" type="pres">
      <dgm:prSet presAssocID="{C1AE3BF8-DDC9-4C95-AC27-BA7C8F0E4FEC}" presName="parentText" presStyleLbl="node1" presStyleIdx="2" presStyleCnt="3" custLinFactY="1592" custLinFactNeighborX="0" custLinFactNeighborY="100000">
        <dgm:presLayoutVars>
          <dgm:chMax val="0"/>
          <dgm:bulletEnabled val="1"/>
        </dgm:presLayoutVars>
      </dgm:prSet>
      <dgm:spPr/>
    </dgm:pt>
  </dgm:ptLst>
  <dgm:cxnLst>
    <dgm:cxn modelId="{6176DF0E-736A-4D8B-97B1-F5FA17EC1EAE}" srcId="{93114445-AEA5-454A-809D-054262EA191C}" destId="{C1AE3BF8-DDC9-4C95-AC27-BA7C8F0E4FEC}" srcOrd="2" destOrd="0" parTransId="{787EDC03-2ABA-408D-B8F3-551990E5583C}" sibTransId="{00C144AB-7675-4577-9C47-F46B017EDFB4}"/>
    <dgm:cxn modelId="{E5452D78-8676-4285-A512-8975C88FF091}" srcId="{93114445-AEA5-454A-809D-054262EA191C}" destId="{876DF9DB-E0A2-4CA9-BD13-64110257224E}" srcOrd="1" destOrd="0" parTransId="{30E39871-A40E-4CC1-B47A-688D91FB132A}" sibTransId="{08BB781A-F079-403C-A0E7-4913F099984E}"/>
    <dgm:cxn modelId="{21CCD38D-614C-412B-9002-648E3E601B95}" type="presOf" srcId="{C1AE3BF8-DDC9-4C95-AC27-BA7C8F0E4FEC}" destId="{9E986A5E-7B2F-4DA5-A9C9-08F15BB002E9}" srcOrd="0" destOrd="0" presId="urn:microsoft.com/office/officeart/2005/8/layout/vList2"/>
    <dgm:cxn modelId="{7B7BB18E-0979-4582-874F-1F4BAB5B4550}" srcId="{93114445-AEA5-454A-809D-054262EA191C}" destId="{CB2FCE69-DBCB-46C5-96F5-7EF887CD8500}" srcOrd="0" destOrd="0" parTransId="{D7F5FA51-CC4B-4253-B7DA-34FCAB723311}" sibTransId="{8019A095-3FE6-4841-A8A4-62E04BCB95B3}"/>
    <dgm:cxn modelId="{CA60A592-E626-4EA4-AF9B-16192C167487}" type="presOf" srcId="{876DF9DB-E0A2-4CA9-BD13-64110257224E}" destId="{86274780-D259-496D-8264-8549035DC928}" srcOrd="0" destOrd="0" presId="urn:microsoft.com/office/officeart/2005/8/layout/vList2"/>
    <dgm:cxn modelId="{E62051A1-A0ED-4141-8670-9FF6B002D934}" type="presOf" srcId="{93114445-AEA5-454A-809D-054262EA191C}" destId="{6FA7CE5E-12D9-4A6D-BA92-B207C6B9B5F2}" srcOrd="0" destOrd="0" presId="urn:microsoft.com/office/officeart/2005/8/layout/vList2"/>
    <dgm:cxn modelId="{C682A7E5-507A-4B82-8C60-6923517EFF36}" type="presOf" srcId="{CB2FCE69-DBCB-46C5-96F5-7EF887CD8500}" destId="{0B38FA93-75D6-4786-B846-1E9C0CEFEE3D}" srcOrd="0" destOrd="0" presId="urn:microsoft.com/office/officeart/2005/8/layout/vList2"/>
    <dgm:cxn modelId="{7923C206-81E2-4007-8BB9-E8E6F236F8DD}" type="presParOf" srcId="{6FA7CE5E-12D9-4A6D-BA92-B207C6B9B5F2}" destId="{0B38FA93-75D6-4786-B846-1E9C0CEFEE3D}" srcOrd="0" destOrd="0" presId="urn:microsoft.com/office/officeart/2005/8/layout/vList2"/>
    <dgm:cxn modelId="{913C1B7A-8022-4218-BCA5-4B882C0CF15E}" type="presParOf" srcId="{6FA7CE5E-12D9-4A6D-BA92-B207C6B9B5F2}" destId="{55F1279D-965F-497D-BAD7-EBD50264347A}" srcOrd="1" destOrd="0" presId="urn:microsoft.com/office/officeart/2005/8/layout/vList2"/>
    <dgm:cxn modelId="{C3A02322-6B87-4557-9C82-B7F69F51E22F}" type="presParOf" srcId="{6FA7CE5E-12D9-4A6D-BA92-B207C6B9B5F2}" destId="{86274780-D259-496D-8264-8549035DC928}" srcOrd="2" destOrd="0" presId="urn:microsoft.com/office/officeart/2005/8/layout/vList2"/>
    <dgm:cxn modelId="{F6EF7D59-CD92-4D47-A073-C25EFC1BCE8F}" type="presParOf" srcId="{6FA7CE5E-12D9-4A6D-BA92-B207C6B9B5F2}" destId="{A2961CB7-13B5-413D-B4CC-0234681E3395}" srcOrd="3" destOrd="0" presId="urn:microsoft.com/office/officeart/2005/8/layout/vList2"/>
    <dgm:cxn modelId="{6A254503-F7E4-47D6-B31A-D4CE58381D22}" type="presParOf" srcId="{6FA7CE5E-12D9-4A6D-BA92-B207C6B9B5F2}" destId="{9E986A5E-7B2F-4DA5-A9C9-08F15BB002E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C91CB9E-2A94-46A9-AF06-D195F73DB468}" type="doc">
      <dgm:prSet loTypeId="urn:microsoft.com/office/officeart/2005/8/layout/lProcess1" loCatId="process" qsTypeId="urn:microsoft.com/office/officeart/2005/8/quickstyle/3d2" qsCatId="3D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417C5C35-591F-4E5F-A84D-70B872E158A7}">
      <dgm:prSet phldrT="[Текст]" custT="1"/>
      <dgm:spPr/>
      <dgm:t>
        <a:bodyPr/>
        <a:lstStyle/>
        <a:p>
          <a:r>
            <a:rPr lang="ru-RU" sz="14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Другие вопросы в области национальной экономики</a:t>
          </a:r>
        </a:p>
      </dgm:t>
    </dgm:pt>
    <dgm:pt modelId="{3C106C28-0F4B-442C-9DBD-0BA59BAF1848}" type="parTrans" cxnId="{943B7DB9-097F-4262-87F6-C1B5D30102BD}">
      <dgm:prSet/>
      <dgm:spPr/>
      <dgm:t>
        <a:bodyPr/>
        <a:lstStyle/>
        <a:p>
          <a:endParaRPr lang="ru-RU" sz="12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1412F29C-9A73-43B6-B1DB-45E6F6CD879C}" type="sibTrans" cxnId="{943B7DB9-097F-4262-87F6-C1B5D30102BD}">
      <dgm:prSet/>
      <dgm:spPr/>
      <dgm:t>
        <a:bodyPr/>
        <a:lstStyle/>
        <a:p>
          <a:endParaRPr lang="ru-RU" sz="12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0E1FD48-4CE3-4784-A2BB-6B37748502BF}">
      <dgm:prSet phldrT="[Текст]" custT="1"/>
      <dgm:spPr/>
      <dgm:t>
        <a:bodyPr/>
        <a:lstStyle/>
        <a:p>
          <a:r>
            <a:rPr lang="ru-RU" sz="12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Развития мобильной торговли в малонаселенных и труднодоступных населенных пунктах (возмещение ГСМ, приобретение специализированного транспорта)</a:t>
          </a:r>
        </a:p>
      </dgm:t>
    </dgm:pt>
    <dgm:pt modelId="{29D365D0-8196-42CE-AB8C-DD9B0507BBDB}" type="parTrans" cxnId="{A125F5AD-96C8-4CD9-A444-D6A8B8840A33}">
      <dgm:prSet/>
      <dgm:spPr/>
      <dgm:t>
        <a:bodyPr/>
        <a:lstStyle/>
        <a:p>
          <a:endParaRPr lang="ru-RU" sz="12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E2CC3F3A-8CA5-4A29-AF82-0F341DFA372A}" type="sibTrans" cxnId="{A125F5AD-96C8-4CD9-A444-D6A8B8840A33}">
      <dgm:prSet/>
      <dgm:spPr/>
      <dgm:t>
        <a:bodyPr/>
        <a:lstStyle/>
        <a:p>
          <a:endParaRPr lang="ru-RU" sz="12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9A8A726A-2BB9-4A1F-B722-147B3438AC3D}">
      <dgm:prSet phldrT="[Текст]" custT="1"/>
      <dgm:spPr/>
      <dgm:t>
        <a:bodyPr/>
        <a:lstStyle/>
        <a:p>
          <a:r>
            <a:rPr lang="ru-RU" sz="12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Содержание комитета по управлению имуществом</a:t>
          </a:r>
        </a:p>
      </dgm:t>
    </dgm:pt>
    <dgm:pt modelId="{A835CCE5-F27A-4870-9B25-2DAA24A90DFA}" type="parTrans" cxnId="{06AFEBB8-B7CB-4DA9-9D8E-07E66D8AD883}">
      <dgm:prSet/>
      <dgm:spPr/>
      <dgm:t>
        <a:bodyPr/>
        <a:lstStyle/>
        <a:p>
          <a:endParaRPr lang="ru-RU" sz="12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C3410C03-595F-425A-8BAA-40003B7283AB}" type="sibTrans" cxnId="{06AFEBB8-B7CB-4DA9-9D8E-07E66D8AD883}">
      <dgm:prSet/>
      <dgm:spPr/>
      <dgm:t>
        <a:bodyPr/>
        <a:lstStyle/>
        <a:p>
          <a:endParaRPr lang="ru-RU" sz="12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EB0ED6AC-3880-4E2A-96ED-A5D2FBA704EF}">
      <dgm:prSet phldrT="[Текст]" custT="1"/>
      <dgm:spPr/>
      <dgm:t>
        <a:bodyPr/>
        <a:lstStyle/>
        <a:p>
          <a:r>
            <a:rPr lang="ru-RU" sz="12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Обеспечение рационального и эффективного использования земельных ресурсов, находящихся в собственности </a:t>
          </a:r>
          <a:r>
            <a:rPr lang="ru-RU" sz="1200" b="0" cap="none" spc="0" dirty="0" err="1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Устюженского</a:t>
          </a:r>
          <a:r>
            <a:rPr lang="ru-RU" sz="12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муниципального округа</a:t>
          </a:r>
        </a:p>
      </dgm:t>
    </dgm:pt>
    <dgm:pt modelId="{EB5581DA-BA8F-4C98-95C5-6F9128AB0B2A}" type="sibTrans" cxnId="{311BEE29-14EE-436D-95F6-446A6C8C3AE5}">
      <dgm:prSet/>
      <dgm:spPr/>
      <dgm:t>
        <a:bodyPr/>
        <a:lstStyle/>
        <a:p>
          <a:endParaRPr lang="ru-RU" sz="12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C2D9109E-6EFC-425C-88FB-1FDB9D560CCF}" type="parTrans" cxnId="{311BEE29-14EE-436D-95F6-446A6C8C3AE5}">
      <dgm:prSet/>
      <dgm:spPr/>
      <dgm:t>
        <a:bodyPr/>
        <a:lstStyle/>
        <a:p>
          <a:endParaRPr lang="ru-RU" sz="12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D66F8057-A60A-4A6D-B22E-9F403765D03A}">
      <dgm:prSet phldrT="[Текст]" custT="1"/>
      <dgm:spPr/>
      <dgm:t>
        <a:bodyPr/>
        <a:lstStyle/>
        <a:p>
          <a:r>
            <a:rPr lang="ru-RU" sz="12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Мероприятия в области туризма</a:t>
          </a:r>
        </a:p>
      </dgm:t>
    </dgm:pt>
    <dgm:pt modelId="{51E12FA2-07EC-4810-8057-0973477BB319}" type="parTrans" cxnId="{874B6237-DB04-40C7-9A45-76B5E9A54D6A}">
      <dgm:prSet/>
      <dgm:spPr/>
      <dgm:t>
        <a:bodyPr/>
        <a:lstStyle/>
        <a:p>
          <a:endParaRPr lang="ru-RU"/>
        </a:p>
      </dgm:t>
    </dgm:pt>
    <dgm:pt modelId="{34BF45D4-E83B-48F9-BE50-DEB020FABB93}" type="sibTrans" cxnId="{874B6237-DB04-40C7-9A45-76B5E9A54D6A}">
      <dgm:prSet/>
      <dgm:spPr/>
      <dgm:t>
        <a:bodyPr/>
        <a:lstStyle/>
        <a:p>
          <a:endParaRPr lang="ru-RU"/>
        </a:p>
      </dgm:t>
    </dgm:pt>
    <dgm:pt modelId="{B2BDDE82-3145-43FA-93BC-C4814FD39936}" type="pres">
      <dgm:prSet presAssocID="{EC91CB9E-2A94-46A9-AF06-D195F73DB468}" presName="Name0" presStyleCnt="0">
        <dgm:presLayoutVars>
          <dgm:dir/>
          <dgm:animLvl val="lvl"/>
          <dgm:resizeHandles val="exact"/>
        </dgm:presLayoutVars>
      </dgm:prSet>
      <dgm:spPr/>
    </dgm:pt>
    <dgm:pt modelId="{FD51612A-CC0F-4A86-95CC-0A9CA958EC9C}" type="pres">
      <dgm:prSet presAssocID="{417C5C35-591F-4E5F-A84D-70B872E158A7}" presName="vertFlow" presStyleCnt="0"/>
      <dgm:spPr/>
    </dgm:pt>
    <dgm:pt modelId="{31FCE531-8A67-4574-97DA-6AB1B184850B}" type="pres">
      <dgm:prSet presAssocID="{417C5C35-591F-4E5F-A84D-70B872E158A7}" presName="header" presStyleLbl="node1" presStyleIdx="0" presStyleCnt="1" custScaleX="191990" custScaleY="84014"/>
      <dgm:spPr/>
    </dgm:pt>
    <dgm:pt modelId="{52E6A817-C072-4743-A23A-DB3C054701ED}" type="pres">
      <dgm:prSet presAssocID="{29D365D0-8196-42CE-AB8C-DD9B0507BBDB}" presName="parTrans" presStyleLbl="sibTrans2D1" presStyleIdx="0" presStyleCnt="4"/>
      <dgm:spPr/>
    </dgm:pt>
    <dgm:pt modelId="{CBAB7F7A-3F7D-46FC-9A80-974648B01D6B}" type="pres">
      <dgm:prSet presAssocID="{60E1FD48-4CE3-4784-A2BB-6B37748502BF}" presName="child" presStyleLbl="alignAccFollowNode1" presStyleIdx="0" presStyleCnt="4" custScaleX="307267">
        <dgm:presLayoutVars>
          <dgm:chMax val="0"/>
          <dgm:bulletEnabled val="1"/>
        </dgm:presLayoutVars>
      </dgm:prSet>
      <dgm:spPr/>
    </dgm:pt>
    <dgm:pt modelId="{03C28F44-EACC-43B1-A649-7BB50984F667}" type="pres">
      <dgm:prSet presAssocID="{E2CC3F3A-8CA5-4A29-AF82-0F341DFA372A}" presName="sibTrans" presStyleLbl="sibTrans2D1" presStyleIdx="1" presStyleCnt="4"/>
      <dgm:spPr/>
    </dgm:pt>
    <dgm:pt modelId="{82677E79-97CD-47F3-B673-0278DC2B558B}" type="pres">
      <dgm:prSet presAssocID="{EB0ED6AC-3880-4E2A-96ED-A5D2FBA704EF}" presName="child" presStyleLbl="alignAccFollowNode1" presStyleIdx="1" presStyleCnt="4" custScaleX="307267">
        <dgm:presLayoutVars>
          <dgm:chMax val="0"/>
          <dgm:bulletEnabled val="1"/>
        </dgm:presLayoutVars>
      </dgm:prSet>
      <dgm:spPr/>
    </dgm:pt>
    <dgm:pt modelId="{D92FDF0F-3850-402F-8601-CC6AA8AC9988}" type="pres">
      <dgm:prSet presAssocID="{EB5581DA-BA8F-4C98-95C5-6F9128AB0B2A}" presName="sibTrans" presStyleLbl="sibTrans2D1" presStyleIdx="2" presStyleCnt="4"/>
      <dgm:spPr/>
    </dgm:pt>
    <dgm:pt modelId="{940D5474-3C80-4762-A605-766D2DEACFFD}" type="pres">
      <dgm:prSet presAssocID="{9A8A726A-2BB9-4A1F-B722-147B3438AC3D}" presName="child" presStyleLbl="alignAccFollowNode1" presStyleIdx="2" presStyleCnt="4" custScaleX="289768" custScaleY="59356" custLinFactNeighborX="1497" custLinFactNeighborY="-34400">
        <dgm:presLayoutVars>
          <dgm:chMax val="0"/>
          <dgm:bulletEnabled val="1"/>
        </dgm:presLayoutVars>
      </dgm:prSet>
      <dgm:spPr/>
    </dgm:pt>
    <dgm:pt modelId="{16DDE7F8-1C68-4857-B506-B9FD749DD2D8}" type="pres">
      <dgm:prSet presAssocID="{C3410C03-595F-425A-8BAA-40003B7283AB}" presName="sibTrans" presStyleLbl="sibTrans2D1" presStyleIdx="3" presStyleCnt="4"/>
      <dgm:spPr/>
    </dgm:pt>
    <dgm:pt modelId="{531A4560-05BD-40A8-A0B6-588AB1129510}" type="pres">
      <dgm:prSet presAssocID="{D66F8057-A60A-4A6D-B22E-9F403765D03A}" presName="child" presStyleLbl="alignAccFollowNode1" presStyleIdx="3" presStyleCnt="4" custScaleX="264152" custScaleY="64017" custLinFactNeighborX="-2038" custLinFactNeighborY="-24015">
        <dgm:presLayoutVars>
          <dgm:chMax val="0"/>
          <dgm:bulletEnabled val="1"/>
        </dgm:presLayoutVars>
      </dgm:prSet>
      <dgm:spPr/>
    </dgm:pt>
  </dgm:ptLst>
  <dgm:cxnLst>
    <dgm:cxn modelId="{111B9807-0EC0-469D-AA8D-B5D6DE9E3AA9}" type="presOf" srcId="{417C5C35-591F-4E5F-A84D-70B872E158A7}" destId="{31FCE531-8A67-4574-97DA-6AB1B184850B}" srcOrd="0" destOrd="0" presId="urn:microsoft.com/office/officeart/2005/8/layout/lProcess1"/>
    <dgm:cxn modelId="{F244D622-7952-4CF3-BF58-FB71A9153878}" type="presOf" srcId="{60E1FD48-4CE3-4784-A2BB-6B37748502BF}" destId="{CBAB7F7A-3F7D-46FC-9A80-974648B01D6B}" srcOrd="0" destOrd="0" presId="urn:microsoft.com/office/officeart/2005/8/layout/lProcess1"/>
    <dgm:cxn modelId="{311BEE29-14EE-436D-95F6-446A6C8C3AE5}" srcId="{417C5C35-591F-4E5F-A84D-70B872E158A7}" destId="{EB0ED6AC-3880-4E2A-96ED-A5D2FBA704EF}" srcOrd="1" destOrd="0" parTransId="{C2D9109E-6EFC-425C-88FB-1FDB9D560CCF}" sibTransId="{EB5581DA-BA8F-4C98-95C5-6F9128AB0B2A}"/>
    <dgm:cxn modelId="{32C8162B-9468-497D-BB93-044178D06C70}" type="presOf" srcId="{E2CC3F3A-8CA5-4A29-AF82-0F341DFA372A}" destId="{03C28F44-EACC-43B1-A649-7BB50984F667}" srcOrd="0" destOrd="0" presId="urn:microsoft.com/office/officeart/2005/8/layout/lProcess1"/>
    <dgm:cxn modelId="{874B6237-DB04-40C7-9A45-76B5E9A54D6A}" srcId="{417C5C35-591F-4E5F-A84D-70B872E158A7}" destId="{D66F8057-A60A-4A6D-B22E-9F403765D03A}" srcOrd="3" destOrd="0" parTransId="{51E12FA2-07EC-4810-8057-0973477BB319}" sibTransId="{34BF45D4-E83B-48F9-BE50-DEB020FABB93}"/>
    <dgm:cxn modelId="{2243FD40-840E-4C48-8179-1C59B8E3E782}" type="presOf" srcId="{29D365D0-8196-42CE-AB8C-DD9B0507BBDB}" destId="{52E6A817-C072-4743-A23A-DB3C054701ED}" srcOrd="0" destOrd="0" presId="urn:microsoft.com/office/officeart/2005/8/layout/lProcess1"/>
    <dgm:cxn modelId="{397ED949-7ECB-473A-B22F-A76420A4B9B2}" type="presOf" srcId="{EC91CB9E-2A94-46A9-AF06-D195F73DB468}" destId="{B2BDDE82-3145-43FA-93BC-C4814FD39936}" srcOrd="0" destOrd="0" presId="urn:microsoft.com/office/officeart/2005/8/layout/lProcess1"/>
    <dgm:cxn modelId="{DEA3B653-A180-41D6-9CC8-3CB4B2C622FB}" type="presOf" srcId="{EB5581DA-BA8F-4C98-95C5-6F9128AB0B2A}" destId="{D92FDF0F-3850-402F-8601-CC6AA8AC9988}" srcOrd="0" destOrd="0" presId="urn:microsoft.com/office/officeart/2005/8/layout/lProcess1"/>
    <dgm:cxn modelId="{64EF0774-60BA-4E08-B758-1E16AA3690E4}" type="presOf" srcId="{C3410C03-595F-425A-8BAA-40003B7283AB}" destId="{16DDE7F8-1C68-4857-B506-B9FD749DD2D8}" srcOrd="0" destOrd="0" presId="urn:microsoft.com/office/officeart/2005/8/layout/lProcess1"/>
    <dgm:cxn modelId="{C0E69692-3638-40CD-B742-BD17FB1D2E44}" type="presOf" srcId="{9A8A726A-2BB9-4A1F-B722-147B3438AC3D}" destId="{940D5474-3C80-4762-A605-766D2DEACFFD}" srcOrd="0" destOrd="0" presId="urn:microsoft.com/office/officeart/2005/8/layout/lProcess1"/>
    <dgm:cxn modelId="{A125F5AD-96C8-4CD9-A444-D6A8B8840A33}" srcId="{417C5C35-591F-4E5F-A84D-70B872E158A7}" destId="{60E1FD48-4CE3-4784-A2BB-6B37748502BF}" srcOrd="0" destOrd="0" parTransId="{29D365D0-8196-42CE-AB8C-DD9B0507BBDB}" sibTransId="{E2CC3F3A-8CA5-4A29-AF82-0F341DFA372A}"/>
    <dgm:cxn modelId="{06AFEBB8-B7CB-4DA9-9D8E-07E66D8AD883}" srcId="{417C5C35-591F-4E5F-A84D-70B872E158A7}" destId="{9A8A726A-2BB9-4A1F-B722-147B3438AC3D}" srcOrd="2" destOrd="0" parTransId="{A835CCE5-F27A-4870-9B25-2DAA24A90DFA}" sibTransId="{C3410C03-595F-425A-8BAA-40003B7283AB}"/>
    <dgm:cxn modelId="{943B7DB9-097F-4262-87F6-C1B5D30102BD}" srcId="{EC91CB9E-2A94-46A9-AF06-D195F73DB468}" destId="{417C5C35-591F-4E5F-A84D-70B872E158A7}" srcOrd="0" destOrd="0" parTransId="{3C106C28-0F4B-442C-9DBD-0BA59BAF1848}" sibTransId="{1412F29C-9A73-43B6-B1DB-45E6F6CD879C}"/>
    <dgm:cxn modelId="{870F1FEF-D706-4F9C-9CF4-B1504D997093}" type="presOf" srcId="{EB0ED6AC-3880-4E2A-96ED-A5D2FBA704EF}" destId="{82677E79-97CD-47F3-B673-0278DC2B558B}" srcOrd="0" destOrd="0" presId="urn:microsoft.com/office/officeart/2005/8/layout/lProcess1"/>
    <dgm:cxn modelId="{F0A3F2F3-8BC4-4556-8366-676239EB6DD3}" type="presOf" srcId="{D66F8057-A60A-4A6D-B22E-9F403765D03A}" destId="{531A4560-05BD-40A8-A0B6-588AB1129510}" srcOrd="0" destOrd="0" presId="urn:microsoft.com/office/officeart/2005/8/layout/lProcess1"/>
    <dgm:cxn modelId="{32506FC8-979E-45D9-8FD6-B935FA58A0FE}" type="presParOf" srcId="{B2BDDE82-3145-43FA-93BC-C4814FD39936}" destId="{FD51612A-CC0F-4A86-95CC-0A9CA958EC9C}" srcOrd="0" destOrd="0" presId="urn:microsoft.com/office/officeart/2005/8/layout/lProcess1"/>
    <dgm:cxn modelId="{FF47EEC7-90A4-4C16-AC95-CD3484658A03}" type="presParOf" srcId="{FD51612A-CC0F-4A86-95CC-0A9CA958EC9C}" destId="{31FCE531-8A67-4574-97DA-6AB1B184850B}" srcOrd="0" destOrd="0" presId="urn:microsoft.com/office/officeart/2005/8/layout/lProcess1"/>
    <dgm:cxn modelId="{E39CA65A-C637-481B-A2FF-F9B88897382D}" type="presParOf" srcId="{FD51612A-CC0F-4A86-95CC-0A9CA958EC9C}" destId="{52E6A817-C072-4743-A23A-DB3C054701ED}" srcOrd="1" destOrd="0" presId="urn:microsoft.com/office/officeart/2005/8/layout/lProcess1"/>
    <dgm:cxn modelId="{3399C27C-2609-40C4-9F52-473AEC47AFB8}" type="presParOf" srcId="{FD51612A-CC0F-4A86-95CC-0A9CA958EC9C}" destId="{CBAB7F7A-3F7D-46FC-9A80-974648B01D6B}" srcOrd="2" destOrd="0" presId="urn:microsoft.com/office/officeart/2005/8/layout/lProcess1"/>
    <dgm:cxn modelId="{06BD70A5-00F6-48DB-86EF-0D4911D707FE}" type="presParOf" srcId="{FD51612A-CC0F-4A86-95CC-0A9CA958EC9C}" destId="{03C28F44-EACC-43B1-A649-7BB50984F667}" srcOrd="3" destOrd="0" presId="urn:microsoft.com/office/officeart/2005/8/layout/lProcess1"/>
    <dgm:cxn modelId="{2222E4DB-68BA-4B6B-825D-BD8AFBCEC49B}" type="presParOf" srcId="{FD51612A-CC0F-4A86-95CC-0A9CA958EC9C}" destId="{82677E79-97CD-47F3-B673-0278DC2B558B}" srcOrd="4" destOrd="0" presId="urn:microsoft.com/office/officeart/2005/8/layout/lProcess1"/>
    <dgm:cxn modelId="{5CC88AA7-5B26-45EE-80A0-BAF0FE545BBC}" type="presParOf" srcId="{FD51612A-CC0F-4A86-95CC-0A9CA958EC9C}" destId="{D92FDF0F-3850-402F-8601-CC6AA8AC9988}" srcOrd="5" destOrd="0" presId="urn:microsoft.com/office/officeart/2005/8/layout/lProcess1"/>
    <dgm:cxn modelId="{C9A30826-EEA5-44F5-9F7E-5E8C7B96C6F1}" type="presParOf" srcId="{FD51612A-CC0F-4A86-95CC-0A9CA958EC9C}" destId="{940D5474-3C80-4762-A605-766D2DEACFFD}" srcOrd="6" destOrd="0" presId="urn:microsoft.com/office/officeart/2005/8/layout/lProcess1"/>
    <dgm:cxn modelId="{1D5AA10E-7F1A-4B40-A9BE-EC5804DA5D99}" type="presParOf" srcId="{FD51612A-CC0F-4A86-95CC-0A9CA958EC9C}" destId="{16DDE7F8-1C68-4857-B506-B9FD749DD2D8}" srcOrd="7" destOrd="0" presId="urn:microsoft.com/office/officeart/2005/8/layout/lProcess1"/>
    <dgm:cxn modelId="{8B3C5085-A340-4A59-BB06-72B80FA5ECC4}" type="presParOf" srcId="{FD51612A-CC0F-4A86-95CC-0A9CA958EC9C}" destId="{531A4560-05BD-40A8-A0B6-588AB1129510}" srcOrd="8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C91CB9E-2A94-46A9-AF06-D195F73DB468}" type="doc">
      <dgm:prSet loTypeId="urn:microsoft.com/office/officeart/2005/8/layout/lProcess1" loCatId="process" qsTypeId="urn:microsoft.com/office/officeart/2005/8/quickstyle/3d2" qsCatId="3D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417C5C35-591F-4E5F-A84D-70B872E158A7}">
      <dgm:prSet phldrT="[Текст]" custT="1"/>
      <dgm:spPr/>
      <dgm:t>
        <a:bodyPr/>
        <a:lstStyle/>
        <a:p>
          <a:r>
            <a:rPr lang="ru-RU" sz="14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Другие общегосударственные вопросы, в том числе: </a:t>
          </a:r>
        </a:p>
      </dgm:t>
    </dgm:pt>
    <dgm:pt modelId="{3C106C28-0F4B-442C-9DBD-0BA59BAF1848}" type="parTrans" cxnId="{943B7DB9-097F-4262-87F6-C1B5D30102BD}">
      <dgm:prSet/>
      <dgm:spPr/>
      <dgm:t>
        <a:bodyPr/>
        <a:lstStyle/>
        <a:p>
          <a:endParaRPr lang="ru-RU" sz="12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1412F29C-9A73-43B6-B1DB-45E6F6CD879C}" type="sibTrans" cxnId="{943B7DB9-097F-4262-87F6-C1B5D30102BD}">
      <dgm:prSet/>
      <dgm:spPr/>
      <dgm:t>
        <a:bodyPr/>
        <a:lstStyle/>
        <a:p>
          <a:endParaRPr lang="ru-RU" sz="12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0E1FD48-4CE3-4784-A2BB-6B37748502BF}">
      <dgm:prSet phldrT="[Текст]" custT="1"/>
      <dgm:spPr/>
      <dgm:t>
        <a:bodyPr/>
        <a:lstStyle/>
        <a:p>
          <a:r>
            <a:rPr lang="ru-RU" sz="12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Создание условий для обеспечения деятельности МКУ "МФЦ Устюженского района, 26,4 млн. руб.</a:t>
          </a:r>
        </a:p>
      </dgm:t>
    </dgm:pt>
    <dgm:pt modelId="{29D365D0-8196-42CE-AB8C-DD9B0507BBDB}" type="parTrans" cxnId="{A125F5AD-96C8-4CD9-A444-D6A8B8840A33}">
      <dgm:prSet/>
      <dgm:spPr/>
      <dgm:t>
        <a:bodyPr/>
        <a:lstStyle/>
        <a:p>
          <a:endParaRPr lang="ru-RU" sz="12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E2CC3F3A-8CA5-4A29-AF82-0F341DFA372A}" type="sibTrans" cxnId="{A125F5AD-96C8-4CD9-A444-D6A8B8840A33}">
      <dgm:prSet/>
      <dgm:spPr/>
      <dgm:t>
        <a:bodyPr/>
        <a:lstStyle/>
        <a:p>
          <a:endParaRPr lang="ru-RU" sz="12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9A8A726A-2BB9-4A1F-B722-147B3438AC3D}">
      <dgm:prSet phldrT="[Текст]" custT="1"/>
      <dgm:spPr/>
      <dgm:t>
        <a:bodyPr/>
        <a:lstStyle/>
        <a:p>
          <a:r>
            <a:rPr lang="ru-RU" sz="12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Создание и развитие инфраструктуры сельских территорий Устюженского муниципального района Вологодской области, 5,3 млн. руб.</a:t>
          </a:r>
        </a:p>
      </dgm:t>
    </dgm:pt>
    <dgm:pt modelId="{A835CCE5-F27A-4870-9B25-2DAA24A90DFA}" type="parTrans" cxnId="{06AFEBB8-B7CB-4DA9-9D8E-07E66D8AD883}">
      <dgm:prSet/>
      <dgm:spPr/>
      <dgm:t>
        <a:bodyPr/>
        <a:lstStyle/>
        <a:p>
          <a:endParaRPr lang="ru-RU" sz="12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C3410C03-595F-425A-8BAA-40003B7283AB}" type="sibTrans" cxnId="{06AFEBB8-B7CB-4DA9-9D8E-07E66D8AD883}">
      <dgm:prSet/>
      <dgm:spPr/>
      <dgm:t>
        <a:bodyPr/>
        <a:lstStyle/>
        <a:p>
          <a:endParaRPr lang="ru-RU" sz="12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EB0ED6AC-3880-4E2A-96ED-A5D2FBA704EF}">
      <dgm:prSet phldrT="[Текст]" custT="1"/>
      <dgm:spPr/>
      <dgm:t>
        <a:bodyPr/>
        <a:lstStyle/>
        <a:p>
          <a:r>
            <a:rPr lang="ru-RU" sz="12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Создание условий для обеспечения деятельности муниципального казенного учреждения "Центр бухгалтерского учета и отчетности, 9,1 млн. рублей</a:t>
          </a:r>
        </a:p>
      </dgm:t>
    </dgm:pt>
    <dgm:pt modelId="{EB5581DA-BA8F-4C98-95C5-6F9128AB0B2A}" type="sibTrans" cxnId="{311BEE29-14EE-436D-95F6-446A6C8C3AE5}">
      <dgm:prSet/>
      <dgm:spPr/>
      <dgm:t>
        <a:bodyPr/>
        <a:lstStyle/>
        <a:p>
          <a:endParaRPr lang="ru-RU" sz="12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C2D9109E-6EFC-425C-88FB-1FDB9D560CCF}" type="parTrans" cxnId="{311BEE29-14EE-436D-95F6-446A6C8C3AE5}">
      <dgm:prSet/>
      <dgm:spPr/>
      <dgm:t>
        <a:bodyPr/>
        <a:lstStyle/>
        <a:p>
          <a:endParaRPr lang="ru-RU" sz="12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D66F8057-A60A-4A6D-B22E-9F403765D03A}">
      <dgm:prSet phldrT="[Текст]" custT="1"/>
      <dgm:spPr/>
      <dgm:t>
        <a:bodyPr/>
        <a:lstStyle/>
        <a:p>
          <a:r>
            <a:rPr lang="ru-RU" sz="12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Обеспечение содержания муниципального имущества, проведение работ по улучшению муниципального имущества, 2,2 млн. руб.</a:t>
          </a:r>
        </a:p>
      </dgm:t>
    </dgm:pt>
    <dgm:pt modelId="{51E12FA2-07EC-4810-8057-0973477BB319}" type="parTrans" cxnId="{874B6237-DB04-40C7-9A45-76B5E9A54D6A}">
      <dgm:prSet/>
      <dgm:spPr/>
      <dgm:t>
        <a:bodyPr/>
        <a:lstStyle/>
        <a:p>
          <a:endParaRPr lang="ru-RU"/>
        </a:p>
      </dgm:t>
    </dgm:pt>
    <dgm:pt modelId="{34BF45D4-E83B-48F9-BE50-DEB020FABB93}" type="sibTrans" cxnId="{874B6237-DB04-40C7-9A45-76B5E9A54D6A}">
      <dgm:prSet/>
      <dgm:spPr/>
      <dgm:t>
        <a:bodyPr/>
        <a:lstStyle/>
        <a:p>
          <a:endParaRPr lang="ru-RU"/>
        </a:p>
      </dgm:t>
    </dgm:pt>
    <dgm:pt modelId="{5E9EB6F5-FCD8-49A4-BD28-DDE6DB18ED16}">
      <dgm:prSet phldrT="[Текст]" custT="1"/>
      <dgm:spPr/>
      <dgm:t>
        <a:bodyPr/>
        <a:lstStyle/>
        <a:p>
          <a:r>
            <a:rPr lang="ru-RU" sz="12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Исполнение судебных актов, 17,1 млн. руб.</a:t>
          </a:r>
        </a:p>
      </dgm:t>
    </dgm:pt>
    <dgm:pt modelId="{1F5504D9-6DA2-4EAF-A5DB-97C4B388E7BF}" type="parTrans" cxnId="{89F3B07A-A0EC-4461-94CE-28665B259C80}">
      <dgm:prSet/>
      <dgm:spPr/>
      <dgm:t>
        <a:bodyPr/>
        <a:lstStyle/>
        <a:p>
          <a:endParaRPr lang="ru-RU"/>
        </a:p>
      </dgm:t>
    </dgm:pt>
    <dgm:pt modelId="{5F35527B-D791-42F8-B230-9656051B756F}" type="sibTrans" cxnId="{89F3B07A-A0EC-4461-94CE-28665B259C80}">
      <dgm:prSet/>
      <dgm:spPr/>
      <dgm:t>
        <a:bodyPr/>
        <a:lstStyle/>
        <a:p>
          <a:endParaRPr lang="ru-RU"/>
        </a:p>
      </dgm:t>
    </dgm:pt>
    <dgm:pt modelId="{B2BDDE82-3145-43FA-93BC-C4814FD39936}" type="pres">
      <dgm:prSet presAssocID="{EC91CB9E-2A94-46A9-AF06-D195F73DB468}" presName="Name0" presStyleCnt="0">
        <dgm:presLayoutVars>
          <dgm:dir/>
          <dgm:animLvl val="lvl"/>
          <dgm:resizeHandles val="exact"/>
        </dgm:presLayoutVars>
      </dgm:prSet>
      <dgm:spPr/>
    </dgm:pt>
    <dgm:pt modelId="{FD51612A-CC0F-4A86-95CC-0A9CA958EC9C}" type="pres">
      <dgm:prSet presAssocID="{417C5C35-591F-4E5F-A84D-70B872E158A7}" presName="vertFlow" presStyleCnt="0"/>
      <dgm:spPr/>
    </dgm:pt>
    <dgm:pt modelId="{31FCE531-8A67-4574-97DA-6AB1B184850B}" type="pres">
      <dgm:prSet presAssocID="{417C5C35-591F-4E5F-A84D-70B872E158A7}" presName="header" presStyleLbl="node1" presStyleIdx="0" presStyleCnt="1" custScaleX="307371" custScaleY="180427" custLinFactY="-100000" custLinFactNeighborX="-1181" custLinFactNeighborY="-149389"/>
      <dgm:spPr/>
    </dgm:pt>
    <dgm:pt modelId="{52E6A817-C072-4743-A23A-DB3C054701ED}" type="pres">
      <dgm:prSet presAssocID="{29D365D0-8196-42CE-AB8C-DD9B0507BBDB}" presName="parTrans" presStyleLbl="sibTrans2D1" presStyleIdx="0" presStyleCnt="5"/>
      <dgm:spPr/>
    </dgm:pt>
    <dgm:pt modelId="{CBAB7F7A-3F7D-46FC-9A80-974648B01D6B}" type="pres">
      <dgm:prSet presAssocID="{60E1FD48-4CE3-4784-A2BB-6B37748502BF}" presName="child" presStyleLbl="alignAccFollowNode1" presStyleIdx="0" presStyleCnt="5" custScaleX="307267" custScaleY="121307" custLinFactY="-67045" custLinFactNeighborX="594" custLinFactNeighborY="-100000">
        <dgm:presLayoutVars>
          <dgm:chMax val="0"/>
          <dgm:bulletEnabled val="1"/>
        </dgm:presLayoutVars>
      </dgm:prSet>
      <dgm:spPr/>
    </dgm:pt>
    <dgm:pt modelId="{03C28F44-EACC-43B1-A649-7BB50984F667}" type="pres">
      <dgm:prSet presAssocID="{E2CC3F3A-8CA5-4A29-AF82-0F341DFA372A}" presName="sibTrans" presStyleLbl="sibTrans2D1" presStyleIdx="1" presStyleCnt="5"/>
      <dgm:spPr/>
    </dgm:pt>
    <dgm:pt modelId="{82677E79-97CD-47F3-B673-0278DC2B558B}" type="pres">
      <dgm:prSet presAssocID="{EB0ED6AC-3880-4E2A-96ED-A5D2FBA704EF}" presName="child" presStyleLbl="alignAccFollowNode1" presStyleIdx="1" presStyleCnt="5" custScaleX="307267" custScaleY="184859" custLinFactY="-60739" custLinFactNeighborX="-1508" custLinFactNeighborY="-100000">
        <dgm:presLayoutVars>
          <dgm:chMax val="0"/>
          <dgm:bulletEnabled val="1"/>
        </dgm:presLayoutVars>
      </dgm:prSet>
      <dgm:spPr/>
    </dgm:pt>
    <dgm:pt modelId="{D92FDF0F-3850-402F-8601-CC6AA8AC9988}" type="pres">
      <dgm:prSet presAssocID="{EB5581DA-BA8F-4C98-95C5-6F9128AB0B2A}" presName="sibTrans" presStyleLbl="sibTrans2D1" presStyleIdx="2" presStyleCnt="5"/>
      <dgm:spPr/>
    </dgm:pt>
    <dgm:pt modelId="{940D5474-3C80-4762-A605-766D2DEACFFD}" type="pres">
      <dgm:prSet presAssocID="{9A8A726A-2BB9-4A1F-B722-147B3438AC3D}" presName="child" presStyleLbl="alignAccFollowNode1" presStyleIdx="2" presStyleCnt="5" custScaleX="307906" custScaleY="179094" custLinFactY="-50133" custLinFactNeighborX="-1828" custLinFactNeighborY="-100000">
        <dgm:presLayoutVars>
          <dgm:chMax val="0"/>
          <dgm:bulletEnabled val="1"/>
        </dgm:presLayoutVars>
      </dgm:prSet>
      <dgm:spPr/>
    </dgm:pt>
    <dgm:pt modelId="{16DDE7F8-1C68-4857-B506-B9FD749DD2D8}" type="pres">
      <dgm:prSet presAssocID="{C3410C03-595F-425A-8BAA-40003B7283AB}" presName="sibTrans" presStyleLbl="sibTrans2D1" presStyleIdx="3" presStyleCnt="5"/>
      <dgm:spPr/>
    </dgm:pt>
    <dgm:pt modelId="{531A4560-05BD-40A8-A0B6-588AB1129510}" type="pres">
      <dgm:prSet presAssocID="{D66F8057-A60A-4A6D-B22E-9F403765D03A}" presName="child" presStyleLbl="alignAccFollowNode1" presStyleIdx="3" presStyleCnt="5" custScaleX="307906" custScaleY="177138" custLinFactY="-35664" custLinFactNeighborX="7520" custLinFactNeighborY="-100000">
        <dgm:presLayoutVars>
          <dgm:chMax val="0"/>
          <dgm:bulletEnabled val="1"/>
        </dgm:presLayoutVars>
      </dgm:prSet>
      <dgm:spPr/>
    </dgm:pt>
    <dgm:pt modelId="{69A1A938-B855-4C31-8D00-31C4C8B2DDA6}" type="pres">
      <dgm:prSet presAssocID="{34BF45D4-E83B-48F9-BE50-DEB020FABB93}" presName="sibTrans" presStyleLbl="sibTrans2D1" presStyleIdx="4" presStyleCnt="5"/>
      <dgm:spPr/>
    </dgm:pt>
    <dgm:pt modelId="{B552ED35-BDB6-421B-8BE9-AA98B8ACC48A}" type="pres">
      <dgm:prSet presAssocID="{5E9EB6F5-FCD8-49A4-BD28-DDE6DB18ED16}" presName="child" presStyleLbl="alignAccFollowNode1" presStyleIdx="4" presStyleCnt="5" custScaleX="307906" custScaleY="215775" custLinFactY="-27013" custLinFactNeighborY="-100000">
        <dgm:presLayoutVars>
          <dgm:chMax val="0"/>
          <dgm:bulletEnabled val="1"/>
        </dgm:presLayoutVars>
      </dgm:prSet>
      <dgm:spPr/>
    </dgm:pt>
  </dgm:ptLst>
  <dgm:cxnLst>
    <dgm:cxn modelId="{111B9807-0EC0-469D-AA8D-B5D6DE9E3AA9}" type="presOf" srcId="{417C5C35-591F-4E5F-A84D-70B872E158A7}" destId="{31FCE531-8A67-4574-97DA-6AB1B184850B}" srcOrd="0" destOrd="0" presId="urn:microsoft.com/office/officeart/2005/8/layout/lProcess1"/>
    <dgm:cxn modelId="{C1F24514-CB16-4876-96D7-65C14668413E}" type="presOf" srcId="{5E9EB6F5-FCD8-49A4-BD28-DDE6DB18ED16}" destId="{B552ED35-BDB6-421B-8BE9-AA98B8ACC48A}" srcOrd="0" destOrd="0" presId="urn:microsoft.com/office/officeart/2005/8/layout/lProcess1"/>
    <dgm:cxn modelId="{F244D622-7952-4CF3-BF58-FB71A9153878}" type="presOf" srcId="{60E1FD48-4CE3-4784-A2BB-6B37748502BF}" destId="{CBAB7F7A-3F7D-46FC-9A80-974648B01D6B}" srcOrd="0" destOrd="0" presId="urn:microsoft.com/office/officeart/2005/8/layout/lProcess1"/>
    <dgm:cxn modelId="{311BEE29-14EE-436D-95F6-446A6C8C3AE5}" srcId="{417C5C35-591F-4E5F-A84D-70B872E158A7}" destId="{EB0ED6AC-3880-4E2A-96ED-A5D2FBA704EF}" srcOrd="1" destOrd="0" parTransId="{C2D9109E-6EFC-425C-88FB-1FDB9D560CCF}" sibTransId="{EB5581DA-BA8F-4C98-95C5-6F9128AB0B2A}"/>
    <dgm:cxn modelId="{32C8162B-9468-497D-BB93-044178D06C70}" type="presOf" srcId="{E2CC3F3A-8CA5-4A29-AF82-0F341DFA372A}" destId="{03C28F44-EACC-43B1-A649-7BB50984F667}" srcOrd="0" destOrd="0" presId="urn:microsoft.com/office/officeart/2005/8/layout/lProcess1"/>
    <dgm:cxn modelId="{874B6237-DB04-40C7-9A45-76B5E9A54D6A}" srcId="{417C5C35-591F-4E5F-A84D-70B872E158A7}" destId="{D66F8057-A60A-4A6D-B22E-9F403765D03A}" srcOrd="3" destOrd="0" parTransId="{51E12FA2-07EC-4810-8057-0973477BB319}" sibTransId="{34BF45D4-E83B-48F9-BE50-DEB020FABB93}"/>
    <dgm:cxn modelId="{2243FD40-840E-4C48-8179-1C59B8E3E782}" type="presOf" srcId="{29D365D0-8196-42CE-AB8C-DD9B0507BBDB}" destId="{52E6A817-C072-4743-A23A-DB3C054701ED}" srcOrd="0" destOrd="0" presId="urn:microsoft.com/office/officeart/2005/8/layout/lProcess1"/>
    <dgm:cxn modelId="{397ED949-7ECB-473A-B22F-A76420A4B9B2}" type="presOf" srcId="{EC91CB9E-2A94-46A9-AF06-D195F73DB468}" destId="{B2BDDE82-3145-43FA-93BC-C4814FD39936}" srcOrd="0" destOrd="0" presId="urn:microsoft.com/office/officeart/2005/8/layout/lProcess1"/>
    <dgm:cxn modelId="{DEA3B653-A180-41D6-9CC8-3CB4B2C622FB}" type="presOf" srcId="{EB5581DA-BA8F-4C98-95C5-6F9128AB0B2A}" destId="{D92FDF0F-3850-402F-8601-CC6AA8AC9988}" srcOrd="0" destOrd="0" presId="urn:microsoft.com/office/officeart/2005/8/layout/lProcess1"/>
    <dgm:cxn modelId="{64EF0774-60BA-4E08-B758-1E16AA3690E4}" type="presOf" srcId="{C3410C03-595F-425A-8BAA-40003B7283AB}" destId="{16DDE7F8-1C68-4857-B506-B9FD749DD2D8}" srcOrd="0" destOrd="0" presId="urn:microsoft.com/office/officeart/2005/8/layout/lProcess1"/>
    <dgm:cxn modelId="{89F3B07A-A0EC-4461-94CE-28665B259C80}" srcId="{417C5C35-591F-4E5F-A84D-70B872E158A7}" destId="{5E9EB6F5-FCD8-49A4-BD28-DDE6DB18ED16}" srcOrd="4" destOrd="0" parTransId="{1F5504D9-6DA2-4EAF-A5DB-97C4B388E7BF}" sibTransId="{5F35527B-D791-42F8-B230-9656051B756F}"/>
    <dgm:cxn modelId="{C0E69692-3638-40CD-B742-BD17FB1D2E44}" type="presOf" srcId="{9A8A726A-2BB9-4A1F-B722-147B3438AC3D}" destId="{940D5474-3C80-4762-A605-766D2DEACFFD}" srcOrd="0" destOrd="0" presId="urn:microsoft.com/office/officeart/2005/8/layout/lProcess1"/>
    <dgm:cxn modelId="{A3DF9195-FDBC-4799-96E1-9A8581FADF42}" type="presOf" srcId="{34BF45D4-E83B-48F9-BE50-DEB020FABB93}" destId="{69A1A938-B855-4C31-8D00-31C4C8B2DDA6}" srcOrd="0" destOrd="0" presId="urn:microsoft.com/office/officeart/2005/8/layout/lProcess1"/>
    <dgm:cxn modelId="{A125F5AD-96C8-4CD9-A444-D6A8B8840A33}" srcId="{417C5C35-591F-4E5F-A84D-70B872E158A7}" destId="{60E1FD48-4CE3-4784-A2BB-6B37748502BF}" srcOrd="0" destOrd="0" parTransId="{29D365D0-8196-42CE-AB8C-DD9B0507BBDB}" sibTransId="{E2CC3F3A-8CA5-4A29-AF82-0F341DFA372A}"/>
    <dgm:cxn modelId="{06AFEBB8-B7CB-4DA9-9D8E-07E66D8AD883}" srcId="{417C5C35-591F-4E5F-A84D-70B872E158A7}" destId="{9A8A726A-2BB9-4A1F-B722-147B3438AC3D}" srcOrd="2" destOrd="0" parTransId="{A835CCE5-F27A-4870-9B25-2DAA24A90DFA}" sibTransId="{C3410C03-595F-425A-8BAA-40003B7283AB}"/>
    <dgm:cxn modelId="{943B7DB9-097F-4262-87F6-C1B5D30102BD}" srcId="{EC91CB9E-2A94-46A9-AF06-D195F73DB468}" destId="{417C5C35-591F-4E5F-A84D-70B872E158A7}" srcOrd="0" destOrd="0" parTransId="{3C106C28-0F4B-442C-9DBD-0BA59BAF1848}" sibTransId="{1412F29C-9A73-43B6-B1DB-45E6F6CD879C}"/>
    <dgm:cxn modelId="{870F1FEF-D706-4F9C-9CF4-B1504D997093}" type="presOf" srcId="{EB0ED6AC-3880-4E2A-96ED-A5D2FBA704EF}" destId="{82677E79-97CD-47F3-B673-0278DC2B558B}" srcOrd="0" destOrd="0" presId="urn:microsoft.com/office/officeart/2005/8/layout/lProcess1"/>
    <dgm:cxn modelId="{F0A3F2F3-8BC4-4556-8366-676239EB6DD3}" type="presOf" srcId="{D66F8057-A60A-4A6D-B22E-9F403765D03A}" destId="{531A4560-05BD-40A8-A0B6-588AB1129510}" srcOrd="0" destOrd="0" presId="urn:microsoft.com/office/officeart/2005/8/layout/lProcess1"/>
    <dgm:cxn modelId="{32506FC8-979E-45D9-8FD6-B935FA58A0FE}" type="presParOf" srcId="{B2BDDE82-3145-43FA-93BC-C4814FD39936}" destId="{FD51612A-CC0F-4A86-95CC-0A9CA958EC9C}" srcOrd="0" destOrd="0" presId="urn:microsoft.com/office/officeart/2005/8/layout/lProcess1"/>
    <dgm:cxn modelId="{FF47EEC7-90A4-4C16-AC95-CD3484658A03}" type="presParOf" srcId="{FD51612A-CC0F-4A86-95CC-0A9CA958EC9C}" destId="{31FCE531-8A67-4574-97DA-6AB1B184850B}" srcOrd="0" destOrd="0" presId="urn:microsoft.com/office/officeart/2005/8/layout/lProcess1"/>
    <dgm:cxn modelId="{E39CA65A-C637-481B-A2FF-F9B88897382D}" type="presParOf" srcId="{FD51612A-CC0F-4A86-95CC-0A9CA958EC9C}" destId="{52E6A817-C072-4743-A23A-DB3C054701ED}" srcOrd="1" destOrd="0" presId="urn:microsoft.com/office/officeart/2005/8/layout/lProcess1"/>
    <dgm:cxn modelId="{3399C27C-2609-40C4-9F52-473AEC47AFB8}" type="presParOf" srcId="{FD51612A-CC0F-4A86-95CC-0A9CA958EC9C}" destId="{CBAB7F7A-3F7D-46FC-9A80-974648B01D6B}" srcOrd="2" destOrd="0" presId="urn:microsoft.com/office/officeart/2005/8/layout/lProcess1"/>
    <dgm:cxn modelId="{06BD70A5-00F6-48DB-86EF-0D4911D707FE}" type="presParOf" srcId="{FD51612A-CC0F-4A86-95CC-0A9CA958EC9C}" destId="{03C28F44-EACC-43B1-A649-7BB50984F667}" srcOrd="3" destOrd="0" presId="urn:microsoft.com/office/officeart/2005/8/layout/lProcess1"/>
    <dgm:cxn modelId="{2222E4DB-68BA-4B6B-825D-BD8AFBCEC49B}" type="presParOf" srcId="{FD51612A-CC0F-4A86-95CC-0A9CA958EC9C}" destId="{82677E79-97CD-47F3-B673-0278DC2B558B}" srcOrd="4" destOrd="0" presId="urn:microsoft.com/office/officeart/2005/8/layout/lProcess1"/>
    <dgm:cxn modelId="{5CC88AA7-5B26-45EE-80A0-BAF0FE545BBC}" type="presParOf" srcId="{FD51612A-CC0F-4A86-95CC-0A9CA958EC9C}" destId="{D92FDF0F-3850-402F-8601-CC6AA8AC9988}" srcOrd="5" destOrd="0" presId="urn:microsoft.com/office/officeart/2005/8/layout/lProcess1"/>
    <dgm:cxn modelId="{C9A30826-EEA5-44F5-9F7E-5E8C7B96C6F1}" type="presParOf" srcId="{FD51612A-CC0F-4A86-95CC-0A9CA958EC9C}" destId="{940D5474-3C80-4762-A605-766D2DEACFFD}" srcOrd="6" destOrd="0" presId="urn:microsoft.com/office/officeart/2005/8/layout/lProcess1"/>
    <dgm:cxn modelId="{1D5AA10E-7F1A-4B40-A9BE-EC5804DA5D99}" type="presParOf" srcId="{FD51612A-CC0F-4A86-95CC-0A9CA958EC9C}" destId="{16DDE7F8-1C68-4857-B506-B9FD749DD2D8}" srcOrd="7" destOrd="0" presId="urn:microsoft.com/office/officeart/2005/8/layout/lProcess1"/>
    <dgm:cxn modelId="{8B3C5085-A340-4A59-BB06-72B80FA5ECC4}" type="presParOf" srcId="{FD51612A-CC0F-4A86-95CC-0A9CA958EC9C}" destId="{531A4560-05BD-40A8-A0B6-588AB1129510}" srcOrd="8" destOrd="0" presId="urn:microsoft.com/office/officeart/2005/8/layout/lProcess1"/>
    <dgm:cxn modelId="{A7DF98E9-A06E-4094-86EC-69B575D3FACC}" type="presParOf" srcId="{FD51612A-CC0F-4A86-95CC-0A9CA958EC9C}" destId="{69A1A938-B855-4C31-8D00-31C4C8B2DDA6}" srcOrd="9" destOrd="0" presId="urn:microsoft.com/office/officeart/2005/8/layout/lProcess1"/>
    <dgm:cxn modelId="{52A9DB18-253A-46EE-8129-1060D16EE9C4}" type="presParOf" srcId="{FD51612A-CC0F-4A86-95CC-0A9CA958EC9C}" destId="{B552ED35-BDB6-421B-8BE9-AA98B8ACC48A}" srcOrd="1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3114445-AEA5-454A-809D-054262EA191C}" type="doc">
      <dgm:prSet loTypeId="urn:microsoft.com/office/officeart/2005/8/layout/vList2" loCatId="list" qsTypeId="urn:microsoft.com/office/officeart/2005/8/quickstyle/3d4" qsCatId="3D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CB2FCE69-DBCB-46C5-96F5-7EF887CD8500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1100" b="1" dirty="0">
              <a:solidFill>
                <a:schemeClr val="tx1"/>
              </a:solidFill>
            </a:rPr>
            <a:t>на реализацию мероприятий по обеспечению жильем молодых семей</a:t>
          </a:r>
        </a:p>
      </dgm:t>
    </dgm:pt>
    <dgm:pt modelId="{D7F5FA51-CC4B-4253-B7DA-34FCAB723311}" type="parTrans" cxnId="{7B7BB18E-0979-4582-874F-1F4BAB5B4550}">
      <dgm:prSet/>
      <dgm:spPr/>
      <dgm:t>
        <a:bodyPr/>
        <a:lstStyle/>
        <a:p>
          <a:endParaRPr lang="ru-RU" sz="1100"/>
        </a:p>
      </dgm:t>
    </dgm:pt>
    <dgm:pt modelId="{8019A095-3FE6-4841-A8A4-62E04BCB95B3}" type="sibTrans" cxnId="{7B7BB18E-0979-4582-874F-1F4BAB5B4550}">
      <dgm:prSet/>
      <dgm:spPr/>
      <dgm:t>
        <a:bodyPr/>
        <a:lstStyle/>
        <a:p>
          <a:endParaRPr lang="ru-RU" sz="1100"/>
        </a:p>
      </dgm:t>
    </dgm:pt>
    <dgm:pt modelId="{40F22812-F1AD-4279-86D9-83B051F39979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1100" b="1" dirty="0">
              <a:solidFill>
                <a:schemeClr val="tx1"/>
              </a:solidFill>
            </a:rPr>
            <a:t>предоставление единовременной денежной выплаты взамен предоставления земельного участка гражданам, имеющим трех и более детей </a:t>
          </a:r>
        </a:p>
      </dgm:t>
    </dgm:pt>
    <dgm:pt modelId="{E1BF44CA-58D9-4FDB-ABD1-A60D64D88604}" type="parTrans" cxnId="{F6B9D2D1-0C9E-44FF-BBC1-462B68B8D97C}">
      <dgm:prSet/>
      <dgm:spPr/>
      <dgm:t>
        <a:bodyPr/>
        <a:lstStyle/>
        <a:p>
          <a:endParaRPr lang="ru-RU" sz="1100"/>
        </a:p>
      </dgm:t>
    </dgm:pt>
    <dgm:pt modelId="{3FC2AAB7-0C15-490B-91DA-978277803B80}" type="sibTrans" cxnId="{F6B9D2D1-0C9E-44FF-BBC1-462B68B8D97C}">
      <dgm:prSet/>
      <dgm:spPr/>
      <dgm:t>
        <a:bodyPr/>
        <a:lstStyle/>
        <a:p>
          <a:endParaRPr lang="ru-RU" sz="1100"/>
        </a:p>
      </dgm:t>
    </dgm:pt>
    <dgm:pt modelId="{018AFEAA-BD5A-43CA-87D1-67A24999DA7D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1100" b="1" dirty="0">
              <a:solidFill>
                <a:schemeClr val="tx1"/>
              </a:solidFill>
            </a:rPr>
            <a:t>Предоставление мер социальной поддержки родителям (законным представителям) детей, посещающих муниципальные образовательные организации округа, реализующие основную общеобразовательную программу дошкольного образования </a:t>
          </a:r>
        </a:p>
      </dgm:t>
    </dgm:pt>
    <dgm:pt modelId="{C8A8945C-6266-456E-BDE7-5412F3DD1A7C}" type="parTrans" cxnId="{FA5F1010-94EE-482E-BFA8-E7267545B939}">
      <dgm:prSet/>
      <dgm:spPr/>
      <dgm:t>
        <a:bodyPr/>
        <a:lstStyle/>
        <a:p>
          <a:endParaRPr lang="ru-RU" sz="1100"/>
        </a:p>
      </dgm:t>
    </dgm:pt>
    <dgm:pt modelId="{01574C1E-F852-4A89-8944-0369FD81A983}" type="sibTrans" cxnId="{FA5F1010-94EE-482E-BFA8-E7267545B939}">
      <dgm:prSet/>
      <dgm:spPr/>
      <dgm:t>
        <a:bodyPr/>
        <a:lstStyle/>
        <a:p>
          <a:endParaRPr lang="ru-RU" sz="1100"/>
        </a:p>
      </dgm:t>
    </dgm:pt>
    <dgm:pt modelId="{9330E323-9319-41CC-9FBB-DBD1DA69FCC8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1100" b="1" dirty="0">
              <a:solidFill>
                <a:schemeClr val="tx1"/>
              </a:solidFill>
            </a:rPr>
            <a:t>организация и осуществление деятельности по опеке и попечительству и по социальной поддержке детей-сирот и детей, оставшихся без попечения родителей</a:t>
          </a:r>
        </a:p>
      </dgm:t>
    </dgm:pt>
    <dgm:pt modelId="{21E3540C-A13E-4EEC-BA94-CF1BCA559D0E}" type="parTrans" cxnId="{B185CEC4-56EB-43AE-8E9F-51D94E60A5E0}">
      <dgm:prSet/>
      <dgm:spPr/>
      <dgm:t>
        <a:bodyPr/>
        <a:lstStyle/>
        <a:p>
          <a:endParaRPr lang="ru-RU"/>
        </a:p>
      </dgm:t>
    </dgm:pt>
    <dgm:pt modelId="{8CCD2427-A408-44A8-AB43-DF009422849F}" type="sibTrans" cxnId="{B185CEC4-56EB-43AE-8E9F-51D94E60A5E0}">
      <dgm:prSet/>
      <dgm:spPr/>
      <dgm:t>
        <a:bodyPr/>
        <a:lstStyle/>
        <a:p>
          <a:endParaRPr lang="ru-RU"/>
        </a:p>
      </dgm:t>
    </dgm:pt>
    <dgm:pt modelId="{6FA7CE5E-12D9-4A6D-BA92-B207C6B9B5F2}" type="pres">
      <dgm:prSet presAssocID="{93114445-AEA5-454A-809D-054262EA191C}" presName="linear" presStyleCnt="0">
        <dgm:presLayoutVars>
          <dgm:animLvl val="lvl"/>
          <dgm:resizeHandles val="exact"/>
        </dgm:presLayoutVars>
      </dgm:prSet>
      <dgm:spPr/>
    </dgm:pt>
    <dgm:pt modelId="{0B38FA93-75D6-4786-B846-1E9C0CEFEE3D}" type="pres">
      <dgm:prSet presAssocID="{CB2FCE69-DBCB-46C5-96F5-7EF887CD8500}" presName="parentText" presStyleLbl="node1" presStyleIdx="0" presStyleCnt="4" custScaleY="54084">
        <dgm:presLayoutVars>
          <dgm:chMax val="0"/>
          <dgm:bulletEnabled val="1"/>
        </dgm:presLayoutVars>
      </dgm:prSet>
      <dgm:spPr/>
    </dgm:pt>
    <dgm:pt modelId="{55F1279D-965F-497D-BAD7-EBD50264347A}" type="pres">
      <dgm:prSet presAssocID="{8019A095-3FE6-4841-A8A4-62E04BCB95B3}" presName="spacer" presStyleCnt="0"/>
      <dgm:spPr/>
    </dgm:pt>
    <dgm:pt modelId="{14B02AD8-9D82-476A-9962-F13D6EBCABE9}" type="pres">
      <dgm:prSet presAssocID="{40F22812-F1AD-4279-86D9-83B051F39979}" presName="parentText" presStyleLbl="node1" presStyleIdx="1" presStyleCnt="4" custScaleY="83177">
        <dgm:presLayoutVars>
          <dgm:chMax val="0"/>
          <dgm:bulletEnabled val="1"/>
        </dgm:presLayoutVars>
      </dgm:prSet>
      <dgm:spPr/>
    </dgm:pt>
    <dgm:pt modelId="{D7E6F3B4-FACC-49A6-AA3D-1495612D1365}" type="pres">
      <dgm:prSet presAssocID="{3FC2AAB7-0C15-490B-91DA-978277803B80}" presName="spacer" presStyleCnt="0"/>
      <dgm:spPr/>
    </dgm:pt>
    <dgm:pt modelId="{C34A2251-3E99-43C4-8734-9E236951FFC7}" type="pres">
      <dgm:prSet presAssocID="{018AFEAA-BD5A-43CA-87D1-67A24999DA7D}" presName="parentText" presStyleLbl="node1" presStyleIdx="2" presStyleCnt="4" custScaleY="127838" custLinFactNeighborX="49" custLinFactNeighborY="-18389">
        <dgm:presLayoutVars>
          <dgm:chMax val="0"/>
          <dgm:bulletEnabled val="1"/>
        </dgm:presLayoutVars>
      </dgm:prSet>
      <dgm:spPr/>
    </dgm:pt>
    <dgm:pt modelId="{8A65870D-D9C2-41DC-BDBB-FE315C911377}" type="pres">
      <dgm:prSet presAssocID="{01574C1E-F852-4A89-8944-0369FD81A983}" presName="spacer" presStyleCnt="0"/>
      <dgm:spPr/>
    </dgm:pt>
    <dgm:pt modelId="{E8A878C0-5D86-4234-B32E-DBD116601B8D}" type="pres">
      <dgm:prSet presAssocID="{9330E323-9319-41CC-9FBB-DBD1DA69FCC8}" presName="parentText" presStyleLbl="node1" presStyleIdx="3" presStyleCnt="4" custScaleY="64252">
        <dgm:presLayoutVars>
          <dgm:chMax val="0"/>
          <dgm:bulletEnabled val="1"/>
        </dgm:presLayoutVars>
      </dgm:prSet>
      <dgm:spPr/>
    </dgm:pt>
  </dgm:ptLst>
  <dgm:cxnLst>
    <dgm:cxn modelId="{FA5F1010-94EE-482E-BFA8-E7267545B939}" srcId="{93114445-AEA5-454A-809D-054262EA191C}" destId="{018AFEAA-BD5A-43CA-87D1-67A24999DA7D}" srcOrd="2" destOrd="0" parTransId="{C8A8945C-6266-456E-BDE7-5412F3DD1A7C}" sibTransId="{01574C1E-F852-4A89-8944-0369FD81A983}"/>
    <dgm:cxn modelId="{39B55E26-6C3A-4B15-B6C4-B854C1CBD14C}" type="presOf" srcId="{CB2FCE69-DBCB-46C5-96F5-7EF887CD8500}" destId="{0B38FA93-75D6-4786-B846-1E9C0CEFEE3D}" srcOrd="0" destOrd="0" presId="urn:microsoft.com/office/officeart/2005/8/layout/vList2"/>
    <dgm:cxn modelId="{40074888-F810-46C3-A992-01F1F20F222C}" type="presOf" srcId="{40F22812-F1AD-4279-86D9-83B051F39979}" destId="{14B02AD8-9D82-476A-9962-F13D6EBCABE9}" srcOrd="0" destOrd="0" presId="urn:microsoft.com/office/officeart/2005/8/layout/vList2"/>
    <dgm:cxn modelId="{7B7BB18E-0979-4582-874F-1F4BAB5B4550}" srcId="{93114445-AEA5-454A-809D-054262EA191C}" destId="{CB2FCE69-DBCB-46C5-96F5-7EF887CD8500}" srcOrd="0" destOrd="0" parTransId="{D7F5FA51-CC4B-4253-B7DA-34FCAB723311}" sibTransId="{8019A095-3FE6-4841-A8A4-62E04BCB95B3}"/>
    <dgm:cxn modelId="{63236093-FBE9-4F52-9AF5-54FEEE2A7507}" type="presOf" srcId="{018AFEAA-BD5A-43CA-87D1-67A24999DA7D}" destId="{C34A2251-3E99-43C4-8734-9E236951FFC7}" srcOrd="0" destOrd="0" presId="urn:microsoft.com/office/officeart/2005/8/layout/vList2"/>
    <dgm:cxn modelId="{9ED8F1A2-D96A-47A2-999B-43C3F8132E92}" type="presOf" srcId="{9330E323-9319-41CC-9FBB-DBD1DA69FCC8}" destId="{E8A878C0-5D86-4234-B32E-DBD116601B8D}" srcOrd="0" destOrd="0" presId="urn:microsoft.com/office/officeart/2005/8/layout/vList2"/>
    <dgm:cxn modelId="{B185CEC4-56EB-43AE-8E9F-51D94E60A5E0}" srcId="{93114445-AEA5-454A-809D-054262EA191C}" destId="{9330E323-9319-41CC-9FBB-DBD1DA69FCC8}" srcOrd="3" destOrd="0" parTransId="{21E3540C-A13E-4EEC-BA94-CF1BCA559D0E}" sibTransId="{8CCD2427-A408-44A8-AB43-DF009422849F}"/>
    <dgm:cxn modelId="{F6B9D2D1-0C9E-44FF-BBC1-462B68B8D97C}" srcId="{93114445-AEA5-454A-809D-054262EA191C}" destId="{40F22812-F1AD-4279-86D9-83B051F39979}" srcOrd="1" destOrd="0" parTransId="{E1BF44CA-58D9-4FDB-ABD1-A60D64D88604}" sibTransId="{3FC2AAB7-0C15-490B-91DA-978277803B80}"/>
    <dgm:cxn modelId="{386A1FFB-053D-4E2B-8756-2E0A156F2BA5}" type="presOf" srcId="{93114445-AEA5-454A-809D-054262EA191C}" destId="{6FA7CE5E-12D9-4A6D-BA92-B207C6B9B5F2}" srcOrd="0" destOrd="0" presId="urn:microsoft.com/office/officeart/2005/8/layout/vList2"/>
    <dgm:cxn modelId="{665DD918-CC2F-4CC6-A971-5BBE24DB5DFC}" type="presParOf" srcId="{6FA7CE5E-12D9-4A6D-BA92-B207C6B9B5F2}" destId="{0B38FA93-75D6-4786-B846-1E9C0CEFEE3D}" srcOrd="0" destOrd="0" presId="urn:microsoft.com/office/officeart/2005/8/layout/vList2"/>
    <dgm:cxn modelId="{3DB1973E-04A0-44E2-A69E-247686AC23AB}" type="presParOf" srcId="{6FA7CE5E-12D9-4A6D-BA92-B207C6B9B5F2}" destId="{55F1279D-965F-497D-BAD7-EBD50264347A}" srcOrd="1" destOrd="0" presId="urn:microsoft.com/office/officeart/2005/8/layout/vList2"/>
    <dgm:cxn modelId="{ED60895E-6ADE-4A00-85AD-4318E7F3A1B6}" type="presParOf" srcId="{6FA7CE5E-12D9-4A6D-BA92-B207C6B9B5F2}" destId="{14B02AD8-9D82-476A-9962-F13D6EBCABE9}" srcOrd="2" destOrd="0" presId="urn:microsoft.com/office/officeart/2005/8/layout/vList2"/>
    <dgm:cxn modelId="{023EC482-5FB0-4DEB-8D57-160A93803FFD}" type="presParOf" srcId="{6FA7CE5E-12D9-4A6D-BA92-B207C6B9B5F2}" destId="{D7E6F3B4-FACC-49A6-AA3D-1495612D1365}" srcOrd="3" destOrd="0" presId="urn:microsoft.com/office/officeart/2005/8/layout/vList2"/>
    <dgm:cxn modelId="{061DE469-6C12-4A8E-A4F8-E0271160A4C5}" type="presParOf" srcId="{6FA7CE5E-12D9-4A6D-BA92-B207C6B9B5F2}" destId="{C34A2251-3E99-43C4-8734-9E236951FFC7}" srcOrd="4" destOrd="0" presId="urn:microsoft.com/office/officeart/2005/8/layout/vList2"/>
    <dgm:cxn modelId="{723E5850-5988-4931-AF93-487E354D7B40}" type="presParOf" srcId="{6FA7CE5E-12D9-4A6D-BA92-B207C6B9B5F2}" destId="{8A65870D-D9C2-41DC-BDBB-FE315C911377}" srcOrd="5" destOrd="0" presId="urn:microsoft.com/office/officeart/2005/8/layout/vList2"/>
    <dgm:cxn modelId="{FAC535FF-323E-48B2-AE1D-2AF952BC076B}" type="presParOf" srcId="{6FA7CE5E-12D9-4A6D-BA92-B207C6B9B5F2}" destId="{E8A878C0-5D86-4234-B32E-DBD116601B8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44FC71-E31D-47D0-8377-DB3376E9C63C}" type="doc">
      <dgm:prSet loTypeId="urn:microsoft.com/office/officeart/2005/8/layout/default#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E4A0A3C-362B-491A-81D5-BA28345AE07C}">
      <dgm:prSet phldrT="[Текст]" custT="1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ru-RU" sz="2800" b="1" dirty="0">
              <a:solidFill>
                <a:srgbClr val="FF0000"/>
              </a:solidFill>
            </a:rPr>
            <a:t>99,4</a:t>
          </a:r>
        </a:p>
      </dgm:t>
    </dgm:pt>
    <dgm:pt modelId="{BDFD9592-28B6-4EEE-8388-6DDF3D6FE0DB}" type="parTrans" cxnId="{9006542D-F3CF-4B0A-BFC2-349E70A52E56}">
      <dgm:prSet/>
      <dgm:spPr/>
      <dgm:t>
        <a:bodyPr/>
        <a:lstStyle/>
        <a:p>
          <a:endParaRPr lang="ru-RU"/>
        </a:p>
      </dgm:t>
    </dgm:pt>
    <dgm:pt modelId="{1B0B0083-6CBF-4E51-A076-3C0EE073D6D4}" type="sibTrans" cxnId="{9006542D-F3CF-4B0A-BFC2-349E70A52E56}">
      <dgm:prSet/>
      <dgm:spPr/>
      <dgm:t>
        <a:bodyPr/>
        <a:lstStyle/>
        <a:p>
          <a:endParaRPr lang="ru-RU"/>
        </a:p>
      </dgm:t>
    </dgm:pt>
    <dgm:pt modelId="{0630F650-950A-4892-B73C-30C3CE3C06DC}">
      <dgm:prSet phldrT="[Текст]" custT="1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ru-RU" sz="2800" b="1" dirty="0">
              <a:solidFill>
                <a:srgbClr val="FF0000"/>
              </a:solidFill>
            </a:rPr>
            <a:t>131,1</a:t>
          </a:r>
        </a:p>
      </dgm:t>
    </dgm:pt>
    <dgm:pt modelId="{06284373-585F-4413-80BF-487DD4D7A357}" type="parTrans" cxnId="{4D339CCF-D083-4553-8F24-D63CCCA83A43}">
      <dgm:prSet/>
      <dgm:spPr/>
      <dgm:t>
        <a:bodyPr/>
        <a:lstStyle/>
        <a:p>
          <a:endParaRPr lang="ru-RU"/>
        </a:p>
      </dgm:t>
    </dgm:pt>
    <dgm:pt modelId="{8EAB1D10-E740-46F9-9F88-F1D2AED30C59}" type="sibTrans" cxnId="{4D339CCF-D083-4553-8F24-D63CCCA83A43}">
      <dgm:prSet/>
      <dgm:spPr/>
      <dgm:t>
        <a:bodyPr/>
        <a:lstStyle/>
        <a:p>
          <a:endParaRPr lang="ru-RU"/>
        </a:p>
      </dgm:t>
    </dgm:pt>
    <dgm:pt modelId="{78AED491-6292-4B97-8F38-CB4A489DC2F0}" type="pres">
      <dgm:prSet presAssocID="{8A44FC71-E31D-47D0-8377-DB3376E9C63C}" presName="diagram" presStyleCnt="0">
        <dgm:presLayoutVars>
          <dgm:dir/>
          <dgm:resizeHandles val="exact"/>
        </dgm:presLayoutVars>
      </dgm:prSet>
      <dgm:spPr/>
    </dgm:pt>
    <dgm:pt modelId="{765BD070-C25F-45C2-B6DD-5FFD57BAFEEC}" type="pres">
      <dgm:prSet presAssocID="{7E4A0A3C-362B-491A-81D5-BA28345AE07C}" presName="node" presStyleLbl="node1" presStyleIdx="0" presStyleCnt="2" custScaleX="100038" custScaleY="92740" custLinFactNeighborX="4154" custLinFactNeighborY="691">
        <dgm:presLayoutVars>
          <dgm:bulletEnabled val="1"/>
        </dgm:presLayoutVars>
      </dgm:prSet>
      <dgm:spPr/>
    </dgm:pt>
    <dgm:pt modelId="{0A2239EF-AFE7-44DA-8DC9-3A481890C03C}" type="pres">
      <dgm:prSet presAssocID="{1B0B0083-6CBF-4E51-A076-3C0EE073D6D4}" presName="sibTrans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66964CBF-6F6B-4796-9C71-52BC0C468A8E}" type="pres">
      <dgm:prSet presAssocID="{0630F650-950A-4892-B73C-30C3CE3C06DC}" presName="node" presStyleLbl="node1" presStyleIdx="1" presStyleCnt="2" custScaleY="116715">
        <dgm:presLayoutVars>
          <dgm:bulletEnabled val="1"/>
        </dgm:presLayoutVars>
      </dgm:prSet>
      <dgm:spPr/>
    </dgm:pt>
  </dgm:ptLst>
  <dgm:cxnLst>
    <dgm:cxn modelId="{86812420-1B1B-4439-9C98-F28C9C7E8027}" type="presOf" srcId="{7E4A0A3C-362B-491A-81D5-BA28345AE07C}" destId="{765BD070-C25F-45C2-B6DD-5FFD57BAFEEC}" srcOrd="0" destOrd="0" presId="urn:microsoft.com/office/officeart/2005/8/layout/default#2"/>
    <dgm:cxn modelId="{11E56921-668F-47CB-9EB9-DC6B44B30C90}" type="presOf" srcId="{0630F650-950A-4892-B73C-30C3CE3C06DC}" destId="{66964CBF-6F6B-4796-9C71-52BC0C468A8E}" srcOrd="0" destOrd="0" presId="urn:microsoft.com/office/officeart/2005/8/layout/default#2"/>
    <dgm:cxn modelId="{9006542D-F3CF-4B0A-BFC2-349E70A52E56}" srcId="{8A44FC71-E31D-47D0-8377-DB3376E9C63C}" destId="{7E4A0A3C-362B-491A-81D5-BA28345AE07C}" srcOrd="0" destOrd="0" parTransId="{BDFD9592-28B6-4EEE-8388-6DDF3D6FE0DB}" sibTransId="{1B0B0083-6CBF-4E51-A076-3C0EE073D6D4}"/>
    <dgm:cxn modelId="{F31D73B6-5C71-49CF-9600-33F4FEC926B1}" type="presOf" srcId="{8A44FC71-E31D-47D0-8377-DB3376E9C63C}" destId="{78AED491-6292-4B97-8F38-CB4A489DC2F0}" srcOrd="0" destOrd="0" presId="urn:microsoft.com/office/officeart/2005/8/layout/default#2"/>
    <dgm:cxn modelId="{4D339CCF-D083-4553-8F24-D63CCCA83A43}" srcId="{8A44FC71-E31D-47D0-8377-DB3376E9C63C}" destId="{0630F650-950A-4892-B73C-30C3CE3C06DC}" srcOrd="1" destOrd="0" parTransId="{06284373-585F-4413-80BF-487DD4D7A357}" sibTransId="{8EAB1D10-E740-46F9-9F88-F1D2AED30C59}"/>
    <dgm:cxn modelId="{36F59662-3A5E-43AB-989D-DA2C3F64D8C3}" type="presParOf" srcId="{78AED491-6292-4B97-8F38-CB4A489DC2F0}" destId="{765BD070-C25F-45C2-B6DD-5FFD57BAFEEC}" srcOrd="0" destOrd="0" presId="urn:microsoft.com/office/officeart/2005/8/layout/default#2"/>
    <dgm:cxn modelId="{13579A17-EF1D-41A7-A357-5D610EC17B8F}" type="presParOf" srcId="{78AED491-6292-4B97-8F38-CB4A489DC2F0}" destId="{0A2239EF-AFE7-44DA-8DC9-3A481890C03C}" srcOrd="1" destOrd="0" presId="urn:microsoft.com/office/officeart/2005/8/layout/default#2"/>
    <dgm:cxn modelId="{67D969BC-3FC8-4477-8C5D-BD35291E7DDC}" type="presParOf" srcId="{78AED491-6292-4B97-8F38-CB4A489DC2F0}" destId="{66964CBF-6F6B-4796-9C71-52BC0C468A8E}" srcOrd="2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44FC71-E31D-47D0-8377-DB3376E9C63C}" type="doc">
      <dgm:prSet loTypeId="urn:microsoft.com/office/officeart/2005/8/layout/default#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E4A0A3C-362B-491A-81D5-BA28345AE07C}">
      <dgm:prSet phldrT="[Текст]" custT="1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endParaRPr lang="ru-RU" sz="1800" b="1" dirty="0"/>
        </a:p>
        <a:p>
          <a:r>
            <a:rPr lang="ru-RU" sz="1600" b="1" dirty="0"/>
            <a:t> </a:t>
          </a:r>
          <a:endParaRPr lang="ru-RU" sz="1600" b="1" dirty="0">
            <a:solidFill>
              <a:srgbClr val="FF0000"/>
            </a:solidFill>
          </a:endParaRPr>
        </a:p>
      </dgm:t>
    </dgm:pt>
    <dgm:pt modelId="{BDFD9592-28B6-4EEE-8388-6DDF3D6FE0DB}" type="parTrans" cxnId="{9006542D-F3CF-4B0A-BFC2-349E70A52E56}">
      <dgm:prSet/>
      <dgm:spPr/>
      <dgm:t>
        <a:bodyPr/>
        <a:lstStyle/>
        <a:p>
          <a:endParaRPr lang="ru-RU"/>
        </a:p>
      </dgm:t>
    </dgm:pt>
    <dgm:pt modelId="{1B0B0083-6CBF-4E51-A076-3C0EE073D6D4}" type="sibTrans" cxnId="{9006542D-F3CF-4B0A-BFC2-349E70A52E56}">
      <dgm:prSet/>
      <dgm:spPr/>
      <dgm:t>
        <a:bodyPr/>
        <a:lstStyle/>
        <a:p>
          <a:endParaRPr lang="ru-RU"/>
        </a:p>
      </dgm:t>
    </dgm:pt>
    <dgm:pt modelId="{0630F650-950A-4892-B73C-30C3CE3C06DC}">
      <dgm:prSet phldrT="[Текст]" custT="1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ru-RU" sz="3200" b="0" dirty="0"/>
            <a:t>6,7%</a:t>
          </a:r>
          <a:r>
            <a:rPr lang="ru-RU" sz="2000" b="1" dirty="0"/>
            <a:t>  </a:t>
          </a:r>
          <a:r>
            <a:rPr lang="ru-RU" sz="1600" b="1" dirty="0"/>
            <a:t>   </a:t>
          </a:r>
          <a:r>
            <a:rPr lang="ru-RU" sz="1800" b="1" dirty="0"/>
            <a:t>Национальная экономика</a:t>
          </a:r>
          <a:r>
            <a:rPr lang="ru-RU" sz="1800" b="1" dirty="0">
              <a:solidFill>
                <a:srgbClr val="FF0000"/>
              </a:solidFill>
            </a:rPr>
            <a:t>                          </a:t>
          </a:r>
          <a:r>
            <a:rPr lang="ru-RU" sz="2800" b="1" dirty="0">
              <a:solidFill>
                <a:schemeClr val="bg1"/>
              </a:solidFill>
            </a:rPr>
            <a:t>56,5</a:t>
          </a:r>
          <a:r>
            <a:rPr lang="ru-RU" sz="1800" b="1" dirty="0">
              <a:solidFill>
                <a:schemeClr val="bg1"/>
              </a:solidFill>
            </a:rPr>
            <a:t> млн. руб.</a:t>
          </a:r>
        </a:p>
      </dgm:t>
    </dgm:pt>
    <dgm:pt modelId="{06284373-585F-4413-80BF-487DD4D7A357}" type="parTrans" cxnId="{4D339CCF-D083-4553-8F24-D63CCCA83A43}">
      <dgm:prSet/>
      <dgm:spPr/>
      <dgm:t>
        <a:bodyPr/>
        <a:lstStyle/>
        <a:p>
          <a:endParaRPr lang="ru-RU"/>
        </a:p>
      </dgm:t>
    </dgm:pt>
    <dgm:pt modelId="{8EAB1D10-E740-46F9-9F88-F1D2AED30C59}" type="sibTrans" cxnId="{4D339CCF-D083-4553-8F24-D63CCCA83A43}">
      <dgm:prSet/>
      <dgm:spPr/>
      <dgm:t>
        <a:bodyPr/>
        <a:lstStyle/>
        <a:p>
          <a:endParaRPr lang="ru-RU"/>
        </a:p>
      </dgm:t>
    </dgm:pt>
    <dgm:pt modelId="{21080EFB-6BD1-472E-B5B0-1ED9AF16E851}">
      <dgm:prSet phldrT="[Текст]" custT="1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ru-RU" sz="3200" b="0" dirty="0"/>
            <a:t>7,0% </a:t>
          </a:r>
        </a:p>
        <a:p>
          <a:r>
            <a:rPr lang="ru-RU" sz="1800" b="1" dirty="0"/>
            <a:t>Дотации поселениям  </a:t>
          </a:r>
        </a:p>
        <a:p>
          <a:r>
            <a:rPr lang="ru-RU" sz="2800" b="1" dirty="0"/>
            <a:t>59,4</a:t>
          </a:r>
          <a:r>
            <a:rPr lang="ru-RU" sz="1600" b="1" dirty="0"/>
            <a:t> млн. руб.</a:t>
          </a:r>
          <a:endParaRPr lang="ru-RU" sz="1800" b="1" dirty="0">
            <a:solidFill>
              <a:srgbClr val="FF0000"/>
            </a:solidFill>
          </a:endParaRPr>
        </a:p>
      </dgm:t>
    </dgm:pt>
    <dgm:pt modelId="{A2F0B4DA-9E27-45B2-8B5F-A03EBC1E9691}" type="parTrans" cxnId="{A3E43AAD-4C09-4F27-8C9F-53F4BC7A5532}">
      <dgm:prSet/>
      <dgm:spPr/>
      <dgm:t>
        <a:bodyPr/>
        <a:lstStyle/>
        <a:p>
          <a:endParaRPr lang="ru-RU"/>
        </a:p>
      </dgm:t>
    </dgm:pt>
    <dgm:pt modelId="{0515AB1F-79ED-4DB0-9AA2-EFCE71FDEDA0}" type="sibTrans" cxnId="{A3E43AAD-4C09-4F27-8C9F-53F4BC7A5532}">
      <dgm:prSet/>
      <dgm:spPr/>
      <dgm:t>
        <a:bodyPr/>
        <a:lstStyle/>
        <a:p>
          <a:endParaRPr lang="ru-RU"/>
        </a:p>
      </dgm:t>
    </dgm:pt>
    <dgm:pt modelId="{F7F38C03-FD2F-4022-9E79-7AB22883AB6D}">
      <dgm:prSet phldrT="[Текст]" custT="1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ru-RU" sz="3200" b="0" dirty="0">
              <a:solidFill>
                <a:schemeClr val="bg1"/>
              </a:solidFill>
            </a:rPr>
            <a:t>12,9%</a:t>
          </a:r>
          <a:r>
            <a:rPr lang="ru-RU" sz="1800" b="1" dirty="0">
              <a:solidFill>
                <a:schemeClr val="bg1"/>
              </a:solidFill>
            </a:rPr>
            <a:t> </a:t>
          </a:r>
        </a:p>
        <a:p>
          <a:r>
            <a:rPr lang="ru-RU" sz="1800" b="1" dirty="0">
              <a:solidFill>
                <a:schemeClr val="bg1"/>
              </a:solidFill>
            </a:rPr>
            <a:t>Другие отрасли </a:t>
          </a:r>
        </a:p>
        <a:p>
          <a:r>
            <a:rPr lang="ru-RU" sz="2800" b="1" dirty="0">
              <a:solidFill>
                <a:schemeClr val="bg1"/>
              </a:solidFill>
            </a:rPr>
            <a:t>109,1</a:t>
          </a:r>
          <a:r>
            <a:rPr lang="ru-RU" sz="1800" b="1" dirty="0">
              <a:solidFill>
                <a:schemeClr val="bg1"/>
              </a:solidFill>
            </a:rPr>
            <a:t> млн. руб.</a:t>
          </a:r>
        </a:p>
      </dgm:t>
    </dgm:pt>
    <dgm:pt modelId="{35666DFD-DA3E-4E38-8FCA-F5A6DD4FC6F1}" type="parTrans" cxnId="{0F6CC56F-45C2-4DAE-BF48-196D898932F7}">
      <dgm:prSet/>
      <dgm:spPr/>
      <dgm:t>
        <a:bodyPr/>
        <a:lstStyle/>
        <a:p>
          <a:endParaRPr lang="ru-RU"/>
        </a:p>
      </dgm:t>
    </dgm:pt>
    <dgm:pt modelId="{3B9E78D7-D563-43A6-89B1-509EB2307739}" type="sibTrans" cxnId="{0F6CC56F-45C2-4DAE-BF48-196D898932F7}">
      <dgm:prSet/>
      <dgm:spPr/>
      <dgm:t>
        <a:bodyPr/>
        <a:lstStyle/>
        <a:p>
          <a:endParaRPr lang="ru-RU"/>
        </a:p>
      </dgm:t>
    </dgm:pt>
    <dgm:pt modelId="{CDF029A9-DF59-4724-945B-78D89ECBD46B}">
      <dgm:prSet phldrT="[Текст]" custT="1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ru-RU" sz="3200" b="0" dirty="0">
              <a:solidFill>
                <a:schemeClr val="bg1"/>
              </a:solidFill>
            </a:rPr>
            <a:t>17,2%</a:t>
          </a:r>
          <a:r>
            <a:rPr lang="ru-RU" sz="1800" b="1" dirty="0">
              <a:solidFill>
                <a:schemeClr val="bg1"/>
              </a:solidFill>
            </a:rPr>
            <a:t>                                            </a:t>
          </a:r>
          <a:r>
            <a:rPr lang="ru-RU" sz="2800" b="1" dirty="0">
              <a:solidFill>
                <a:schemeClr val="bg1"/>
              </a:solidFill>
            </a:rPr>
            <a:t>ЖКХ  </a:t>
          </a:r>
          <a:r>
            <a:rPr lang="ru-RU" sz="1800" b="1" dirty="0">
              <a:solidFill>
                <a:schemeClr val="bg1"/>
              </a:solidFill>
            </a:rPr>
            <a:t>                            </a:t>
          </a:r>
          <a:r>
            <a:rPr lang="ru-RU" sz="2800" b="1" dirty="0">
              <a:solidFill>
                <a:schemeClr val="bg1"/>
              </a:solidFill>
            </a:rPr>
            <a:t>144,8</a:t>
          </a:r>
          <a:r>
            <a:rPr lang="ru-RU" sz="1800" b="1" dirty="0">
              <a:solidFill>
                <a:schemeClr val="bg1"/>
              </a:solidFill>
            </a:rPr>
            <a:t> </a:t>
          </a:r>
          <a:r>
            <a:rPr lang="ru-RU" sz="1600" b="1" dirty="0">
              <a:solidFill>
                <a:schemeClr val="bg1"/>
              </a:solidFill>
            </a:rPr>
            <a:t>млн. руб.</a:t>
          </a:r>
        </a:p>
      </dgm:t>
    </dgm:pt>
    <dgm:pt modelId="{C68B119C-ED2B-4F6F-B1C6-D760CD361041}" type="parTrans" cxnId="{499D805E-4C94-46D5-96A7-6C65652A3C6B}">
      <dgm:prSet/>
      <dgm:spPr/>
      <dgm:t>
        <a:bodyPr/>
        <a:lstStyle/>
        <a:p>
          <a:endParaRPr lang="ru-RU"/>
        </a:p>
      </dgm:t>
    </dgm:pt>
    <dgm:pt modelId="{B99996C5-8A8E-482C-BA55-4589B7C7EB78}" type="sibTrans" cxnId="{499D805E-4C94-46D5-96A7-6C65652A3C6B}">
      <dgm:prSet/>
      <dgm:spPr/>
      <dgm:t>
        <a:bodyPr/>
        <a:lstStyle/>
        <a:p>
          <a:endParaRPr lang="ru-RU"/>
        </a:p>
      </dgm:t>
    </dgm:pt>
    <dgm:pt modelId="{78AED491-6292-4B97-8F38-CB4A489DC2F0}" type="pres">
      <dgm:prSet presAssocID="{8A44FC71-E31D-47D0-8377-DB3376E9C63C}" presName="diagram" presStyleCnt="0">
        <dgm:presLayoutVars>
          <dgm:dir/>
          <dgm:resizeHandles val="exact"/>
        </dgm:presLayoutVars>
      </dgm:prSet>
      <dgm:spPr/>
    </dgm:pt>
    <dgm:pt modelId="{765BD070-C25F-45C2-B6DD-5FFD57BAFEEC}" type="pres">
      <dgm:prSet presAssocID="{7E4A0A3C-362B-491A-81D5-BA28345AE07C}" presName="node" presStyleLbl="node1" presStyleIdx="0" presStyleCnt="5" custScaleX="441649" custScaleY="104661" custLinFactNeighborX="6139" custLinFactNeighborY="-13923">
        <dgm:presLayoutVars>
          <dgm:bulletEnabled val="1"/>
        </dgm:presLayoutVars>
      </dgm:prSet>
      <dgm:spPr/>
    </dgm:pt>
    <dgm:pt modelId="{0A2239EF-AFE7-44DA-8DC9-3A481890C03C}" type="pres">
      <dgm:prSet presAssocID="{1B0B0083-6CBF-4E51-A076-3C0EE073D6D4}" presName="sibTrans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66964CBF-6F6B-4796-9C71-52BC0C468A8E}" type="pres">
      <dgm:prSet presAssocID="{0630F650-950A-4892-B73C-30C3CE3C06DC}" presName="node" presStyleLbl="node1" presStyleIdx="1" presStyleCnt="5" custScaleX="110796" custLinFactNeighborX="13288" custLinFactNeighborY="-14870">
        <dgm:presLayoutVars>
          <dgm:bulletEnabled val="1"/>
        </dgm:presLayoutVars>
      </dgm:prSet>
      <dgm:spPr/>
    </dgm:pt>
    <dgm:pt modelId="{D9EB17E2-A35B-44C8-A446-21F5181A0958}" type="pres">
      <dgm:prSet presAssocID="{8EAB1D10-E740-46F9-9F88-F1D2AED30C59}" presName="sibTrans" presStyleCnt="0"/>
      <dgm:spPr>
        <a:scene3d>
          <a:camera prst="orthographicFront"/>
          <a:lightRig rig="threePt" dir="t"/>
        </a:scene3d>
        <a:sp3d>
          <a:bevelT w="139700" h="139700" prst="divot"/>
        </a:sp3d>
      </dgm:spPr>
    </dgm:pt>
    <dgm:pt modelId="{E92A8722-7C07-4008-BDD4-7FC87C4BB6EF}" type="pres">
      <dgm:prSet presAssocID="{21080EFB-6BD1-472E-B5B0-1ED9AF16E851}" presName="node" presStyleLbl="node1" presStyleIdx="2" presStyleCnt="5" custLinFactNeighborX="9607" custLinFactNeighborY="-14870">
        <dgm:presLayoutVars>
          <dgm:bulletEnabled val="1"/>
        </dgm:presLayoutVars>
      </dgm:prSet>
      <dgm:spPr/>
    </dgm:pt>
    <dgm:pt modelId="{B64A768F-A545-4757-B852-87878EFAABC6}" type="pres">
      <dgm:prSet presAssocID="{0515AB1F-79ED-4DB0-9AA2-EFCE71FDEDA0}" presName="sibTrans" presStyleCnt="0"/>
      <dgm:spPr/>
    </dgm:pt>
    <dgm:pt modelId="{A5C1D479-17D5-4B84-84E6-80650ED527AE}" type="pres">
      <dgm:prSet presAssocID="{CDF029A9-DF59-4724-945B-78D89ECBD46B}" presName="node" presStyleLbl="node1" presStyleIdx="3" presStyleCnt="5" custLinFactNeighborX="3084" custLinFactNeighborY="-15190">
        <dgm:presLayoutVars>
          <dgm:bulletEnabled val="1"/>
        </dgm:presLayoutVars>
      </dgm:prSet>
      <dgm:spPr/>
    </dgm:pt>
    <dgm:pt modelId="{D13727E3-0829-470A-B731-2B4F73286ED1}" type="pres">
      <dgm:prSet presAssocID="{B99996C5-8A8E-482C-BA55-4589B7C7EB78}" presName="sibTrans" presStyleCnt="0"/>
      <dgm:spPr/>
    </dgm:pt>
    <dgm:pt modelId="{9F2F502C-5755-444F-B5F7-57EE8F2DEB06}" type="pres">
      <dgm:prSet presAssocID="{F7F38C03-FD2F-4022-9E79-7AB22883AB6D}" presName="node" presStyleLbl="node1" presStyleIdx="4" presStyleCnt="5" custLinFactNeighborX="-5103" custLinFactNeighborY="-15190">
        <dgm:presLayoutVars>
          <dgm:bulletEnabled val="1"/>
        </dgm:presLayoutVars>
      </dgm:prSet>
      <dgm:spPr/>
    </dgm:pt>
  </dgm:ptLst>
  <dgm:cxnLst>
    <dgm:cxn modelId="{F8E23F02-993D-4409-8314-51E596D079A1}" type="presOf" srcId="{CDF029A9-DF59-4724-945B-78D89ECBD46B}" destId="{A5C1D479-17D5-4B84-84E6-80650ED527AE}" srcOrd="0" destOrd="0" presId="urn:microsoft.com/office/officeart/2005/8/layout/default#4"/>
    <dgm:cxn modelId="{7E90E323-398E-486F-A662-43A6782D9396}" type="presOf" srcId="{F7F38C03-FD2F-4022-9E79-7AB22883AB6D}" destId="{9F2F502C-5755-444F-B5F7-57EE8F2DEB06}" srcOrd="0" destOrd="0" presId="urn:microsoft.com/office/officeart/2005/8/layout/default#4"/>
    <dgm:cxn modelId="{9006542D-F3CF-4B0A-BFC2-349E70A52E56}" srcId="{8A44FC71-E31D-47D0-8377-DB3376E9C63C}" destId="{7E4A0A3C-362B-491A-81D5-BA28345AE07C}" srcOrd="0" destOrd="0" parTransId="{BDFD9592-28B6-4EEE-8388-6DDF3D6FE0DB}" sibTransId="{1B0B0083-6CBF-4E51-A076-3C0EE073D6D4}"/>
    <dgm:cxn modelId="{499D805E-4C94-46D5-96A7-6C65652A3C6B}" srcId="{8A44FC71-E31D-47D0-8377-DB3376E9C63C}" destId="{CDF029A9-DF59-4724-945B-78D89ECBD46B}" srcOrd="3" destOrd="0" parTransId="{C68B119C-ED2B-4F6F-B1C6-D760CD361041}" sibTransId="{B99996C5-8A8E-482C-BA55-4589B7C7EB78}"/>
    <dgm:cxn modelId="{0F6CC56F-45C2-4DAE-BF48-196D898932F7}" srcId="{8A44FC71-E31D-47D0-8377-DB3376E9C63C}" destId="{F7F38C03-FD2F-4022-9E79-7AB22883AB6D}" srcOrd="4" destOrd="0" parTransId="{35666DFD-DA3E-4E38-8FCA-F5A6DD4FC6F1}" sibTransId="{3B9E78D7-D563-43A6-89B1-509EB2307739}"/>
    <dgm:cxn modelId="{3E2B4C91-8B02-4584-9D78-1D664CB08F43}" type="presOf" srcId="{8A44FC71-E31D-47D0-8377-DB3376E9C63C}" destId="{78AED491-6292-4B97-8F38-CB4A489DC2F0}" srcOrd="0" destOrd="0" presId="urn:microsoft.com/office/officeart/2005/8/layout/default#4"/>
    <dgm:cxn modelId="{1414A197-29F0-4F5E-8CCE-BE7C79D3048B}" type="presOf" srcId="{21080EFB-6BD1-472E-B5B0-1ED9AF16E851}" destId="{E92A8722-7C07-4008-BDD4-7FC87C4BB6EF}" srcOrd="0" destOrd="0" presId="urn:microsoft.com/office/officeart/2005/8/layout/default#4"/>
    <dgm:cxn modelId="{A3E43AAD-4C09-4F27-8C9F-53F4BC7A5532}" srcId="{8A44FC71-E31D-47D0-8377-DB3376E9C63C}" destId="{21080EFB-6BD1-472E-B5B0-1ED9AF16E851}" srcOrd="2" destOrd="0" parTransId="{A2F0B4DA-9E27-45B2-8B5F-A03EBC1E9691}" sibTransId="{0515AB1F-79ED-4DB0-9AA2-EFCE71FDEDA0}"/>
    <dgm:cxn modelId="{285107B5-2CF4-4456-9A53-3CD4DD068B5D}" type="presOf" srcId="{0630F650-950A-4892-B73C-30C3CE3C06DC}" destId="{66964CBF-6F6B-4796-9C71-52BC0C468A8E}" srcOrd="0" destOrd="0" presId="urn:microsoft.com/office/officeart/2005/8/layout/default#4"/>
    <dgm:cxn modelId="{4D339CCF-D083-4553-8F24-D63CCCA83A43}" srcId="{8A44FC71-E31D-47D0-8377-DB3376E9C63C}" destId="{0630F650-950A-4892-B73C-30C3CE3C06DC}" srcOrd="1" destOrd="0" parTransId="{06284373-585F-4413-80BF-487DD4D7A357}" sibTransId="{8EAB1D10-E740-46F9-9F88-F1D2AED30C59}"/>
    <dgm:cxn modelId="{0E980BED-6FE7-482E-B6DE-035F8D5355AD}" type="presOf" srcId="{7E4A0A3C-362B-491A-81D5-BA28345AE07C}" destId="{765BD070-C25F-45C2-B6DD-5FFD57BAFEEC}" srcOrd="0" destOrd="0" presId="urn:microsoft.com/office/officeart/2005/8/layout/default#4"/>
    <dgm:cxn modelId="{5DBE9637-2AFA-4FC2-B88B-C70323080983}" type="presParOf" srcId="{78AED491-6292-4B97-8F38-CB4A489DC2F0}" destId="{765BD070-C25F-45C2-B6DD-5FFD57BAFEEC}" srcOrd="0" destOrd="0" presId="urn:microsoft.com/office/officeart/2005/8/layout/default#4"/>
    <dgm:cxn modelId="{80975B35-A492-4199-9570-2BD5527884E3}" type="presParOf" srcId="{78AED491-6292-4B97-8F38-CB4A489DC2F0}" destId="{0A2239EF-AFE7-44DA-8DC9-3A481890C03C}" srcOrd="1" destOrd="0" presId="urn:microsoft.com/office/officeart/2005/8/layout/default#4"/>
    <dgm:cxn modelId="{CE3770C9-20AD-4A92-A59B-F8345F8EE59A}" type="presParOf" srcId="{78AED491-6292-4B97-8F38-CB4A489DC2F0}" destId="{66964CBF-6F6B-4796-9C71-52BC0C468A8E}" srcOrd="2" destOrd="0" presId="urn:microsoft.com/office/officeart/2005/8/layout/default#4"/>
    <dgm:cxn modelId="{A6EFB2A3-8AFC-4A2C-B584-B03E7FC8A437}" type="presParOf" srcId="{78AED491-6292-4B97-8F38-CB4A489DC2F0}" destId="{D9EB17E2-A35B-44C8-A446-21F5181A0958}" srcOrd="3" destOrd="0" presId="urn:microsoft.com/office/officeart/2005/8/layout/default#4"/>
    <dgm:cxn modelId="{EEF68E3D-D4D1-4134-BD5C-F02D083376E1}" type="presParOf" srcId="{78AED491-6292-4B97-8F38-CB4A489DC2F0}" destId="{E92A8722-7C07-4008-BDD4-7FC87C4BB6EF}" srcOrd="4" destOrd="0" presId="urn:microsoft.com/office/officeart/2005/8/layout/default#4"/>
    <dgm:cxn modelId="{8BA3474B-4E42-4C9A-9606-D2D5991B582E}" type="presParOf" srcId="{78AED491-6292-4B97-8F38-CB4A489DC2F0}" destId="{B64A768F-A545-4757-B852-87878EFAABC6}" srcOrd="5" destOrd="0" presId="urn:microsoft.com/office/officeart/2005/8/layout/default#4"/>
    <dgm:cxn modelId="{5ADFF6D9-FA0F-490B-9FB0-0E50540FD0A3}" type="presParOf" srcId="{78AED491-6292-4B97-8F38-CB4A489DC2F0}" destId="{A5C1D479-17D5-4B84-84E6-80650ED527AE}" srcOrd="6" destOrd="0" presId="urn:microsoft.com/office/officeart/2005/8/layout/default#4"/>
    <dgm:cxn modelId="{54BEB055-CD1B-4830-B6CE-CFFE2DE8E668}" type="presParOf" srcId="{78AED491-6292-4B97-8F38-CB4A489DC2F0}" destId="{D13727E3-0829-470A-B731-2B4F73286ED1}" srcOrd="7" destOrd="0" presId="urn:microsoft.com/office/officeart/2005/8/layout/default#4"/>
    <dgm:cxn modelId="{D9E40782-0B65-4CBA-87F2-7B75D32BEECD}" type="presParOf" srcId="{78AED491-6292-4B97-8F38-CB4A489DC2F0}" destId="{9F2F502C-5755-444F-B5F7-57EE8F2DEB06}" srcOrd="8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114445-AEA5-454A-809D-054262EA191C}" type="doc">
      <dgm:prSet loTypeId="urn:microsoft.com/office/officeart/2005/8/layout/vList2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E778294-85E5-4BD8-9761-F2B53704F448}">
      <dgm:prSet phldrT="[Текст]" custT="1"/>
      <dgm:spPr/>
      <dgm:t>
        <a:bodyPr/>
        <a:lstStyle/>
        <a:p>
          <a:r>
            <a:rPr lang="ru-RU" sz="1100" b="1" dirty="0">
              <a:solidFill>
                <a:schemeClr val="tx1"/>
              </a:solidFill>
            </a:rPr>
            <a:t>Посещали детские сады 646 детей,  из них в городе 484, на селе 162</a:t>
          </a:r>
        </a:p>
      </dgm:t>
    </dgm:pt>
    <dgm:pt modelId="{6E84AA3A-CF7A-4369-BA37-724B1AF161B4}" type="parTrans" cxnId="{C06A0B0F-CDB6-452B-932E-78388FDF5D4E}">
      <dgm:prSet/>
      <dgm:spPr/>
      <dgm:t>
        <a:bodyPr/>
        <a:lstStyle/>
        <a:p>
          <a:endParaRPr lang="ru-RU"/>
        </a:p>
      </dgm:t>
    </dgm:pt>
    <dgm:pt modelId="{6309E177-51D0-49D5-BD64-09CA0DD1F147}" type="sibTrans" cxnId="{C06A0B0F-CDB6-452B-932E-78388FDF5D4E}">
      <dgm:prSet/>
      <dgm:spPr/>
      <dgm:t>
        <a:bodyPr/>
        <a:lstStyle/>
        <a:p>
          <a:endParaRPr lang="ru-RU"/>
        </a:p>
      </dgm:t>
    </dgm:pt>
    <dgm:pt modelId="{1646E916-5FBD-4548-B67E-E456D320A06A}">
      <dgm:prSet phldrT="[Текст]" custT="1"/>
      <dgm:spPr/>
      <dgm:t>
        <a:bodyPr/>
        <a:lstStyle/>
        <a:p>
          <a:r>
            <a:rPr lang="ru-RU" sz="1100" b="1" dirty="0">
              <a:solidFill>
                <a:schemeClr val="tx1"/>
              </a:solidFill>
            </a:rPr>
            <a:t>Обучалось в школах 1563 детей, из них в городе 1165, на селе 398</a:t>
          </a:r>
        </a:p>
      </dgm:t>
    </dgm:pt>
    <dgm:pt modelId="{6698BCA4-8372-4445-A444-303E0FCEA3D5}" type="parTrans" cxnId="{C53F9DA9-D0D6-4DF1-BA46-24A282CD067E}">
      <dgm:prSet/>
      <dgm:spPr/>
      <dgm:t>
        <a:bodyPr/>
        <a:lstStyle/>
        <a:p>
          <a:endParaRPr lang="ru-RU"/>
        </a:p>
      </dgm:t>
    </dgm:pt>
    <dgm:pt modelId="{5261DBBE-62C8-4F8D-8AC9-C0887796B296}" type="sibTrans" cxnId="{C53F9DA9-D0D6-4DF1-BA46-24A282CD067E}">
      <dgm:prSet/>
      <dgm:spPr/>
      <dgm:t>
        <a:bodyPr/>
        <a:lstStyle/>
        <a:p>
          <a:endParaRPr lang="ru-RU"/>
        </a:p>
      </dgm:t>
    </dgm:pt>
    <dgm:pt modelId="{49DDC124-76CD-4C78-83A3-B367CD8B0E7D}">
      <dgm:prSet phldrT="[Текст]" custT="1"/>
      <dgm:spPr/>
      <dgm:t>
        <a:bodyPr/>
        <a:lstStyle/>
        <a:p>
          <a:r>
            <a:rPr lang="ru-RU" sz="1100" b="1" dirty="0">
              <a:solidFill>
                <a:schemeClr val="tx1"/>
              </a:solidFill>
            </a:rPr>
            <a:t>Посещало дополнительное образование 1926 ребенка, из них  ЦДО 1648, ДШИ 278</a:t>
          </a:r>
        </a:p>
      </dgm:t>
    </dgm:pt>
    <dgm:pt modelId="{ED2070E6-F2C0-4B6E-8294-5B4A90DACB66}" type="parTrans" cxnId="{11AE5127-DD43-44EA-95C9-FE0803160F51}">
      <dgm:prSet/>
      <dgm:spPr/>
      <dgm:t>
        <a:bodyPr/>
        <a:lstStyle/>
        <a:p>
          <a:endParaRPr lang="ru-RU"/>
        </a:p>
      </dgm:t>
    </dgm:pt>
    <dgm:pt modelId="{6892E6F2-6F44-4E1D-95C3-49E31DC33018}" type="sibTrans" cxnId="{11AE5127-DD43-44EA-95C9-FE0803160F51}">
      <dgm:prSet/>
      <dgm:spPr/>
      <dgm:t>
        <a:bodyPr/>
        <a:lstStyle/>
        <a:p>
          <a:endParaRPr lang="ru-RU"/>
        </a:p>
      </dgm:t>
    </dgm:pt>
    <dgm:pt modelId="{6FA7CE5E-12D9-4A6D-BA92-B207C6B9B5F2}" type="pres">
      <dgm:prSet presAssocID="{93114445-AEA5-454A-809D-054262EA191C}" presName="linear" presStyleCnt="0">
        <dgm:presLayoutVars>
          <dgm:animLvl val="lvl"/>
          <dgm:resizeHandles val="exact"/>
        </dgm:presLayoutVars>
      </dgm:prSet>
      <dgm:spPr/>
    </dgm:pt>
    <dgm:pt modelId="{AC66168B-6DAA-4CD5-96BE-A128FE3F6AAE}" type="pres">
      <dgm:prSet presAssocID="{4E778294-85E5-4BD8-9761-F2B53704F448}" presName="parentText" presStyleLbl="node1" presStyleIdx="0" presStyleCnt="3" custLinFactNeighborX="-394" custLinFactNeighborY="-54911">
        <dgm:presLayoutVars>
          <dgm:chMax val="0"/>
          <dgm:bulletEnabled val="1"/>
        </dgm:presLayoutVars>
      </dgm:prSet>
      <dgm:spPr/>
    </dgm:pt>
    <dgm:pt modelId="{03D536CA-AE9C-47E1-91AE-DA1D31D78297}" type="pres">
      <dgm:prSet presAssocID="{6309E177-51D0-49D5-BD64-09CA0DD1F147}" presName="spacer" presStyleCnt="0"/>
      <dgm:spPr/>
    </dgm:pt>
    <dgm:pt modelId="{85FEA2B0-53B4-46CC-85F6-A962BEB95E09}" type="pres">
      <dgm:prSet presAssocID="{1646E916-5FBD-4548-B67E-E456D320A06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9D9D660-964F-4F14-B06A-7091B541EC46}" type="pres">
      <dgm:prSet presAssocID="{5261DBBE-62C8-4F8D-8AC9-C0887796B296}" presName="spacer" presStyleCnt="0"/>
      <dgm:spPr/>
    </dgm:pt>
    <dgm:pt modelId="{5EAA7BD8-4A69-40AC-AF5C-0CECE6738C4B}" type="pres">
      <dgm:prSet presAssocID="{49DDC124-76CD-4C78-83A3-B367CD8B0E7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06A0B0F-CDB6-452B-932E-78388FDF5D4E}" srcId="{93114445-AEA5-454A-809D-054262EA191C}" destId="{4E778294-85E5-4BD8-9761-F2B53704F448}" srcOrd="0" destOrd="0" parTransId="{6E84AA3A-CF7A-4369-BA37-724B1AF161B4}" sibTransId="{6309E177-51D0-49D5-BD64-09CA0DD1F147}"/>
    <dgm:cxn modelId="{11AE5127-DD43-44EA-95C9-FE0803160F51}" srcId="{93114445-AEA5-454A-809D-054262EA191C}" destId="{49DDC124-76CD-4C78-83A3-B367CD8B0E7D}" srcOrd="2" destOrd="0" parTransId="{ED2070E6-F2C0-4B6E-8294-5B4A90DACB66}" sibTransId="{6892E6F2-6F44-4E1D-95C3-49E31DC33018}"/>
    <dgm:cxn modelId="{8A620F65-F6F7-42B9-AD31-ED097F4AE989}" type="presOf" srcId="{49DDC124-76CD-4C78-83A3-B367CD8B0E7D}" destId="{5EAA7BD8-4A69-40AC-AF5C-0CECE6738C4B}" srcOrd="0" destOrd="0" presId="urn:microsoft.com/office/officeart/2005/8/layout/vList2"/>
    <dgm:cxn modelId="{10D42545-3D72-4A06-924F-E0F3BC8F8BFC}" type="presOf" srcId="{93114445-AEA5-454A-809D-054262EA191C}" destId="{6FA7CE5E-12D9-4A6D-BA92-B207C6B9B5F2}" srcOrd="0" destOrd="0" presId="urn:microsoft.com/office/officeart/2005/8/layout/vList2"/>
    <dgm:cxn modelId="{FA495195-0DA3-4102-A224-3BCB076808A9}" type="presOf" srcId="{1646E916-5FBD-4548-B67E-E456D320A06A}" destId="{85FEA2B0-53B4-46CC-85F6-A962BEB95E09}" srcOrd="0" destOrd="0" presId="urn:microsoft.com/office/officeart/2005/8/layout/vList2"/>
    <dgm:cxn modelId="{F1FA5AA1-C5A7-48A1-A356-9A48C9931519}" type="presOf" srcId="{4E778294-85E5-4BD8-9761-F2B53704F448}" destId="{AC66168B-6DAA-4CD5-96BE-A128FE3F6AAE}" srcOrd="0" destOrd="0" presId="urn:microsoft.com/office/officeart/2005/8/layout/vList2"/>
    <dgm:cxn modelId="{C53F9DA9-D0D6-4DF1-BA46-24A282CD067E}" srcId="{93114445-AEA5-454A-809D-054262EA191C}" destId="{1646E916-5FBD-4548-B67E-E456D320A06A}" srcOrd="1" destOrd="0" parTransId="{6698BCA4-8372-4445-A444-303E0FCEA3D5}" sibTransId="{5261DBBE-62C8-4F8D-8AC9-C0887796B296}"/>
    <dgm:cxn modelId="{161DAF16-798F-4DDA-94BD-C2862D411F49}" type="presParOf" srcId="{6FA7CE5E-12D9-4A6D-BA92-B207C6B9B5F2}" destId="{AC66168B-6DAA-4CD5-96BE-A128FE3F6AAE}" srcOrd="0" destOrd="0" presId="urn:microsoft.com/office/officeart/2005/8/layout/vList2"/>
    <dgm:cxn modelId="{6DDE8AB3-423F-48CF-8521-4BA30C8B95F5}" type="presParOf" srcId="{6FA7CE5E-12D9-4A6D-BA92-B207C6B9B5F2}" destId="{03D536CA-AE9C-47E1-91AE-DA1D31D78297}" srcOrd="1" destOrd="0" presId="urn:microsoft.com/office/officeart/2005/8/layout/vList2"/>
    <dgm:cxn modelId="{12583516-D8E5-4E79-8BE5-722287129DBD}" type="presParOf" srcId="{6FA7CE5E-12D9-4A6D-BA92-B207C6B9B5F2}" destId="{85FEA2B0-53B4-46CC-85F6-A962BEB95E09}" srcOrd="2" destOrd="0" presId="urn:microsoft.com/office/officeart/2005/8/layout/vList2"/>
    <dgm:cxn modelId="{E218B2A9-6231-40B9-A3DB-07DC4FDAB5DE}" type="presParOf" srcId="{6FA7CE5E-12D9-4A6D-BA92-B207C6B9B5F2}" destId="{89D9D660-964F-4F14-B06A-7091B541EC46}" srcOrd="3" destOrd="0" presId="urn:microsoft.com/office/officeart/2005/8/layout/vList2"/>
    <dgm:cxn modelId="{926C323E-847D-4A63-8FB0-ECEC39773F58}" type="presParOf" srcId="{6FA7CE5E-12D9-4A6D-BA92-B207C6B9B5F2}" destId="{5EAA7BD8-4A69-40AC-AF5C-0CECE6738C4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3114445-AEA5-454A-809D-054262EA191C}" type="doc">
      <dgm:prSet loTypeId="urn:microsoft.com/office/officeart/2005/8/layout/vList2" loCatId="list" qsTypeId="urn:microsoft.com/office/officeart/2005/8/quickstyle/3d4" qsCatId="3D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CB2FCE69-DBCB-46C5-96F5-7EF887CD8500}">
      <dgm:prSet phldrT="[Текст]" custT="1"/>
      <dgm:spPr/>
      <dgm:t>
        <a:bodyPr/>
        <a:lstStyle/>
        <a:p>
          <a:r>
            <a:rPr lang="ru-RU" sz="1200" b="1" dirty="0">
              <a:solidFill>
                <a:schemeClr val="tx1"/>
              </a:solidFill>
            </a:rPr>
            <a:t>Проведено 102 спортивных мероприятий, </a:t>
          </a:r>
        </a:p>
        <a:p>
          <a:r>
            <a:rPr lang="ru-RU" sz="1200" b="1" dirty="0">
              <a:solidFill>
                <a:schemeClr val="tx1"/>
              </a:solidFill>
            </a:rPr>
            <a:t>36 детей занимаются в спортивных секциях</a:t>
          </a:r>
        </a:p>
      </dgm:t>
    </dgm:pt>
    <dgm:pt modelId="{D7F5FA51-CC4B-4253-B7DA-34FCAB723311}" type="parTrans" cxnId="{7B7BB18E-0979-4582-874F-1F4BAB5B4550}">
      <dgm:prSet/>
      <dgm:spPr/>
      <dgm:t>
        <a:bodyPr/>
        <a:lstStyle/>
        <a:p>
          <a:endParaRPr lang="ru-RU"/>
        </a:p>
      </dgm:t>
    </dgm:pt>
    <dgm:pt modelId="{8019A095-3FE6-4841-A8A4-62E04BCB95B3}" type="sibTrans" cxnId="{7B7BB18E-0979-4582-874F-1F4BAB5B4550}">
      <dgm:prSet/>
      <dgm:spPr/>
      <dgm:t>
        <a:bodyPr/>
        <a:lstStyle/>
        <a:p>
          <a:endParaRPr lang="ru-RU"/>
        </a:p>
      </dgm:t>
    </dgm:pt>
    <dgm:pt modelId="{876DF9DB-E0A2-4CA9-BD13-64110257224E}">
      <dgm:prSet phldrT="[Текст]" custT="1"/>
      <dgm:spPr/>
      <dgm:t>
        <a:bodyPr/>
        <a:lstStyle/>
        <a:p>
          <a:r>
            <a:rPr lang="ru-RU" sz="1200" b="1" dirty="0">
              <a:solidFill>
                <a:schemeClr val="tx1"/>
              </a:solidFill>
            </a:rPr>
            <a:t>Культурным центром проведено 2136 мероприятий</a:t>
          </a:r>
        </a:p>
      </dgm:t>
    </dgm:pt>
    <dgm:pt modelId="{30E39871-A40E-4CC1-B47A-688D91FB132A}" type="parTrans" cxnId="{E5452D78-8676-4285-A512-8975C88FF091}">
      <dgm:prSet/>
      <dgm:spPr/>
      <dgm:t>
        <a:bodyPr/>
        <a:lstStyle/>
        <a:p>
          <a:endParaRPr lang="ru-RU"/>
        </a:p>
      </dgm:t>
    </dgm:pt>
    <dgm:pt modelId="{08BB781A-F079-403C-A0E7-4913F099984E}" type="sibTrans" cxnId="{E5452D78-8676-4285-A512-8975C88FF091}">
      <dgm:prSet/>
      <dgm:spPr/>
      <dgm:t>
        <a:bodyPr/>
        <a:lstStyle/>
        <a:p>
          <a:endParaRPr lang="ru-RU"/>
        </a:p>
      </dgm:t>
    </dgm:pt>
    <dgm:pt modelId="{40F22812-F1AD-4279-86D9-83B051F39979}">
      <dgm:prSet phldrT="[Текст]" custT="1"/>
      <dgm:spPr/>
      <dgm:t>
        <a:bodyPr/>
        <a:lstStyle/>
        <a:p>
          <a:r>
            <a:rPr lang="ru-RU" sz="1200" b="1" dirty="0">
              <a:solidFill>
                <a:schemeClr val="tx1"/>
              </a:solidFill>
            </a:rPr>
            <a:t>  </a:t>
          </a:r>
        </a:p>
        <a:p>
          <a:r>
            <a:rPr lang="ru-RU" sz="1200" b="1" dirty="0">
              <a:solidFill>
                <a:schemeClr val="tx1"/>
              </a:solidFill>
            </a:rPr>
            <a:t>    Посетили музей 28474 человек</a:t>
          </a:r>
        </a:p>
        <a:p>
          <a:r>
            <a:rPr lang="ru-RU" sz="1200" b="1" dirty="0">
              <a:solidFill>
                <a:schemeClr val="tx1"/>
              </a:solidFill>
            </a:rPr>
            <a:t> </a:t>
          </a:r>
        </a:p>
      </dgm:t>
    </dgm:pt>
    <dgm:pt modelId="{E1BF44CA-58D9-4FDB-ABD1-A60D64D88604}" type="parTrans" cxnId="{F6B9D2D1-0C9E-44FF-BBC1-462B68B8D97C}">
      <dgm:prSet/>
      <dgm:spPr/>
      <dgm:t>
        <a:bodyPr/>
        <a:lstStyle/>
        <a:p>
          <a:endParaRPr lang="ru-RU"/>
        </a:p>
      </dgm:t>
    </dgm:pt>
    <dgm:pt modelId="{3FC2AAB7-0C15-490B-91DA-978277803B80}" type="sibTrans" cxnId="{F6B9D2D1-0C9E-44FF-BBC1-462B68B8D97C}">
      <dgm:prSet/>
      <dgm:spPr/>
      <dgm:t>
        <a:bodyPr/>
        <a:lstStyle/>
        <a:p>
          <a:endParaRPr lang="ru-RU"/>
        </a:p>
      </dgm:t>
    </dgm:pt>
    <dgm:pt modelId="{9DB67158-3352-425F-8A9A-46432BC9BB4E}">
      <dgm:prSet phldrT="[Текст]" custT="1"/>
      <dgm:spPr/>
      <dgm:t>
        <a:bodyPr/>
        <a:lstStyle/>
        <a:p>
          <a:r>
            <a:rPr lang="ru-RU" sz="1200" b="1" dirty="0">
              <a:solidFill>
                <a:schemeClr val="tx1"/>
              </a:solidFill>
            </a:rPr>
            <a:t>Проведено 1513 мероприятий библиотекой</a:t>
          </a:r>
        </a:p>
      </dgm:t>
    </dgm:pt>
    <dgm:pt modelId="{834B6C11-3A8D-4752-A428-D26B2CA4DA60}" type="parTrans" cxnId="{2DD219F4-E0CC-4B61-93A7-C3BC469892C9}">
      <dgm:prSet/>
      <dgm:spPr/>
      <dgm:t>
        <a:bodyPr/>
        <a:lstStyle/>
        <a:p>
          <a:endParaRPr lang="ru-RU"/>
        </a:p>
      </dgm:t>
    </dgm:pt>
    <dgm:pt modelId="{9E3809D3-4FC4-4853-ACC9-7CB3EEBBB7D4}" type="sibTrans" cxnId="{2DD219F4-E0CC-4B61-93A7-C3BC469892C9}">
      <dgm:prSet/>
      <dgm:spPr/>
      <dgm:t>
        <a:bodyPr/>
        <a:lstStyle/>
        <a:p>
          <a:endParaRPr lang="ru-RU"/>
        </a:p>
      </dgm:t>
    </dgm:pt>
    <dgm:pt modelId="{6FA7CE5E-12D9-4A6D-BA92-B207C6B9B5F2}" type="pres">
      <dgm:prSet presAssocID="{93114445-AEA5-454A-809D-054262EA191C}" presName="linear" presStyleCnt="0">
        <dgm:presLayoutVars>
          <dgm:animLvl val="lvl"/>
          <dgm:resizeHandles val="exact"/>
        </dgm:presLayoutVars>
      </dgm:prSet>
      <dgm:spPr/>
    </dgm:pt>
    <dgm:pt modelId="{0B38FA93-75D6-4786-B846-1E9C0CEFEE3D}" type="pres">
      <dgm:prSet presAssocID="{CB2FCE69-DBCB-46C5-96F5-7EF887CD8500}" presName="parentText" presStyleLbl="node1" presStyleIdx="0" presStyleCnt="4" custScaleY="80308">
        <dgm:presLayoutVars>
          <dgm:chMax val="0"/>
          <dgm:bulletEnabled val="1"/>
        </dgm:presLayoutVars>
      </dgm:prSet>
      <dgm:spPr/>
    </dgm:pt>
    <dgm:pt modelId="{55F1279D-965F-497D-BAD7-EBD50264347A}" type="pres">
      <dgm:prSet presAssocID="{8019A095-3FE6-4841-A8A4-62E04BCB95B3}" presName="spacer" presStyleCnt="0"/>
      <dgm:spPr/>
    </dgm:pt>
    <dgm:pt modelId="{86274780-D259-496D-8264-8549035DC928}" type="pres">
      <dgm:prSet presAssocID="{876DF9DB-E0A2-4CA9-BD13-64110257224E}" presName="parentText" presStyleLbl="node1" presStyleIdx="1" presStyleCnt="4" custScaleY="44323">
        <dgm:presLayoutVars>
          <dgm:chMax val="0"/>
          <dgm:bulletEnabled val="1"/>
        </dgm:presLayoutVars>
      </dgm:prSet>
      <dgm:spPr/>
    </dgm:pt>
    <dgm:pt modelId="{A2961CB7-13B5-413D-B4CC-0234681E3395}" type="pres">
      <dgm:prSet presAssocID="{08BB781A-F079-403C-A0E7-4913F099984E}" presName="spacer" presStyleCnt="0"/>
      <dgm:spPr/>
    </dgm:pt>
    <dgm:pt modelId="{14B02AD8-9D82-476A-9962-F13D6EBCABE9}" type="pres">
      <dgm:prSet presAssocID="{40F22812-F1AD-4279-86D9-83B051F39979}" presName="parentText" presStyleLbl="node1" presStyleIdx="2" presStyleCnt="4" custScaleY="81748">
        <dgm:presLayoutVars>
          <dgm:chMax val="0"/>
          <dgm:bulletEnabled val="1"/>
        </dgm:presLayoutVars>
      </dgm:prSet>
      <dgm:spPr/>
    </dgm:pt>
    <dgm:pt modelId="{8E6F9DCF-2A53-45E1-ACBC-85F5CB525E8A}" type="pres">
      <dgm:prSet presAssocID="{3FC2AAB7-0C15-490B-91DA-978277803B80}" presName="spacer" presStyleCnt="0"/>
      <dgm:spPr/>
    </dgm:pt>
    <dgm:pt modelId="{0789211F-9818-428D-AB8A-89D89875F7E7}" type="pres">
      <dgm:prSet presAssocID="{9DB67158-3352-425F-8A9A-46432BC9BB4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88D6E0C-A430-43E8-9D09-BC730B76483E}" type="presOf" srcId="{876DF9DB-E0A2-4CA9-BD13-64110257224E}" destId="{86274780-D259-496D-8264-8549035DC928}" srcOrd="0" destOrd="0" presId="urn:microsoft.com/office/officeart/2005/8/layout/vList2"/>
    <dgm:cxn modelId="{EAE8153D-217B-48A7-906A-B2C557AA4801}" type="presOf" srcId="{40F22812-F1AD-4279-86D9-83B051F39979}" destId="{14B02AD8-9D82-476A-9962-F13D6EBCABE9}" srcOrd="0" destOrd="0" presId="urn:microsoft.com/office/officeart/2005/8/layout/vList2"/>
    <dgm:cxn modelId="{10D42545-3D72-4A06-924F-E0F3BC8F8BFC}" type="presOf" srcId="{93114445-AEA5-454A-809D-054262EA191C}" destId="{6FA7CE5E-12D9-4A6D-BA92-B207C6B9B5F2}" srcOrd="0" destOrd="0" presId="urn:microsoft.com/office/officeart/2005/8/layout/vList2"/>
    <dgm:cxn modelId="{E3F19C6D-E01D-453D-8F00-3276C0351FA9}" type="presOf" srcId="{9DB67158-3352-425F-8A9A-46432BC9BB4E}" destId="{0789211F-9818-428D-AB8A-89D89875F7E7}" srcOrd="0" destOrd="0" presId="urn:microsoft.com/office/officeart/2005/8/layout/vList2"/>
    <dgm:cxn modelId="{E5452D78-8676-4285-A512-8975C88FF091}" srcId="{93114445-AEA5-454A-809D-054262EA191C}" destId="{876DF9DB-E0A2-4CA9-BD13-64110257224E}" srcOrd="1" destOrd="0" parTransId="{30E39871-A40E-4CC1-B47A-688D91FB132A}" sibTransId="{08BB781A-F079-403C-A0E7-4913F099984E}"/>
    <dgm:cxn modelId="{7B7BB18E-0979-4582-874F-1F4BAB5B4550}" srcId="{93114445-AEA5-454A-809D-054262EA191C}" destId="{CB2FCE69-DBCB-46C5-96F5-7EF887CD8500}" srcOrd="0" destOrd="0" parTransId="{D7F5FA51-CC4B-4253-B7DA-34FCAB723311}" sibTransId="{8019A095-3FE6-4841-A8A4-62E04BCB95B3}"/>
    <dgm:cxn modelId="{F6B9D2D1-0C9E-44FF-BBC1-462B68B8D97C}" srcId="{93114445-AEA5-454A-809D-054262EA191C}" destId="{40F22812-F1AD-4279-86D9-83B051F39979}" srcOrd="2" destOrd="0" parTransId="{E1BF44CA-58D9-4FDB-ABD1-A60D64D88604}" sibTransId="{3FC2AAB7-0C15-490B-91DA-978277803B80}"/>
    <dgm:cxn modelId="{75DBBCF1-A9C6-498D-9B60-4F45942D0B96}" type="presOf" srcId="{CB2FCE69-DBCB-46C5-96F5-7EF887CD8500}" destId="{0B38FA93-75D6-4786-B846-1E9C0CEFEE3D}" srcOrd="0" destOrd="0" presId="urn:microsoft.com/office/officeart/2005/8/layout/vList2"/>
    <dgm:cxn modelId="{2DD219F4-E0CC-4B61-93A7-C3BC469892C9}" srcId="{93114445-AEA5-454A-809D-054262EA191C}" destId="{9DB67158-3352-425F-8A9A-46432BC9BB4E}" srcOrd="3" destOrd="0" parTransId="{834B6C11-3A8D-4752-A428-D26B2CA4DA60}" sibTransId="{9E3809D3-4FC4-4853-ACC9-7CB3EEBBB7D4}"/>
    <dgm:cxn modelId="{5BB06267-3BA4-416D-8952-E460801BE176}" type="presParOf" srcId="{6FA7CE5E-12D9-4A6D-BA92-B207C6B9B5F2}" destId="{0B38FA93-75D6-4786-B846-1E9C0CEFEE3D}" srcOrd="0" destOrd="0" presId="urn:microsoft.com/office/officeart/2005/8/layout/vList2"/>
    <dgm:cxn modelId="{2D495134-719E-4E5B-9B6F-803004A0E1C3}" type="presParOf" srcId="{6FA7CE5E-12D9-4A6D-BA92-B207C6B9B5F2}" destId="{55F1279D-965F-497D-BAD7-EBD50264347A}" srcOrd="1" destOrd="0" presId="urn:microsoft.com/office/officeart/2005/8/layout/vList2"/>
    <dgm:cxn modelId="{51207389-E2F6-4F35-BD4B-876C34CEC358}" type="presParOf" srcId="{6FA7CE5E-12D9-4A6D-BA92-B207C6B9B5F2}" destId="{86274780-D259-496D-8264-8549035DC928}" srcOrd="2" destOrd="0" presId="urn:microsoft.com/office/officeart/2005/8/layout/vList2"/>
    <dgm:cxn modelId="{9FEB9231-4292-4A0D-B9A6-5DA758C71C3D}" type="presParOf" srcId="{6FA7CE5E-12D9-4A6D-BA92-B207C6B9B5F2}" destId="{A2961CB7-13B5-413D-B4CC-0234681E3395}" srcOrd="3" destOrd="0" presId="urn:microsoft.com/office/officeart/2005/8/layout/vList2"/>
    <dgm:cxn modelId="{C41DB611-4F64-488C-BBA6-30CD52D05A17}" type="presParOf" srcId="{6FA7CE5E-12D9-4A6D-BA92-B207C6B9B5F2}" destId="{14B02AD8-9D82-476A-9962-F13D6EBCABE9}" srcOrd="4" destOrd="0" presId="urn:microsoft.com/office/officeart/2005/8/layout/vList2"/>
    <dgm:cxn modelId="{19D431AC-0029-475B-8100-556715B0517D}" type="presParOf" srcId="{6FA7CE5E-12D9-4A6D-BA92-B207C6B9B5F2}" destId="{8E6F9DCF-2A53-45E1-ACBC-85F5CB525E8A}" srcOrd="5" destOrd="0" presId="urn:microsoft.com/office/officeart/2005/8/layout/vList2"/>
    <dgm:cxn modelId="{C2FABB6D-2F89-4DA4-9AC6-075295D4CB98}" type="presParOf" srcId="{6FA7CE5E-12D9-4A6D-BA92-B207C6B9B5F2}" destId="{0789211F-9818-428D-AB8A-89D89875F7E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C91CB9E-2A94-46A9-AF06-D195F73DB468}" type="doc">
      <dgm:prSet loTypeId="urn:microsoft.com/office/officeart/2005/8/layout/lProcess1" loCatId="process" qsTypeId="urn:microsoft.com/office/officeart/2005/8/quickstyle/3d2" qsCatId="3D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417C5C35-591F-4E5F-A84D-70B872E158A7}">
      <dgm:prSet phldrT="[Текст]" custT="1"/>
      <dgm:spPr/>
      <dgm:t>
        <a:bodyPr/>
        <a:lstStyle/>
        <a:p>
          <a:r>
            <a:rPr lang="ru-RU" sz="12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ЖИЛИЩНОЕ ХОЗЯЙСТВО:</a:t>
          </a:r>
        </a:p>
      </dgm:t>
    </dgm:pt>
    <dgm:pt modelId="{3C106C28-0F4B-442C-9DBD-0BA59BAF1848}" type="parTrans" cxnId="{943B7DB9-097F-4262-87F6-C1B5D30102BD}">
      <dgm:prSet/>
      <dgm:spPr/>
      <dgm:t>
        <a:bodyPr/>
        <a:lstStyle/>
        <a:p>
          <a:endParaRPr lang="ru-RU" sz="12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1412F29C-9A73-43B6-B1DB-45E6F6CD879C}" type="sibTrans" cxnId="{943B7DB9-097F-4262-87F6-C1B5D30102BD}">
      <dgm:prSet/>
      <dgm:spPr/>
      <dgm:t>
        <a:bodyPr/>
        <a:lstStyle/>
        <a:p>
          <a:endParaRPr lang="ru-RU" sz="12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0E1FD48-4CE3-4784-A2BB-6B37748502BF}">
      <dgm:prSet phldrT="[Текст]" custT="1"/>
      <dgm:spPr/>
      <dgm:t>
        <a:bodyPr/>
        <a:lstStyle/>
        <a:p>
          <a:r>
            <a:rPr lang="ru-RU" sz="12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мероприятия по переселению граждан из аварийного жилищного фонда</a:t>
          </a:r>
        </a:p>
      </dgm:t>
    </dgm:pt>
    <dgm:pt modelId="{29D365D0-8196-42CE-AB8C-DD9B0507BBDB}" type="parTrans" cxnId="{A125F5AD-96C8-4CD9-A444-D6A8B8840A33}">
      <dgm:prSet/>
      <dgm:spPr/>
      <dgm:t>
        <a:bodyPr/>
        <a:lstStyle/>
        <a:p>
          <a:endParaRPr lang="ru-RU" sz="12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E2CC3F3A-8CA5-4A29-AF82-0F341DFA372A}" type="sibTrans" cxnId="{A125F5AD-96C8-4CD9-A444-D6A8B8840A33}">
      <dgm:prSet/>
      <dgm:spPr/>
      <dgm:t>
        <a:bodyPr/>
        <a:lstStyle/>
        <a:p>
          <a:endParaRPr lang="ru-RU" sz="12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9A8A726A-2BB9-4A1F-B722-147B3438AC3D}">
      <dgm:prSet phldrT="[Текст]" custT="1"/>
      <dgm:spPr/>
      <dgm:t>
        <a:bodyPr/>
        <a:lstStyle/>
        <a:p>
          <a:r>
            <a:rPr lang="ru-RU" sz="12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взносы на капитальный ремонт жилого фонда</a:t>
          </a:r>
        </a:p>
      </dgm:t>
    </dgm:pt>
    <dgm:pt modelId="{A835CCE5-F27A-4870-9B25-2DAA24A90DFA}" type="parTrans" cxnId="{06AFEBB8-B7CB-4DA9-9D8E-07E66D8AD883}">
      <dgm:prSet/>
      <dgm:spPr/>
      <dgm:t>
        <a:bodyPr/>
        <a:lstStyle/>
        <a:p>
          <a:endParaRPr lang="ru-RU" sz="12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C3410C03-595F-425A-8BAA-40003B7283AB}" type="sibTrans" cxnId="{06AFEBB8-B7CB-4DA9-9D8E-07E66D8AD883}">
      <dgm:prSet/>
      <dgm:spPr/>
      <dgm:t>
        <a:bodyPr/>
        <a:lstStyle/>
        <a:p>
          <a:endParaRPr lang="ru-RU" sz="1200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2BDDE82-3145-43FA-93BC-C4814FD39936}" type="pres">
      <dgm:prSet presAssocID="{EC91CB9E-2A94-46A9-AF06-D195F73DB468}" presName="Name0" presStyleCnt="0">
        <dgm:presLayoutVars>
          <dgm:dir/>
          <dgm:animLvl val="lvl"/>
          <dgm:resizeHandles val="exact"/>
        </dgm:presLayoutVars>
      </dgm:prSet>
      <dgm:spPr/>
    </dgm:pt>
    <dgm:pt modelId="{FD51612A-CC0F-4A86-95CC-0A9CA958EC9C}" type="pres">
      <dgm:prSet presAssocID="{417C5C35-591F-4E5F-A84D-70B872E158A7}" presName="vertFlow" presStyleCnt="0"/>
      <dgm:spPr/>
    </dgm:pt>
    <dgm:pt modelId="{31FCE531-8A67-4574-97DA-6AB1B184850B}" type="pres">
      <dgm:prSet presAssocID="{417C5C35-591F-4E5F-A84D-70B872E158A7}" presName="header" presStyleLbl="node1" presStyleIdx="0" presStyleCnt="1" custScaleX="138524" custScaleY="69737"/>
      <dgm:spPr/>
    </dgm:pt>
    <dgm:pt modelId="{52E6A817-C072-4743-A23A-DB3C054701ED}" type="pres">
      <dgm:prSet presAssocID="{29D365D0-8196-42CE-AB8C-DD9B0507BBDB}" presName="parTrans" presStyleLbl="sibTrans2D1" presStyleIdx="0" presStyleCnt="2"/>
      <dgm:spPr/>
    </dgm:pt>
    <dgm:pt modelId="{CBAB7F7A-3F7D-46FC-9A80-974648B01D6B}" type="pres">
      <dgm:prSet presAssocID="{60E1FD48-4CE3-4784-A2BB-6B37748502BF}" presName="child" presStyleLbl="alignAccFollowNode1" presStyleIdx="0" presStyleCnt="2" custScaleX="151518">
        <dgm:presLayoutVars>
          <dgm:chMax val="0"/>
          <dgm:bulletEnabled val="1"/>
        </dgm:presLayoutVars>
      </dgm:prSet>
      <dgm:spPr/>
    </dgm:pt>
    <dgm:pt modelId="{03C28F44-EACC-43B1-A649-7BB50984F667}" type="pres">
      <dgm:prSet presAssocID="{E2CC3F3A-8CA5-4A29-AF82-0F341DFA372A}" presName="sibTrans" presStyleLbl="sibTrans2D1" presStyleIdx="1" presStyleCnt="2"/>
      <dgm:spPr/>
    </dgm:pt>
    <dgm:pt modelId="{940D5474-3C80-4762-A605-766D2DEACFFD}" type="pres">
      <dgm:prSet presAssocID="{9A8A726A-2BB9-4A1F-B722-147B3438AC3D}" presName="child" presStyleLbl="alignAccFollowNode1" presStyleIdx="1" presStyleCnt="2" custScaleX="151518">
        <dgm:presLayoutVars>
          <dgm:chMax val="0"/>
          <dgm:bulletEnabled val="1"/>
        </dgm:presLayoutVars>
      </dgm:prSet>
      <dgm:spPr/>
    </dgm:pt>
  </dgm:ptLst>
  <dgm:cxnLst>
    <dgm:cxn modelId="{C204A419-F766-4E18-9DF9-638B815E442A}" type="presOf" srcId="{60E1FD48-4CE3-4784-A2BB-6B37748502BF}" destId="{CBAB7F7A-3F7D-46FC-9A80-974648B01D6B}" srcOrd="0" destOrd="0" presId="urn:microsoft.com/office/officeart/2005/8/layout/lProcess1"/>
    <dgm:cxn modelId="{A84EBE82-4C7A-4A31-857F-B7523011DCFB}" type="presOf" srcId="{E2CC3F3A-8CA5-4A29-AF82-0F341DFA372A}" destId="{03C28F44-EACC-43B1-A649-7BB50984F667}" srcOrd="0" destOrd="0" presId="urn:microsoft.com/office/officeart/2005/8/layout/lProcess1"/>
    <dgm:cxn modelId="{A19AF682-439F-4EAC-9D47-E5B3D0ED0BC2}" type="presOf" srcId="{417C5C35-591F-4E5F-A84D-70B872E158A7}" destId="{31FCE531-8A67-4574-97DA-6AB1B184850B}" srcOrd="0" destOrd="0" presId="urn:microsoft.com/office/officeart/2005/8/layout/lProcess1"/>
    <dgm:cxn modelId="{99DB0087-4F21-47B0-B152-67063864686D}" type="presOf" srcId="{29D365D0-8196-42CE-AB8C-DD9B0507BBDB}" destId="{52E6A817-C072-4743-A23A-DB3C054701ED}" srcOrd="0" destOrd="0" presId="urn:microsoft.com/office/officeart/2005/8/layout/lProcess1"/>
    <dgm:cxn modelId="{509C2092-A67C-459A-BDB5-1ADB38EEDE18}" type="presOf" srcId="{EC91CB9E-2A94-46A9-AF06-D195F73DB468}" destId="{B2BDDE82-3145-43FA-93BC-C4814FD39936}" srcOrd="0" destOrd="0" presId="urn:microsoft.com/office/officeart/2005/8/layout/lProcess1"/>
    <dgm:cxn modelId="{A125F5AD-96C8-4CD9-A444-D6A8B8840A33}" srcId="{417C5C35-591F-4E5F-A84D-70B872E158A7}" destId="{60E1FD48-4CE3-4784-A2BB-6B37748502BF}" srcOrd="0" destOrd="0" parTransId="{29D365D0-8196-42CE-AB8C-DD9B0507BBDB}" sibTransId="{E2CC3F3A-8CA5-4A29-AF82-0F341DFA372A}"/>
    <dgm:cxn modelId="{06AFEBB8-B7CB-4DA9-9D8E-07E66D8AD883}" srcId="{417C5C35-591F-4E5F-A84D-70B872E158A7}" destId="{9A8A726A-2BB9-4A1F-B722-147B3438AC3D}" srcOrd="1" destOrd="0" parTransId="{A835CCE5-F27A-4870-9B25-2DAA24A90DFA}" sibTransId="{C3410C03-595F-425A-8BAA-40003B7283AB}"/>
    <dgm:cxn modelId="{943B7DB9-097F-4262-87F6-C1B5D30102BD}" srcId="{EC91CB9E-2A94-46A9-AF06-D195F73DB468}" destId="{417C5C35-591F-4E5F-A84D-70B872E158A7}" srcOrd="0" destOrd="0" parTransId="{3C106C28-0F4B-442C-9DBD-0BA59BAF1848}" sibTransId="{1412F29C-9A73-43B6-B1DB-45E6F6CD879C}"/>
    <dgm:cxn modelId="{704A85D3-F1D0-4E12-AE60-C8B08FC26535}" type="presOf" srcId="{9A8A726A-2BB9-4A1F-B722-147B3438AC3D}" destId="{940D5474-3C80-4762-A605-766D2DEACFFD}" srcOrd="0" destOrd="0" presId="urn:microsoft.com/office/officeart/2005/8/layout/lProcess1"/>
    <dgm:cxn modelId="{BD56E3DC-26AD-4654-8833-924A5D68550E}" type="presParOf" srcId="{B2BDDE82-3145-43FA-93BC-C4814FD39936}" destId="{FD51612A-CC0F-4A86-95CC-0A9CA958EC9C}" srcOrd="0" destOrd="0" presId="urn:microsoft.com/office/officeart/2005/8/layout/lProcess1"/>
    <dgm:cxn modelId="{B1A224B6-3451-499E-A276-678C7FC6E26B}" type="presParOf" srcId="{FD51612A-CC0F-4A86-95CC-0A9CA958EC9C}" destId="{31FCE531-8A67-4574-97DA-6AB1B184850B}" srcOrd="0" destOrd="0" presId="urn:microsoft.com/office/officeart/2005/8/layout/lProcess1"/>
    <dgm:cxn modelId="{340E3387-9AB6-4EAD-A27B-695688069978}" type="presParOf" srcId="{FD51612A-CC0F-4A86-95CC-0A9CA958EC9C}" destId="{52E6A817-C072-4743-A23A-DB3C054701ED}" srcOrd="1" destOrd="0" presId="urn:microsoft.com/office/officeart/2005/8/layout/lProcess1"/>
    <dgm:cxn modelId="{A5DB5D3B-3523-4FA2-82CD-4EE7619F3302}" type="presParOf" srcId="{FD51612A-CC0F-4A86-95CC-0A9CA958EC9C}" destId="{CBAB7F7A-3F7D-46FC-9A80-974648B01D6B}" srcOrd="2" destOrd="0" presId="urn:microsoft.com/office/officeart/2005/8/layout/lProcess1"/>
    <dgm:cxn modelId="{4943D54C-483E-4BAA-A4CE-5715C441E40D}" type="presParOf" srcId="{FD51612A-CC0F-4A86-95CC-0A9CA958EC9C}" destId="{03C28F44-EACC-43B1-A649-7BB50984F667}" srcOrd="3" destOrd="0" presId="urn:microsoft.com/office/officeart/2005/8/layout/lProcess1"/>
    <dgm:cxn modelId="{DF05571C-ACBD-461C-91A5-2E88B08B6F68}" type="presParOf" srcId="{FD51612A-CC0F-4A86-95CC-0A9CA958EC9C}" destId="{940D5474-3C80-4762-A605-766D2DEACFFD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C91CB9E-2A94-46A9-AF06-D195F73DB468}" type="doc">
      <dgm:prSet loTypeId="urn:microsoft.com/office/officeart/2005/8/layout/lProcess1" loCatId="process" qsTypeId="urn:microsoft.com/office/officeart/2005/8/quickstyle/3d2#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17C5C35-591F-4E5F-A84D-70B872E158A7}">
      <dgm:prSet phldrT="[Текст]" custT="1"/>
      <dgm:spPr/>
      <dgm:t>
        <a:bodyPr/>
        <a:lstStyle/>
        <a:p>
          <a:r>
            <a:rPr lang="ru-RU" sz="1200" b="1" dirty="0"/>
            <a:t>КОММУНАЛЬНОЕ ХОЗЯЙСТВО :</a:t>
          </a:r>
        </a:p>
      </dgm:t>
    </dgm:pt>
    <dgm:pt modelId="{3C106C28-0F4B-442C-9DBD-0BA59BAF1848}" type="parTrans" cxnId="{943B7DB9-097F-4262-87F6-C1B5D30102BD}">
      <dgm:prSet/>
      <dgm:spPr/>
      <dgm:t>
        <a:bodyPr/>
        <a:lstStyle/>
        <a:p>
          <a:endParaRPr lang="ru-RU"/>
        </a:p>
      </dgm:t>
    </dgm:pt>
    <dgm:pt modelId="{1412F29C-9A73-43B6-B1DB-45E6F6CD879C}" type="sibTrans" cxnId="{943B7DB9-097F-4262-87F6-C1B5D30102BD}">
      <dgm:prSet/>
      <dgm:spPr/>
      <dgm:t>
        <a:bodyPr/>
        <a:lstStyle/>
        <a:p>
          <a:endParaRPr lang="ru-RU"/>
        </a:p>
      </dgm:t>
    </dgm:pt>
    <dgm:pt modelId="{60E1FD48-4CE3-4784-A2BB-6B37748502BF}">
      <dgm:prSet phldrT="[Текст]" custT="1"/>
      <dgm:spPr/>
      <dgm:t>
        <a:bodyPr/>
        <a:lstStyle/>
        <a:p>
          <a:r>
            <a:rPr lang="ru-RU" sz="1000" dirty="0"/>
            <a:t>мероприятия по обеспечению готовности объектов инженерной инфраструктуры к работе в осенне-зимний период, 20,4</a:t>
          </a:r>
        </a:p>
      </dgm:t>
    </dgm:pt>
    <dgm:pt modelId="{29D365D0-8196-42CE-AB8C-DD9B0507BBDB}" type="parTrans" cxnId="{A125F5AD-96C8-4CD9-A444-D6A8B8840A33}">
      <dgm:prSet/>
      <dgm:spPr/>
      <dgm:t>
        <a:bodyPr/>
        <a:lstStyle/>
        <a:p>
          <a:endParaRPr lang="ru-RU"/>
        </a:p>
      </dgm:t>
    </dgm:pt>
    <dgm:pt modelId="{E2CC3F3A-8CA5-4A29-AF82-0F341DFA372A}" type="sibTrans" cxnId="{A125F5AD-96C8-4CD9-A444-D6A8B8840A33}">
      <dgm:prSet/>
      <dgm:spPr/>
      <dgm:t>
        <a:bodyPr/>
        <a:lstStyle/>
        <a:p>
          <a:endParaRPr lang="ru-RU"/>
        </a:p>
      </dgm:t>
    </dgm:pt>
    <dgm:pt modelId="{EB0ED6AC-3880-4E2A-96ED-A5D2FBA704EF}">
      <dgm:prSet phldrT="[Текст]" custT="1"/>
      <dgm:spPr/>
      <dgm:t>
        <a:bodyPr/>
        <a:lstStyle/>
        <a:p>
          <a:r>
            <a:rPr lang="ru-RU" sz="1000" dirty="0"/>
            <a:t>Строительство объектов питьевого водоснабжения в рамках регионального проекта «Чистая вода», 110,0</a:t>
          </a:r>
        </a:p>
      </dgm:t>
    </dgm:pt>
    <dgm:pt modelId="{C2D9109E-6EFC-425C-88FB-1FDB9D560CCF}" type="parTrans" cxnId="{311BEE29-14EE-436D-95F6-446A6C8C3AE5}">
      <dgm:prSet/>
      <dgm:spPr/>
      <dgm:t>
        <a:bodyPr/>
        <a:lstStyle/>
        <a:p>
          <a:endParaRPr lang="ru-RU"/>
        </a:p>
      </dgm:t>
    </dgm:pt>
    <dgm:pt modelId="{EB5581DA-BA8F-4C98-95C5-6F9128AB0B2A}" type="sibTrans" cxnId="{311BEE29-14EE-436D-95F6-446A6C8C3AE5}">
      <dgm:prSet/>
      <dgm:spPr/>
      <dgm:t>
        <a:bodyPr/>
        <a:lstStyle/>
        <a:p>
          <a:endParaRPr lang="ru-RU"/>
        </a:p>
      </dgm:t>
    </dgm:pt>
    <dgm:pt modelId="{9A8A726A-2BB9-4A1F-B722-147B3438AC3D}">
      <dgm:prSet phldrT="[Текст]" custT="1"/>
      <dgm:spPr/>
      <dgm:t>
        <a:bodyPr/>
        <a:lstStyle/>
        <a:p>
          <a:r>
            <a:rPr lang="ru-RU" sz="1000" dirty="0"/>
            <a:t>Мероприятия в рамках проекта "Народный бюджет», 4,8</a:t>
          </a:r>
        </a:p>
      </dgm:t>
    </dgm:pt>
    <dgm:pt modelId="{C3410C03-595F-425A-8BAA-40003B7283AB}" type="sibTrans" cxnId="{06AFEBB8-B7CB-4DA9-9D8E-07E66D8AD883}">
      <dgm:prSet/>
      <dgm:spPr/>
      <dgm:t>
        <a:bodyPr/>
        <a:lstStyle/>
        <a:p>
          <a:endParaRPr lang="ru-RU"/>
        </a:p>
      </dgm:t>
    </dgm:pt>
    <dgm:pt modelId="{A835CCE5-F27A-4870-9B25-2DAA24A90DFA}" type="parTrans" cxnId="{06AFEBB8-B7CB-4DA9-9D8E-07E66D8AD883}">
      <dgm:prSet/>
      <dgm:spPr/>
      <dgm:t>
        <a:bodyPr/>
        <a:lstStyle/>
        <a:p>
          <a:endParaRPr lang="ru-RU"/>
        </a:p>
      </dgm:t>
    </dgm:pt>
    <dgm:pt modelId="{B2BDDE82-3145-43FA-93BC-C4814FD39936}" type="pres">
      <dgm:prSet presAssocID="{EC91CB9E-2A94-46A9-AF06-D195F73DB468}" presName="Name0" presStyleCnt="0">
        <dgm:presLayoutVars>
          <dgm:dir/>
          <dgm:animLvl val="lvl"/>
          <dgm:resizeHandles val="exact"/>
        </dgm:presLayoutVars>
      </dgm:prSet>
      <dgm:spPr/>
    </dgm:pt>
    <dgm:pt modelId="{FD51612A-CC0F-4A86-95CC-0A9CA958EC9C}" type="pres">
      <dgm:prSet presAssocID="{417C5C35-591F-4E5F-A84D-70B872E158A7}" presName="vertFlow" presStyleCnt="0"/>
      <dgm:spPr/>
    </dgm:pt>
    <dgm:pt modelId="{31FCE531-8A67-4574-97DA-6AB1B184850B}" type="pres">
      <dgm:prSet presAssocID="{417C5C35-591F-4E5F-A84D-70B872E158A7}" presName="header" presStyleLbl="node1" presStyleIdx="0" presStyleCnt="1" custScaleX="139551" custScaleY="61778"/>
      <dgm:spPr/>
    </dgm:pt>
    <dgm:pt modelId="{52E6A817-C072-4743-A23A-DB3C054701ED}" type="pres">
      <dgm:prSet presAssocID="{29D365D0-8196-42CE-AB8C-DD9B0507BBDB}" presName="parTrans" presStyleLbl="sibTrans2D1" presStyleIdx="0" presStyleCnt="3"/>
      <dgm:spPr/>
    </dgm:pt>
    <dgm:pt modelId="{CBAB7F7A-3F7D-46FC-9A80-974648B01D6B}" type="pres">
      <dgm:prSet presAssocID="{60E1FD48-4CE3-4784-A2BB-6B37748502BF}" presName="child" presStyleLbl="alignAccFollowNode1" presStyleIdx="0" presStyleCnt="3" custScaleX="259178">
        <dgm:presLayoutVars>
          <dgm:chMax val="0"/>
          <dgm:bulletEnabled val="1"/>
        </dgm:presLayoutVars>
      </dgm:prSet>
      <dgm:spPr/>
    </dgm:pt>
    <dgm:pt modelId="{03C28F44-EACC-43B1-A649-7BB50984F667}" type="pres">
      <dgm:prSet presAssocID="{E2CC3F3A-8CA5-4A29-AF82-0F341DFA372A}" presName="sibTrans" presStyleLbl="sibTrans2D1" presStyleIdx="1" presStyleCnt="3"/>
      <dgm:spPr/>
    </dgm:pt>
    <dgm:pt modelId="{82677E79-97CD-47F3-B673-0278DC2B558B}" type="pres">
      <dgm:prSet presAssocID="{EB0ED6AC-3880-4E2A-96ED-A5D2FBA704EF}" presName="child" presStyleLbl="alignAccFollowNode1" presStyleIdx="1" presStyleCnt="3" custScaleX="259178">
        <dgm:presLayoutVars>
          <dgm:chMax val="0"/>
          <dgm:bulletEnabled val="1"/>
        </dgm:presLayoutVars>
      </dgm:prSet>
      <dgm:spPr/>
    </dgm:pt>
    <dgm:pt modelId="{D92FDF0F-3850-402F-8601-CC6AA8AC9988}" type="pres">
      <dgm:prSet presAssocID="{EB5581DA-BA8F-4C98-95C5-6F9128AB0B2A}" presName="sibTrans" presStyleLbl="sibTrans2D1" presStyleIdx="2" presStyleCnt="3"/>
      <dgm:spPr/>
    </dgm:pt>
    <dgm:pt modelId="{940D5474-3C80-4762-A605-766D2DEACFFD}" type="pres">
      <dgm:prSet presAssocID="{9A8A726A-2BB9-4A1F-B722-147B3438AC3D}" presName="child" presStyleLbl="alignAccFollowNode1" presStyleIdx="2" presStyleCnt="3" custScaleX="259178">
        <dgm:presLayoutVars>
          <dgm:chMax val="0"/>
          <dgm:bulletEnabled val="1"/>
        </dgm:presLayoutVars>
      </dgm:prSet>
      <dgm:spPr/>
    </dgm:pt>
  </dgm:ptLst>
  <dgm:cxnLst>
    <dgm:cxn modelId="{128E3701-E8E9-4C70-8E2B-4756E18FD38A}" type="presOf" srcId="{EC91CB9E-2A94-46A9-AF06-D195F73DB468}" destId="{B2BDDE82-3145-43FA-93BC-C4814FD39936}" srcOrd="0" destOrd="0" presId="urn:microsoft.com/office/officeart/2005/8/layout/lProcess1"/>
    <dgm:cxn modelId="{BF302D0C-C0C9-4337-8C07-69AEFF3BE6CC}" type="presOf" srcId="{9A8A726A-2BB9-4A1F-B722-147B3438AC3D}" destId="{940D5474-3C80-4762-A605-766D2DEACFFD}" srcOrd="0" destOrd="0" presId="urn:microsoft.com/office/officeart/2005/8/layout/lProcess1"/>
    <dgm:cxn modelId="{311BEE29-14EE-436D-95F6-446A6C8C3AE5}" srcId="{417C5C35-591F-4E5F-A84D-70B872E158A7}" destId="{EB0ED6AC-3880-4E2A-96ED-A5D2FBA704EF}" srcOrd="1" destOrd="0" parTransId="{C2D9109E-6EFC-425C-88FB-1FDB9D560CCF}" sibTransId="{EB5581DA-BA8F-4C98-95C5-6F9128AB0B2A}"/>
    <dgm:cxn modelId="{E827692A-2251-40D1-B7CA-30F8010FC2D6}" type="presOf" srcId="{417C5C35-591F-4E5F-A84D-70B872E158A7}" destId="{31FCE531-8A67-4574-97DA-6AB1B184850B}" srcOrd="0" destOrd="0" presId="urn:microsoft.com/office/officeart/2005/8/layout/lProcess1"/>
    <dgm:cxn modelId="{62E3BB3E-9350-4AEF-9A9C-4E3AB0CB4900}" type="presOf" srcId="{60E1FD48-4CE3-4784-A2BB-6B37748502BF}" destId="{CBAB7F7A-3F7D-46FC-9A80-974648B01D6B}" srcOrd="0" destOrd="0" presId="urn:microsoft.com/office/officeart/2005/8/layout/lProcess1"/>
    <dgm:cxn modelId="{D32F1A67-CD89-46E0-8AAA-181C04DF0EBB}" type="presOf" srcId="{29D365D0-8196-42CE-AB8C-DD9B0507BBDB}" destId="{52E6A817-C072-4743-A23A-DB3C054701ED}" srcOrd="0" destOrd="0" presId="urn:microsoft.com/office/officeart/2005/8/layout/lProcess1"/>
    <dgm:cxn modelId="{78AF6850-2718-4AEB-927B-672A5720D355}" type="presOf" srcId="{E2CC3F3A-8CA5-4A29-AF82-0F341DFA372A}" destId="{03C28F44-EACC-43B1-A649-7BB50984F667}" srcOrd="0" destOrd="0" presId="urn:microsoft.com/office/officeart/2005/8/layout/lProcess1"/>
    <dgm:cxn modelId="{1071027E-B9A1-4354-A9C3-8C6A87B1A207}" type="presOf" srcId="{EB5581DA-BA8F-4C98-95C5-6F9128AB0B2A}" destId="{D92FDF0F-3850-402F-8601-CC6AA8AC9988}" srcOrd="0" destOrd="0" presId="urn:microsoft.com/office/officeart/2005/8/layout/lProcess1"/>
    <dgm:cxn modelId="{A125F5AD-96C8-4CD9-A444-D6A8B8840A33}" srcId="{417C5C35-591F-4E5F-A84D-70B872E158A7}" destId="{60E1FD48-4CE3-4784-A2BB-6B37748502BF}" srcOrd="0" destOrd="0" parTransId="{29D365D0-8196-42CE-AB8C-DD9B0507BBDB}" sibTransId="{E2CC3F3A-8CA5-4A29-AF82-0F341DFA372A}"/>
    <dgm:cxn modelId="{828F68B7-7669-41C0-BDBE-CD3A281CC579}" type="presOf" srcId="{EB0ED6AC-3880-4E2A-96ED-A5D2FBA704EF}" destId="{82677E79-97CD-47F3-B673-0278DC2B558B}" srcOrd="0" destOrd="0" presId="urn:microsoft.com/office/officeart/2005/8/layout/lProcess1"/>
    <dgm:cxn modelId="{06AFEBB8-B7CB-4DA9-9D8E-07E66D8AD883}" srcId="{417C5C35-591F-4E5F-A84D-70B872E158A7}" destId="{9A8A726A-2BB9-4A1F-B722-147B3438AC3D}" srcOrd="2" destOrd="0" parTransId="{A835CCE5-F27A-4870-9B25-2DAA24A90DFA}" sibTransId="{C3410C03-595F-425A-8BAA-40003B7283AB}"/>
    <dgm:cxn modelId="{943B7DB9-097F-4262-87F6-C1B5D30102BD}" srcId="{EC91CB9E-2A94-46A9-AF06-D195F73DB468}" destId="{417C5C35-591F-4E5F-A84D-70B872E158A7}" srcOrd="0" destOrd="0" parTransId="{3C106C28-0F4B-442C-9DBD-0BA59BAF1848}" sibTransId="{1412F29C-9A73-43B6-B1DB-45E6F6CD879C}"/>
    <dgm:cxn modelId="{90278400-6FE2-4ECF-834F-E46BB15B6B63}" type="presParOf" srcId="{B2BDDE82-3145-43FA-93BC-C4814FD39936}" destId="{FD51612A-CC0F-4A86-95CC-0A9CA958EC9C}" srcOrd="0" destOrd="0" presId="urn:microsoft.com/office/officeart/2005/8/layout/lProcess1"/>
    <dgm:cxn modelId="{7C5026C9-FCB3-4F6E-A864-968F2B6249AE}" type="presParOf" srcId="{FD51612A-CC0F-4A86-95CC-0A9CA958EC9C}" destId="{31FCE531-8A67-4574-97DA-6AB1B184850B}" srcOrd="0" destOrd="0" presId="urn:microsoft.com/office/officeart/2005/8/layout/lProcess1"/>
    <dgm:cxn modelId="{7E4C1B55-B0B1-4423-AAAE-5D56A6ABF52F}" type="presParOf" srcId="{FD51612A-CC0F-4A86-95CC-0A9CA958EC9C}" destId="{52E6A817-C072-4743-A23A-DB3C054701ED}" srcOrd="1" destOrd="0" presId="urn:microsoft.com/office/officeart/2005/8/layout/lProcess1"/>
    <dgm:cxn modelId="{1A643E2F-B148-43A8-B9C9-813E7F8C9484}" type="presParOf" srcId="{FD51612A-CC0F-4A86-95CC-0A9CA958EC9C}" destId="{CBAB7F7A-3F7D-46FC-9A80-974648B01D6B}" srcOrd="2" destOrd="0" presId="urn:microsoft.com/office/officeart/2005/8/layout/lProcess1"/>
    <dgm:cxn modelId="{A40342AF-621C-48B1-B573-01BF4EDAD5CA}" type="presParOf" srcId="{FD51612A-CC0F-4A86-95CC-0A9CA958EC9C}" destId="{03C28F44-EACC-43B1-A649-7BB50984F667}" srcOrd="3" destOrd="0" presId="urn:microsoft.com/office/officeart/2005/8/layout/lProcess1"/>
    <dgm:cxn modelId="{3A61247F-2FDB-475A-A7CD-D794D1662FE1}" type="presParOf" srcId="{FD51612A-CC0F-4A86-95CC-0A9CA958EC9C}" destId="{82677E79-97CD-47F3-B673-0278DC2B558B}" srcOrd="4" destOrd="0" presId="urn:microsoft.com/office/officeart/2005/8/layout/lProcess1"/>
    <dgm:cxn modelId="{92469BAA-7563-4076-A76A-08D38ACD4CA9}" type="presParOf" srcId="{FD51612A-CC0F-4A86-95CC-0A9CA958EC9C}" destId="{D92FDF0F-3850-402F-8601-CC6AA8AC9988}" srcOrd="5" destOrd="0" presId="urn:microsoft.com/office/officeart/2005/8/layout/lProcess1"/>
    <dgm:cxn modelId="{3E13E41E-6329-4D23-80DF-09FB787CA43C}" type="presParOf" srcId="{FD51612A-CC0F-4A86-95CC-0A9CA958EC9C}" destId="{940D5474-3C80-4762-A605-766D2DEACFFD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02EE8C0-3098-4730-8C34-4B76089DCAF0}" type="doc">
      <dgm:prSet loTypeId="urn:microsoft.com/office/officeart/2005/8/layout/hierarchy4" loCatId="hierarchy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9C0CC8D-B542-428B-918A-EC8DB807F457}">
      <dgm:prSet phldrT="[Текст]" custT="1"/>
      <dgm:spPr/>
      <dgm:t>
        <a:bodyPr/>
        <a:lstStyle/>
        <a:p>
          <a:r>
            <a:rPr lang="ru-RU" sz="1200" dirty="0">
              <a:solidFill>
                <a:srgbClr val="002060"/>
              </a:solidFill>
            </a:rPr>
            <a:t>Обеспечение деятельности единой дежурно-диспетчерской службы Устюженского муниципального округа – 3,2</a:t>
          </a:r>
          <a:endParaRPr lang="ru-RU" sz="1200" dirty="0"/>
        </a:p>
      </dgm:t>
    </dgm:pt>
    <dgm:pt modelId="{AE3CB1B5-8FAD-4BF3-AA0F-84EC9B365CBA}" type="sibTrans" cxnId="{43B50B65-CB23-473E-8BA2-DE87F66D4774}">
      <dgm:prSet/>
      <dgm:spPr/>
      <dgm:t>
        <a:bodyPr/>
        <a:lstStyle/>
        <a:p>
          <a:endParaRPr lang="ru-RU"/>
        </a:p>
      </dgm:t>
    </dgm:pt>
    <dgm:pt modelId="{A3A9E7CB-3F4D-41FA-9C82-78B50D36225D}" type="parTrans" cxnId="{43B50B65-CB23-473E-8BA2-DE87F66D4774}">
      <dgm:prSet/>
      <dgm:spPr/>
      <dgm:t>
        <a:bodyPr/>
        <a:lstStyle/>
        <a:p>
          <a:endParaRPr lang="ru-RU"/>
        </a:p>
      </dgm:t>
    </dgm:pt>
    <dgm:pt modelId="{C9E517F5-1043-4374-B8CD-C36712760077}">
      <dgm:prSet phldrT="[Текст]" custT="1"/>
      <dgm:spPr/>
      <dgm:t>
        <a:bodyPr/>
        <a:lstStyle/>
        <a:p>
          <a:r>
            <a:rPr lang="ru-RU" sz="1400" b="1" dirty="0">
              <a:solidFill>
                <a:srgbClr val="002060"/>
              </a:solidFill>
            </a:rPr>
            <a:t>Защита населения и территории от чрезвычайных ситуаций природного и техногенного характера, пожарная безопасность – 3,2</a:t>
          </a:r>
        </a:p>
      </dgm:t>
    </dgm:pt>
    <dgm:pt modelId="{9A5FCFDB-B496-4D6C-B788-6271F6562C13}" type="sibTrans" cxnId="{06B784A0-D82C-41B8-B611-8BFCEF4CF459}">
      <dgm:prSet/>
      <dgm:spPr/>
      <dgm:t>
        <a:bodyPr/>
        <a:lstStyle/>
        <a:p>
          <a:endParaRPr lang="ru-RU"/>
        </a:p>
      </dgm:t>
    </dgm:pt>
    <dgm:pt modelId="{C2C31919-F382-4B9F-81C2-33C93B989180}" type="parTrans" cxnId="{06B784A0-D82C-41B8-B611-8BFCEF4CF459}">
      <dgm:prSet/>
      <dgm:spPr/>
      <dgm:t>
        <a:bodyPr/>
        <a:lstStyle/>
        <a:p>
          <a:endParaRPr lang="ru-RU"/>
        </a:p>
      </dgm:t>
    </dgm:pt>
    <dgm:pt modelId="{4360D49A-21BA-4346-BEE3-61A5C5B4C52C}" type="pres">
      <dgm:prSet presAssocID="{B02EE8C0-3098-4730-8C34-4B76089DCAF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694AAAE-683A-4F6A-94FB-597849A80BDD}" type="pres">
      <dgm:prSet presAssocID="{C9E517F5-1043-4374-B8CD-C36712760077}" presName="vertOne" presStyleCnt="0"/>
      <dgm:spPr/>
    </dgm:pt>
    <dgm:pt modelId="{58BF4388-D2EA-4371-A9C5-2696B26F56FA}" type="pres">
      <dgm:prSet presAssocID="{C9E517F5-1043-4374-B8CD-C36712760077}" presName="txOne" presStyleLbl="node0" presStyleIdx="0" presStyleCnt="1" custScaleY="32857" custLinFactNeighborX="4071" custLinFactNeighborY="-33627">
        <dgm:presLayoutVars>
          <dgm:chPref val="3"/>
        </dgm:presLayoutVars>
      </dgm:prSet>
      <dgm:spPr/>
    </dgm:pt>
    <dgm:pt modelId="{2E6E39EA-DE78-40CC-B157-D6DEF52F5827}" type="pres">
      <dgm:prSet presAssocID="{C9E517F5-1043-4374-B8CD-C36712760077}" presName="parTransOne" presStyleCnt="0"/>
      <dgm:spPr/>
    </dgm:pt>
    <dgm:pt modelId="{8D69275F-1675-41C9-AC17-18ED9163E145}" type="pres">
      <dgm:prSet presAssocID="{C9E517F5-1043-4374-B8CD-C36712760077}" presName="horzOne" presStyleCnt="0"/>
      <dgm:spPr/>
    </dgm:pt>
    <dgm:pt modelId="{C0656856-2744-487D-9990-BE36D9589D24}" type="pres">
      <dgm:prSet presAssocID="{E9C0CC8D-B542-428B-918A-EC8DB807F457}" presName="vertTwo" presStyleCnt="0"/>
      <dgm:spPr/>
    </dgm:pt>
    <dgm:pt modelId="{34516835-A513-47DA-8ED1-22FF26F90E96}" type="pres">
      <dgm:prSet presAssocID="{E9C0CC8D-B542-428B-918A-EC8DB807F457}" presName="txTwo" presStyleLbl="node2" presStyleIdx="0" presStyleCnt="1" custScaleX="60695" custLinFactNeighborX="-197" custLinFactNeighborY="7759">
        <dgm:presLayoutVars>
          <dgm:chPref val="3"/>
        </dgm:presLayoutVars>
      </dgm:prSet>
      <dgm:spPr/>
    </dgm:pt>
    <dgm:pt modelId="{663BE5CD-0B24-434D-B203-EDA1F504584A}" type="pres">
      <dgm:prSet presAssocID="{E9C0CC8D-B542-428B-918A-EC8DB807F457}" presName="horzTwo" presStyleCnt="0"/>
      <dgm:spPr/>
    </dgm:pt>
  </dgm:ptLst>
  <dgm:cxnLst>
    <dgm:cxn modelId="{EA083904-B22E-4AC3-A174-E79A22D373CD}" type="presOf" srcId="{C9E517F5-1043-4374-B8CD-C36712760077}" destId="{58BF4388-D2EA-4371-A9C5-2696B26F56FA}" srcOrd="0" destOrd="0" presId="urn:microsoft.com/office/officeart/2005/8/layout/hierarchy4"/>
    <dgm:cxn modelId="{3469831B-91B4-473F-A57A-32C77D33A217}" type="presOf" srcId="{B02EE8C0-3098-4730-8C34-4B76089DCAF0}" destId="{4360D49A-21BA-4346-BEE3-61A5C5B4C52C}" srcOrd="0" destOrd="0" presId="urn:microsoft.com/office/officeart/2005/8/layout/hierarchy4"/>
    <dgm:cxn modelId="{662FEB36-D2D2-41FD-A8D0-4E2A4AAE5C99}" type="presOf" srcId="{E9C0CC8D-B542-428B-918A-EC8DB807F457}" destId="{34516835-A513-47DA-8ED1-22FF26F90E96}" srcOrd="0" destOrd="0" presId="urn:microsoft.com/office/officeart/2005/8/layout/hierarchy4"/>
    <dgm:cxn modelId="{43B50B65-CB23-473E-8BA2-DE87F66D4774}" srcId="{C9E517F5-1043-4374-B8CD-C36712760077}" destId="{E9C0CC8D-B542-428B-918A-EC8DB807F457}" srcOrd="0" destOrd="0" parTransId="{A3A9E7CB-3F4D-41FA-9C82-78B50D36225D}" sibTransId="{AE3CB1B5-8FAD-4BF3-AA0F-84EC9B365CBA}"/>
    <dgm:cxn modelId="{06B784A0-D82C-41B8-B611-8BFCEF4CF459}" srcId="{B02EE8C0-3098-4730-8C34-4B76089DCAF0}" destId="{C9E517F5-1043-4374-B8CD-C36712760077}" srcOrd="0" destOrd="0" parTransId="{C2C31919-F382-4B9F-81C2-33C93B989180}" sibTransId="{9A5FCFDB-B496-4D6C-B788-6271F6562C13}"/>
    <dgm:cxn modelId="{04C625DF-00D8-45C3-86B5-5977181D2D94}" type="presParOf" srcId="{4360D49A-21BA-4346-BEE3-61A5C5B4C52C}" destId="{4694AAAE-683A-4F6A-94FB-597849A80BDD}" srcOrd="0" destOrd="0" presId="urn:microsoft.com/office/officeart/2005/8/layout/hierarchy4"/>
    <dgm:cxn modelId="{53C9DFB8-1B0F-48F9-BC78-D4A7FA81B83A}" type="presParOf" srcId="{4694AAAE-683A-4F6A-94FB-597849A80BDD}" destId="{58BF4388-D2EA-4371-A9C5-2696B26F56FA}" srcOrd="0" destOrd="0" presId="urn:microsoft.com/office/officeart/2005/8/layout/hierarchy4"/>
    <dgm:cxn modelId="{EADFEFC5-718B-4853-B0CA-3053FC670688}" type="presParOf" srcId="{4694AAAE-683A-4F6A-94FB-597849A80BDD}" destId="{2E6E39EA-DE78-40CC-B157-D6DEF52F5827}" srcOrd="1" destOrd="0" presId="urn:microsoft.com/office/officeart/2005/8/layout/hierarchy4"/>
    <dgm:cxn modelId="{3FE508C6-CC7C-407A-9056-92F2D1A17C15}" type="presParOf" srcId="{4694AAAE-683A-4F6A-94FB-597849A80BDD}" destId="{8D69275F-1675-41C9-AC17-18ED9163E145}" srcOrd="2" destOrd="0" presId="urn:microsoft.com/office/officeart/2005/8/layout/hierarchy4"/>
    <dgm:cxn modelId="{086127B2-C64E-4EA9-831D-D2D9D8FB3173}" type="presParOf" srcId="{8D69275F-1675-41C9-AC17-18ED9163E145}" destId="{C0656856-2744-487D-9990-BE36D9589D24}" srcOrd="0" destOrd="0" presId="urn:microsoft.com/office/officeart/2005/8/layout/hierarchy4"/>
    <dgm:cxn modelId="{B17E5788-AC54-41B7-997C-E08968E11792}" type="presParOf" srcId="{C0656856-2744-487D-9990-BE36D9589D24}" destId="{34516835-A513-47DA-8ED1-22FF26F90E96}" srcOrd="0" destOrd="0" presId="urn:microsoft.com/office/officeart/2005/8/layout/hierarchy4"/>
    <dgm:cxn modelId="{FECF9B61-442A-4526-9A27-67ED8DA5C311}" type="presParOf" srcId="{C0656856-2744-487D-9990-BE36D9589D24}" destId="{663BE5CD-0B24-434D-B203-EDA1F504584A}" srcOrd="1" destOrd="0" presId="urn:microsoft.com/office/officeart/2005/8/layout/hierarchy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02EE8C0-3098-4730-8C34-4B76089DCAF0}" type="doc">
      <dgm:prSet loTypeId="urn:microsoft.com/office/officeart/2005/8/layout/radial6" loCatId="cycle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340B765-0ED8-4E0E-8F48-CF84BC31B4F3}">
      <dgm:prSet phldrT="[Текст]" custT="1"/>
      <dgm:spPr/>
      <dgm:t>
        <a:bodyPr/>
        <a:lstStyle/>
        <a:p>
          <a:r>
            <a:rPr lang="ru-RU" sz="1000" dirty="0">
              <a:solidFill>
                <a:srgbClr val="002060"/>
              </a:solidFill>
            </a:rPr>
            <a:t>Обеспечение охраны общественного порядка с участием народных дружин</a:t>
          </a:r>
        </a:p>
      </dgm:t>
    </dgm:pt>
    <dgm:pt modelId="{D3A3D5E1-A6FE-4B01-A248-8B79C9998AF7}" type="parTrans" cxnId="{80D3A464-6540-4040-A842-B81DBA6F3F4B}">
      <dgm:prSet/>
      <dgm:spPr/>
      <dgm:t>
        <a:bodyPr/>
        <a:lstStyle/>
        <a:p>
          <a:endParaRPr lang="ru-RU"/>
        </a:p>
      </dgm:t>
    </dgm:pt>
    <dgm:pt modelId="{D5A38984-1657-4C54-8C15-94EE9A32B929}" type="sibTrans" cxnId="{80D3A464-6540-4040-A842-B81DBA6F3F4B}">
      <dgm:prSet/>
      <dgm:spPr/>
      <dgm:t>
        <a:bodyPr/>
        <a:lstStyle/>
        <a:p>
          <a:endParaRPr lang="ru-RU"/>
        </a:p>
      </dgm:t>
    </dgm:pt>
    <dgm:pt modelId="{A673C884-E479-4434-BD61-0EA99D1C6EAE}">
      <dgm:prSet phldrT="[Текст]" custT="1"/>
      <dgm:spPr/>
      <dgm:t>
        <a:bodyPr/>
        <a:lstStyle/>
        <a:p>
          <a:r>
            <a:rPr lang="ru-RU" sz="1000" dirty="0">
              <a:solidFill>
                <a:srgbClr val="002060"/>
              </a:solidFill>
            </a:rPr>
            <a:t>Организация мероприятий в рамках профилактики преступлений и иных правонарушений</a:t>
          </a:r>
        </a:p>
      </dgm:t>
    </dgm:pt>
    <dgm:pt modelId="{AC863D02-6A60-46E5-9526-9463A00FAA07}" type="parTrans" cxnId="{2D3BB245-644D-4359-A660-EFBD634C4111}">
      <dgm:prSet/>
      <dgm:spPr/>
      <dgm:t>
        <a:bodyPr/>
        <a:lstStyle/>
        <a:p>
          <a:endParaRPr lang="ru-RU"/>
        </a:p>
      </dgm:t>
    </dgm:pt>
    <dgm:pt modelId="{D5D73519-2375-4DA6-BFA7-47B654E3AE00}" type="sibTrans" cxnId="{2D3BB245-644D-4359-A660-EFBD634C4111}">
      <dgm:prSet/>
      <dgm:spPr/>
      <dgm:t>
        <a:bodyPr/>
        <a:lstStyle/>
        <a:p>
          <a:endParaRPr lang="ru-RU"/>
        </a:p>
      </dgm:t>
    </dgm:pt>
    <dgm:pt modelId="{E9C0CC8D-B542-428B-918A-EC8DB807F457}">
      <dgm:prSet phldrT="[Текст]" custT="1"/>
      <dgm:spPr/>
      <dgm:t>
        <a:bodyPr/>
        <a:lstStyle/>
        <a:p>
          <a:r>
            <a:rPr lang="ru-RU" sz="1000" dirty="0">
              <a:solidFill>
                <a:srgbClr val="002060"/>
              </a:solidFill>
            </a:rPr>
            <a:t>Проведение мероприятий на внедрение и эксплуатацию аппаратно-программного комплекса «Безопасный город» </a:t>
          </a:r>
        </a:p>
      </dgm:t>
    </dgm:pt>
    <dgm:pt modelId="{AE3CB1B5-8FAD-4BF3-AA0F-84EC9B365CBA}" type="sibTrans" cxnId="{43B50B65-CB23-473E-8BA2-DE87F66D4774}">
      <dgm:prSet/>
      <dgm:spPr/>
      <dgm:t>
        <a:bodyPr/>
        <a:lstStyle/>
        <a:p>
          <a:endParaRPr lang="ru-RU"/>
        </a:p>
      </dgm:t>
    </dgm:pt>
    <dgm:pt modelId="{A3A9E7CB-3F4D-41FA-9C82-78B50D36225D}" type="parTrans" cxnId="{43B50B65-CB23-473E-8BA2-DE87F66D4774}">
      <dgm:prSet/>
      <dgm:spPr/>
      <dgm:t>
        <a:bodyPr/>
        <a:lstStyle/>
        <a:p>
          <a:endParaRPr lang="ru-RU"/>
        </a:p>
      </dgm:t>
    </dgm:pt>
    <dgm:pt modelId="{C9E517F5-1043-4374-B8CD-C36712760077}">
      <dgm:prSet phldrT="[Текст]" custT="1"/>
      <dgm:spPr/>
      <dgm:t>
        <a:bodyPr/>
        <a:lstStyle/>
        <a:p>
          <a:r>
            <a:rPr lang="ru-RU" sz="1100" b="1" dirty="0">
              <a:solidFill>
                <a:srgbClr val="002060"/>
              </a:solidFill>
            </a:rPr>
            <a:t>Другие вопросы в области национальной безопасности и правоохранительной деятельности </a:t>
          </a:r>
          <a:r>
            <a:rPr lang="ru-RU" sz="1100" dirty="0"/>
            <a:t>.</a:t>
          </a:r>
        </a:p>
      </dgm:t>
    </dgm:pt>
    <dgm:pt modelId="{9A5FCFDB-B496-4D6C-B788-6271F6562C13}" type="sibTrans" cxnId="{06B784A0-D82C-41B8-B611-8BFCEF4CF459}">
      <dgm:prSet/>
      <dgm:spPr/>
      <dgm:t>
        <a:bodyPr/>
        <a:lstStyle/>
        <a:p>
          <a:endParaRPr lang="ru-RU"/>
        </a:p>
      </dgm:t>
    </dgm:pt>
    <dgm:pt modelId="{C2C31919-F382-4B9F-81C2-33C93B989180}" type="parTrans" cxnId="{06B784A0-D82C-41B8-B611-8BFCEF4CF459}">
      <dgm:prSet/>
      <dgm:spPr/>
      <dgm:t>
        <a:bodyPr/>
        <a:lstStyle/>
        <a:p>
          <a:endParaRPr lang="ru-RU"/>
        </a:p>
      </dgm:t>
    </dgm:pt>
    <dgm:pt modelId="{237F3B3F-17A7-434A-A07C-D198C68ED26B}" type="pres">
      <dgm:prSet presAssocID="{B02EE8C0-3098-4730-8C34-4B76089DCAF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FA9B568-CDB0-41E5-9D9D-BE63EA2AC237}" type="pres">
      <dgm:prSet presAssocID="{C9E517F5-1043-4374-B8CD-C36712760077}" presName="centerShape" presStyleLbl="node0" presStyleIdx="0" presStyleCnt="1" custScaleX="115181" custScaleY="109558" custLinFactNeighborX="-430" custLinFactNeighborY="-279"/>
      <dgm:spPr/>
    </dgm:pt>
    <dgm:pt modelId="{17BF471B-866F-45FA-9154-431CCB69335E}" type="pres">
      <dgm:prSet presAssocID="{E9C0CC8D-B542-428B-918A-EC8DB807F457}" presName="node" presStyleLbl="node1" presStyleIdx="0" presStyleCnt="3" custScaleX="145115" custScaleY="130745" custRadScaleRad="106417" custRadScaleInc="-17255">
        <dgm:presLayoutVars>
          <dgm:bulletEnabled val="1"/>
        </dgm:presLayoutVars>
      </dgm:prSet>
      <dgm:spPr/>
    </dgm:pt>
    <dgm:pt modelId="{81F1222B-66C5-4228-914F-A785418540EF}" type="pres">
      <dgm:prSet presAssocID="{E9C0CC8D-B542-428B-918A-EC8DB807F457}" presName="dummy" presStyleCnt="0"/>
      <dgm:spPr/>
    </dgm:pt>
    <dgm:pt modelId="{36207EBA-2087-4C1E-89CB-7112A67CDBF3}" type="pres">
      <dgm:prSet presAssocID="{AE3CB1B5-8FAD-4BF3-AA0F-84EC9B365CBA}" presName="sibTrans" presStyleLbl="sibTrans2D1" presStyleIdx="0" presStyleCnt="3"/>
      <dgm:spPr/>
    </dgm:pt>
    <dgm:pt modelId="{3884C1FD-C2FD-4F4D-AD6D-DF9BC3F2BD1F}" type="pres">
      <dgm:prSet presAssocID="{C340B765-0ED8-4E0E-8F48-CF84BC31B4F3}" presName="node" presStyleLbl="node1" presStyleIdx="1" presStyleCnt="3" custScaleX="121999" custScaleY="119465">
        <dgm:presLayoutVars>
          <dgm:bulletEnabled val="1"/>
        </dgm:presLayoutVars>
      </dgm:prSet>
      <dgm:spPr/>
    </dgm:pt>
    <dgm:pt modelId="{6CE07979-297C-4327-92B3-8BC525D2F07D}" type="pres">
      <dgm:prSet presAssocID="{C340B765-0ED8-4E0E-8F48-CF84BC31B4F3}" presName="dummy" presStyleCnt="0"/>
      <dgm:spPr/>
    </dgm:pt>
    <dgm:pt modelId="{1FEB3107-76EE-44A2-B191-274285C78972}" type="pres">
      <dgm:prSet presAssocID="{D5A38984-1657-4C54-8C15-94EE9A32B929}" presName="sibTrans" presStyleLbl="sibTrans2D1" presStyleIdx="1" presStyleCnt="3"/>
      <dgm:spPr/>
    </dgm:pt>
    <dgm:pt modelId="{D661BFFF-A4FB-4E36-941E-843F2122FE89}" type="pres">
      <dgm:prSet presAssocID="{A673C884-E479-4434-BD61-0EA99D1C6EAE}" presName="node" presStyleLbl="node1" presStyleIdx="2" presStyleCnt="3" custScaleX="138605" custScaleY="130665" custRadScaleRad="108478" custRadScaleInc="-24234">
        <dgm:presLayoutVars>
          <dgm:bulletEnabled val="1"/>
        </dgm:presLayoutVars>
      </dgm:prSet>
      <dgm:spPr/>
    </dgm:pt>
    <dgm:pt modelId="{8060140A-DC98-49AE-BBD5-06E3E3521C92}" type="pres">
      <dgm:prSet presAssocID="{A673C884-E479-4434-BD61-0EA99D1C6EAE}" presName="dummy" presStyleCnt="0"/>
      <dgm:spPr/>
    </dgm:pt>
    <dgm:pt modelId="{D5092EFF-6C76-4075-AE4F-BC292D4E0717}" type="pres">
      <dgm:prSet presAssocID="{D5D73519-2375-4DA6-BFA7-47B654E3AE00}" presName="sibTrans" presStyleLbl="sibTrans2D1" presStyleIdx="2" presStyleCnt="3" custLinFactNeighborX="3123" custLinFactNeighborY="4294"/>
      <dgm:spPr/>
    </dgm:pt>
  </dgm:ptLst>
  <dgm:cxnLst>
    <dgm:cxn modelId="{6D2D4436-3BCE-4B5E-809E-5D8A69E3E4EE}" type="presOf" srcId="{B02EE8C0-3098-4730-8C34-4B76089DCAF0}" destId="{237F3B3F-17A7-434A-A07C-D198C68ED26B}" srcOrd="0" destOrd="0" presId="urn:microsoft.com/office/officeart/2005/8/layout/radial6"/>
    <dgm:cxn modelId="{24D75A3F-5F54-4424-AC52-CC1A4B5E4BED}" type="presOf" srcId="{D5D73519-2375-4DA6-BFA7-47B654E3AE00}" destId="{D5092EFF-6C76-4075-AE4F-BC292D4E0717}" srcOrd="0" destOrd="0" presId="urn:microsoft.com/office/officeart/2005/8/layout/radial6"/>
    <dgm:cxn modelId="{80D3A464-6540-4040-A842-B81DBA6F3F4B}" srcId="{C9E517F5-1043-4374-B8CD-C36712760077}" destId="{C340B765-0ED8-4E0E-8F48-CF84BC31B4F3}" srcOrd="1" destOrd="0" parTransId="{D3A3D5E1-A6FE-4B01-A248-8B79C9998AF7}" sibTransId="{D5A38984-1657-4C54-8C15-94EE9A32B929}"/>
    <dgm:cxn modelId="{43B50B65-CB23-473E-8BA2-DE87F66D4774}" srcId="{C9E517F5-1043-4374-B8CD-C36712760077}" destId="{E9C0CC8D-B542-428B-918A-EC8DB807F457}" srcOrd="0" destOrd="0" parTransId="{A3A9E7CB-3F4D-41FA-9C82-78B50D36225D}" sibTransId="{AE3CB1B5-8FAD-4BF3-AA0F-84EC9B365CBA}"/>
    <dgm:cxn modelId="{2D3BB245-644D-4359-A660-EFBD634C4111}" srcId="{C9E517F5-1043-4374-B8CD-C36712760077}" destId="{A673C884-E479-4434-BD61-0EA99D1C6EAE}" srcOrd="2" destOrd="0" parTransId="{AC863D02-6A60-46E5-9526-9463A00FAA07}" sibTransId="{D5D73519-2375-4DA6-BFA7-47B654E3AE00}"/>
    <dgm:cxn modelId="{20E44D85-4077-4DBC-A592-7395DEC3CB6A}" type="presOf" srcId="{C340B765-0ED8-4E0E-8F48-CF84BC31B4F3}" destId="{3884C1FD-C2FD-4F4D-AD6D-DF9BC3F2BD1F}" srcOrd="0" destOrd="0" presId="urn:microsoft.com/office/officeart/2005/8/layout/radial6"/>
    <dgm:cxn modelId="{8432B79A-9845-4275-82C6-05D0E060092F}" type="presOf" srcId="{C9E517F5-1043-4374-B8CD-C36712760077}" destId="{CFA9B568-CDB0-41E5-9D9D-BE63EA2AC237}" srcOrd="0" destOrd="0" presId="urn:microsoft.com/office/officeart/2005/8/layout/radial6"/>
    <dgm:cxn modelId="{06B784A0-D82C-41B8-B611-8BFCEF4CF459}" srcId="{B02EE8C0-3098-4730-8C34-4B76089DCAF0}" destId="{C9E517F5-1043-4374-B8CD-C36712760077}" srcOrd="0" destOrd="0" parTransId="{C2C31919-F382-4B9F-81C2-33C93B989180}" sibTransId="{9A5FCFDB-B496-4D6C-B788-6271F6562C13}"/>
    <dgm:cxn modelId="{57E6CBA8-E175-483C-B453-3CE2707219AC}" type="presOf" srcId="{D5A38984-1657-4C54-8C15-94EE9A32B929}" destId="{1FEB3107-76EE-44A2-B191-274285C78972}" srcOrd="0" destOrd="0" presId="urn:microsoft.com/office/officeart/2005/8/layout/radial6"/>
    <dgm:cxn modelId="{545E58E0-40AC-47E7-A7C8-D1C285AB62BB}" type="presOf" srcId="{A673C884-E479-4434-BD61-0EA99D1C6EAE}" destId="{D661BFFF-A4FB-4E36-941E-843F2122FE89}" srcOrd="0" destOrd="0" presId="urn:microsoft.com/office/officeart/2005/8/layout/radial6"/>
    <dgm:cxn modelId="{6617CFE7-D2DC-49DA-BFCE-BAFA19ED58DD}" type="presOf" srcId="{E9C0CC8D-B542-428B-918A-EC8DB807F457}" destId="{17BF471B-866F-45FA-9154-431CCB69335E}" srcOrd="0" destOrd="0" presId="urn:microsoft.com/office/officeart/2005/8/layout/radial6"/>
    <dgm:cxn modelId="{979D4FFD-9C9F-4B3A-BDBE-34E64A4AD3E4}" type="presOf" srcId="{AE3CB1B5-8FAD-4BF3-AA0F-84EC9B365CBA}" destId="{36207EBA-2087-4C1E-89CB-7112A67CDBF3}" srcOrd="0" destOrd="0" presId="urn:microsoft.com/office/officeart/2005/8/layout/radial6"/>
    <dgm:cxn modelId="{CEEFBB8B-F360-430E-A20C-749E68651480}" type="presParOf" srcId="{237F3B3F-17A7-434A-A07C-D198C68ED26B}" destId="{CFA9B568-CDB0-41E5-9D9D-BE63EA2AC237}" srcOrd="0" destOrd="0" presId="urn:microsoft.com/office/officeart/2005/8/layout/radial6"/>
    <dgm:cxn modelId="{E41641F5-E9C5-4057-8F42-261B0FF7E54D}" type="presParOf" srcId="{237F3B3F-17A7-434A-A07C-D198C68ED26B}" destId="{17BF471B-866F-45FA-9154-431CCB69335E}" srcOrd="1" destOrd="0" presId="urn:microsoft.com/office/officeart/2005/8/layout/radial6"/>
    <dgm:cxn modelId="{22913269-6B9E-4157-8226-266751AFEB63}" type="presParOf" srcId="{237F3B3F-17A7-434A-A07C-D198C68ED26B}" destId="{81F1222B-66C5-4228-914F-A785418540EF}" srcOrd="2" destOrd="0" presId="urn:microsoft.com/office/officeart/2005/8/layout/radial6"/>
    <dgm:cxn modelId="{B36F19BD-5A94-4D0F-BF20-16ED4B161F11}" type="presParOf" srcId="{237F3B3F-17A7-434A-A07C-D198C68ED26B}" destId="{36207EBA-2087-4C1E-89CB-7112A67CDBF3}" srcOrd="3" destOrd="0" presId="urn:microsoft.com/office/officeart/2005/8/layout/radial6"/>
    <dgm:cxn modelId="{B54C5659-8311-4AD3-8D1F-EB8725872D7F}" type="presParOf" srcId="{237F3B3F-17A7-434A-A07C-D198C68ED26B}" destId="{3884C1FD-C2FD-4F4D-AD6D-DF9BC3F2BD1F}" srcOrd="4" destOrd="0" presId="urn:microsoft.com/office/officeart/2005/8/layout/radial6"/>
    <dgm:cxn modelId="{8DA483ED-E0C3-422D-9A5C-33AF5C9A490B}" type="presParOf" srcId="{237F3B3F-17A7-434A-A07C-D198C68ED26B}" destId="{6CE07979-297C-4327-92B3-8BC525D2F07D}" srcOrd="5" destOrd="0" presId="urn:microsoft.com/office/officeart/2005/8/layout/radial6"/>
    <dgm:cxn modelId="{38E64EB1-B284-4781-A8ED-6115D9575929}" type="presParOf" srcId="{237F3B3F-17A7-434A-A07C-D198C68ED26B}" destId="{1FEB3107-76EE-44A2-B191-274285C78972}" srcOrd="6" destOrd="0" presId="urn:microsoft.com/office/officeart/2005/8/layout/radial6"/>
    <dgm:cxn modelId="{83D02FB3-9A58-464E-87DD-1CB3C1A4043F}" type="presParOf" srcId="{237F3B3F-17A7-434A-A07C-D198C68ED26B}" destId="{D661BFFF-A4FB-4E36-941E-843F2122FE89}" srcOrd="7" destOrd="0" presId="urn:microsoft.com/office/officeart/2005/8/layout/radial6"/>
    <dgm:cxn modelId="{26AB7070-93C2-42AF-A5DD-5DCFE6EBB354}" type="presParOf" srcId="{237F3B3F-17A7-434A-A07C-D198C68ED26B}" destId="{8060140A-DC98-49AE-BBD5-06E3E3521C92}" srcOrd="8" destOrd="0" presId="urn:microsoft.com/office/officeart/2005/8/layout/radial6"/>
    <dgm:cxn modelId="{AB74D66C-1E2B-4044-B355-A86D4D7D777B}" type="presParOf" srcId="{237F3B3F-17A7-434A-A07C-D198C68ED26B}" destId="{D5092EFF-6C76-4075-AE4F-BC292D4E0717}" srcOrd="9" destOrd="0" presId="urn:microsoft.com/office/officeart/2005/8/layout/radial6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B87E8D-2CB7-47CE-AA7E-8958B4AF8DF4}">
      <dsp:nvSpPr>
        <dsp:cNvPr id="0" name=""/>
        <dsp:cNvSpPr/>
      </dsp:nvSpPr>
      <dsp:spPr>
        <a:xfrm>
          <a:off x="891" y="408455"/>
          <a:ext cx="1835879" cy="785841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+39,7 </a:t>
          </a:r>
          <a:r>
            <a:rPr lang="ru-RU" sz="1400" b="1" kern="1200" dirty="0"/>
            <a:t>млн. руб.</a:t>
          </a:r>
        </a:p>
      </dsp:txBody>
      <dsp:txXfrm>
        <a:off x="891" y="408455"/>
        <a:ext cx="1835879" cy="785841"/>
      </dsp:txXfrm>
    </dsp:sp>
    <dsp:sp modelId="{9BC18AA9-AE84-4A11-86E6-0DC5A2FDF078}">
      <dsp:nvSpPr>
        <dsp:cNvPr id="0" name=""/>
        <dsp:cNvSpPr/>
      </dsp:nvSpPr>
      <dsp:spPr>
        <a:xfrm>
          <a:off x="2020359" y="406016"/>
          <a:ext cx="1924369" cy="790720"/>
        </a:xfrm>
        <a:prstGeom prst="rect">
          <a:avLst/>
        </a:prstGeom>
        <a:solidFill>
          <a:srgbClr val="008E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+124,6 </a:t>
          </a:r>
          <a:r>
            <a:rPr lang="ru-RU" sz="1200" b="1" kern="1200" dirty="0"/>
            <a:t>млн. руб.</a:t>
          </a:r>
        </a:p>
      </dsp:txBody>
      <dsp:txXfrm>
        <a:off x="2020359" y="406016"/>
        <a:ext cx="1924369" cy="790720"/>
      </dsp:txXfrm>
    </dsp:sp>
    <dsp:sp modelId="{600C41C5-FFE7-4F9A-80CE-19D097EC7E7F}">
      <dsp:nvSpPr>
        <dsp:cNvPr id="0" name=""/>
        <dsp:cNvSpPr/>
      </dsp:nvSpPr>
      <dsp:spPr>
        <a:xfrm>
          <a:off x="4128316" y="406016"/>
          <a:ext cx="1727305" cy="790720"/>
        </a:xfrm>
        <a:prstGeom prst="rect">
          <a:avLst/>
        </a:prstGeom>
        <a:solidFill>
          <a:srgbClr val="008E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+176,1 </a:t>
          </a:r>
          <a:r>
            <a:rPr lang="ru-RU" sz="1200" b="1" kern="1200" dirty="0"/>
            <a:t>млн. руб.</a:t>
          </a:r>
        </a:p>
      </dsp:txBody>
      <dsp:txXfrm>
        <a:off x="4128316" y="406016"/>
        <a:ext cx="1727305" cy="790720"/>
      </dsp:txXfrm>
    </dsp:sp>
    <dsp:sp modelId="{F659B9C2-97B8-422E-AABB-5629014AFB47}">
      <dsp:nvSpPr>
        <dsp:cNvPr id="0" name=""/>
        <dsp:cNvSpPr/>
      </dsp:nvSpPr>
      <dsp:spPr>
        <a:xfrm>
          <a:off x="14871" y="1174372"/>
          <a:ext cx="1785815" cy="763248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tx1"/>
              </a:solidFill>
            </a:rPr>
            <a:t>+24,9 %</a:t>
          </a:r>
        </a:p>
      </dsp:txBody>
      <dsp:txXfrm>
        <a:off x="14871" y="1174372"/>
        <a:ext cx="1785815" cy="763248"/>
      </dsp:txXfrm>
    </dsp:sp>
    <dsp:sp modelId="{28ED711B-131A-4570-ADBE-07D77740E6D9}">
      <dsp:nvSpPr>
        <dsp:cNvPr id="0" name=""/>
        <dsp:cNvSpPr/>
      </dsp:nvSpPr>
      <dsp:spPr>
        <a:xfrm>
          <a:off x="2006782" y="1177461"/>
          <a:ext cx="1903678" cy="758831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tx1"/>
              </a:solidFill>
            </a:rPr>
            <a:t>+24,4%</a:t>
          </a:r>
        </a:p>
      </dsp:txBody>
      <dsp:txXfrm>
        <a:off x="2006782" y="1177461"/>
        <a:ext cx="1903678" cy="758831"/>
      </dsp:txXfrm>
    </dsp:sp>
    <dsp:sp modelId="{85F48937-DBD2-4FFE-8448-21B82144885D}">
      <dsp:nvSpPr>
        <dsp:cNvPr id="0" name=""/>
        <dsp:cNvSpPr/>
      </dsp:nvSpPr>
      <dsp:spPr>
        <a:xfrm>
          <a:off x="4186138" y="1174768"/>
          <a:ext cx="1670375" cy="772193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tx1"/>
              </a:solidFill>
            </a:rPr>
            <a:t>+26,4%</a:t>
          </a:r>
        </a:p>
      </dsp:txBody>
      <dsp:txXfrm>
        <a:off x="4186138" y="1174768"/>
        <a:ext cx="1670375" cy="77219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38FA93-75D6-4786-B846-1E9C0CEFEE3D}">
      <dsp:nvSpPr>
        <dsp:cNvPr id="0" name=""/>
        <dsp:cNvSpPr/>
      </dsp:nvSpPr>
      <dsp:spPr>
        <a:xfrm>
          <a:off x="0" y="0"/>
          <a:ext cx="4584123" cy="823680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tx1"/>
              </a:solidFill>
            </a:rPr>
            <a:t>на осуществление дорожной деятельности в отношении автомобильных дорог общего пользования местного значения</a:t>
          </a:r>
        </a:p>
      </dsp:txBody>
      <dsp:txXfrm>
        <a:off x="40209" y="40209"/>
        <a:ext cx="4503705" cy="743262"/>
      </dsp:txXfrm>
    </dsp:sp>
    <dsp:sp modelId="{86274780-D259-496D-8264-8549035DC928}">
      <dsp:nvSpPr>
        <dsp:cNvPr id="0" name=""/>
        <dsp:cNvSpPr/>
      </dsp:nvSpPr>
      <dsp:spPr>
        <a:xfrm>
          <a:off x="0" y="892459"/>
          <a:ext cx="4584123" cy="671225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tx1"/>
              </a:solidFill>
            </a:rPr>
            <a:t>на организацию транспортного обслуживания населения на муниципальных маршрутах регулярных перевозок по регулируемым тарифам</a:t>
          </a:r>
        </a:p>
      </dsp:txBody>
      <dsp:txXfrm>
        <a:off x="32767" y="925226"/>
        <a:ext cx="4518589" cy="605691"/>
      </dsp:txXfrm>
    </dsp:sp>
    <dsp:sp modelId="{9E986A5E-7B2F-4DA5-A9C9-08F15BB002E9}">
      <dsp:nvSpPr>
        <dsp:cNvPr id="0" name=""/>
        <dsp:cNvSpPr/>
      </dsp:nvSpPr>
      <dsp:spPr>
        <a:xfrm>
          <a:off x="0" y="1805359"/>
          <a:ext cx="4584123" cy="823680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tx1"/>
              </a:solidFill>
            </a:rPr>
            <a:t>на развитие мобильной торговли в малонаселенных и (или) труднодоступных населенных пунктах</a:t>
          </a:r>
        </a:p>
      </dsp:txBody>
      <dsp:txXfrm>
        <a:off x="40209" y="1845568"/>
        <a:ext cx="4503705" cy="74326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FCE531-8A67-4574-97DA-6AB1B184850B}">
      <dsp:nvSpPr>
        <dsp:cNvPr id="0" name=""/>
        <dsp:cNvSpPr/>
      </dsp:nvSpPr>
      <dsp:spPr>
        <a:xfrm>
          <a:off x="1424320" y="523"/>
          <a:ext cx="3892121" cy="4257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Другие вопросы в области национальной экономики</a:t>
          </a:r>
        </a:p>
      </dsp:txBody>
      <dsp:txXfrm>
        <a:off x="1436791" y="12994"/>
        <a:ext cx="3867179" cy="400851"/>
      </dsp:txXfrm>
    </dsp:sp>
    <dsp:sp modelId="{52E6A817-C072-4743-A23A-DB3C054701ED}">
      <dsp:nvSpPr>
        <dsp:cNvPr id="0" name=""/>
        <dsp:cNvSpPr/>
      </dsp:nvSpPr>
      <dsp:spPr>
        <a:xfrm rot="5400000">
          <a:off x="3326035" y="470663"/>
          <a:ext cx="88692" cy="88692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AB7F7A-3F7D-46FC-9A80-974648B01D6B}">
      <dsp:nvSpPr>
        <dsp:cNvPr id="0" name=""/>
        <dsp:cNvSpPr/>
      </dsp:nvSpPr>
      <dsp:spPr>
        <a:xfrm>
          <a:off x="255842" y="603702"/>
          <a:ext cx="6229077" cy="506813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Развития мобильной торговли в малонаселенных и труднодоступных населенных пунктах (возмещение ГСМ, приобретение специализированного транспорта)</a:t>
          </a:r>
        </a:p>
      </dsp:txBody>
      <dsp:txXfrm>
        <a:off x="270686" y="618546"/>
        <a:ext cx="6199389" cy="477125"/>
      </dsp:txXfrm>
    </dsp:sp>
    <dsp:sp modelId="{03C28F44-EACC-43B1-A649-7BB50984F667}">
      <dsp:nvSpPr>
        <dsp:cNvPr id="0" name=""/>
        <dsp:cNvSpPr/>
      </dsp:nvSpPr>
      <dsp:spPr>
        <a:xfrm rot="5400000">
          <a:off x="3326035" y="1154861"/>
          <a:ext cx="88692" cy="88692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shade val="90000"/>
            <a:hueOff val="116972"/>
            <a:satOff val="-1072"/>
            <a:lumOff val="9251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677E79-97CD-47F3-B673-0278DC2B558B}">
      <dsp:nvSpPr>
        <dsp:cNvPr id="0" name=""/>
        <dsp:cNvSpPr/>
      </dsp:nvSpPr>
      <dsp:spPr>
        <a:xfrm>
          <a:off x="255842" y="1287899"/>
          <a:ext cx="6229077" cy="506813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Обеспечение рационального и эффективного использования земельных ресурсов, находящихся в собственности </a:t>
          </a:r>
          <a:r>
            <a:rPr lang="ru-RU" sz="1200" b="0" kern="1200" cap="none" spc="0" dirty="0" err="1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Устюженского</a:t>
          </a:r>
          <a:r>
            <a:rPr lang="ru-RU" sz="12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муниципального округа</a:t>
          </a:r>
        </a:p>
      </dsp:txBody>
      <dsp:txXfrm>
        <a:off x="270686" y="1302743"/>
        <a:ext cx="6199389" cy="477125"/>
      </dsp:txXfrm>
    </dsp:sp>
    <dsp:sp modelId="{D92FDF0F-3850-402F-8601-CC6AA8AC9988}">
      <dsp:nvSpPr>
        <dsp:cNvPr id="0" name=""/>
        <dsp:cNvSpPr/>
      </dsp:nvSpPr>
      <dsp:spPr>
        <a:xfrm rot="5199666">
          <a:off x="3374624" y="1808548"/>
          <a:ext cx="27869" cy="88692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shade val="90000"/>
            <a:hueOff val="233943"/>
            <a:satOff val="-2143"/>
            <a:lumOff val="18503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0D5474-3C80-4762-A605-766D2DEACFFD}">
      <dsp:nvSpPr>
        <dsp:cNvPr id="0" name=""/>
        <dsp:cNvSpPr/>
      </dsp:nvSpPr>
      <dsp:spPr>
        <a:xfrm>
          <a:off x="463565" y="1911077"/>
          <a:ext cx="5874328" cy="300823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Содержание комитета по управлению имуществом</a:t>
          </a:r>
        </a:p>
      </dsp:txBody>
      <dsp:txXfrm>
        <a:off x="472376" y="1919888"/>
        <a:ext cx="5856706" cy="283201"/>
      </dsp:txXfrm>
    </dsp:sp>
    <dsp:sp modelId="{16DDE7F8-1C68-4857-B506-B9FD749DD2D8}">
      <dsp:nvSpPr>
        <dsp:cNvPr id="0" name=""/>
        <dsp:cNvSpPr/>
      </dsp:nvSpPr>
      <dsp:spPr>
        <a:xfrm rot="5881370">
          <a:off x="3311205" y="2265457"/>
          <a:ext cx="109049" cy="88692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shade val="90000"/>
            <a:hueOff val="350915"/>
            <a:satOff val="-3215"/>
            <a:lumOff val="27754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1A4560-05BD-40A8-A0B6-588AB1129510}">
      <dsp:nvSpPr>
        <dsp:cNvPr id="0" name=""/>
        <dsp:cNvSpPr/>
      </dsp:nvSpPr>
      <dsp:spPr>
        <a:xfrm>
          <a:off x="651552" y="2407707"/>
          <a:ext cx="5355027" cy="324446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Мероприятия в области туризма</a:t>
          </a:r>
        </a:p>
      </dsp:txBody>
      <dsp:txXfrm>
        <a:off x="661055" y="2417210"/>
        <a:ext cx="5336021" cy="30544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FCE531-8A67-4574-97DA-6AB1B184850B}">
      <dsp:nvSpPr>
        <dsp:cNvPr id="0" name=""/>
        <dsp:cNvSpPr/>
      </dsp:nvSpPr>
      <dsp:spPr>
        <a:xfrm>
          <a:off x="0" y="0"/>
          <a:ext cx="4101559" cy="6019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Другие общегосударственные вопросы, в том числе: </a:t>
          </a:r>
        </a:p>
      </dsp:txBody>
      <dsp:txXfrm>
        <a:off x="17629" y="17629"/>
        <a:ext cx="4066301" cy="566646"/>
      </dsp:txXfrm>
    </dsp:sp>
    <dsp:sp modelId="{52E6A817-C072-4743-A23A-DB3C054701ED}">
      <dsp:nvSpPr>
        <dsp:cNvPr id="0" name=""/>
        <dsp:cNvSpPr/>
      </dsp:nvSpPr>
      <dsp:spPr>
        <a:xfrm rot="5355280">
          <a:off x="2030531" y="622327"/>
          <a:ext cx="49616" cy="58380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AB7F7A-3F7D-46FC-9A80-974648B01D6B}">
      <dsp:nvSpPr>
        <dsp:cNvPr id="0" name=""/>
        <dsp:cNvSpPr/>
      </dsp:nvSpPr>
      <dsp:spPr>
        <a:xfrm>
          <a:off x="8532" y="701130"/>
          <a:ext cx="4100171" cy="404680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Создание условий для обеспечения деятельности МКУ "МФЦ Устюженского района, 26,4 млн. руб.</a:t>
          </a:r>
        </a:p>
      </dsp:txBody>
      <dsp:txXfrm>
        <a:off x="20385" y="712983"/>
        <a:ext cx="4076465" cy="380974"/>
      </dsp:txXfrm>
    </dsp:sp>
    <dsp:sp modelId="{03C28F44-EACC-43B1-A649-7BB50984F667}">
      <dsp:nvSpPr>
        <dsp:cNvPr id="0" name=""/>
        <dsp:cNvSpPr/>
      </dsp:nvSpPr>
      <dsp:spPr>
        <a:xfrm rot="5445228">
          <a:off x="2015334" y="1145518"/>
          <a:ext cx="79428" cy="58380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shade val="90000"/>
            <a:hueOff val="87729"/>
            <a:satOff val="-804"/>
            <a:lumOff val="6938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677E79-97CD-47F3-B673-0278DC2B558B}">
      <dsp:nvSpPr>
        <dsp:cNvPr id="0" name=""/>
        <dsp:cNvSpPr/>
      </dsp:nvSpPr>
      <dsp:spPr>
        <a:xfrm>
          <a:off x="0" y="1243607"/>
          <a:ext cx="4100171" cy="616689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Создание условий для обеспечения деятельности муниципального казенного учреждения "Центр бухгалтерского учета и отчетности, 9,1 млн. рублей</a:t>
          </a:r>
        </a:p>
      </dsp:txBody>
      <dsp:txXfrm>
        <a:off x="18062" y="1261669"/>
        <a:ext cx="4064047" cy="580565"/>
      </dsp:txXfrm>
    </dsp:sp>
    <dsp:sp modelId="{D92FDF0F-3850-402F-8601-CC6AA8AC9988}">
      <dsp:nvSpPr>
        <dsp:cNvPr id="0" name=""/>
        <dsp:cNvSpPr/>
      </dsp:nvSpPr>
      <dsp:spPr>
        <a:xfrm rot="5380695">
          <a:off x="2005362" y="1907177"/>
          <a:ext cx="93764" cy="58380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shade val="90000"/>
            <a:hueOff val="175458"/>
            <a:satOff val="-1607"/>
            <a:lumOff val="13877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0D5474-3C80-4762-A605-766D2DEACFFD}">
      <dsp:nvSpPr>
        <dsp:cNvPr id="0" name=""/>
        <dsp:cNvSpPr/>
      </dsp:nvSpPr>
      <dsp:spPr>
        <a:xfrm>
          <a:off x="0" y="2012438"/>
          <a:ext cx="4108698" cy="597457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Создание и развитие инфраструктуры сельских территорий Устюженского муниципального района Вологодской области, 5,3 млн. руб.</a:t>
          </a:r>
        </a:p>
      </dsp:txBody>
      <dsp:txXfrm>
        <a:off x="17499" y="2029937"/>
        <a:ext cx="4073700" cy="562459"/>
      </dsp:txXfrm>
    </dsp:sp>
    <dsp:sp modelId="{16DDE7F8-1C68-4857-B506-B9FD749DD2D8}">
      <dsp:nvSpPr>
        <dsp:cNvPr id="0" name=""/>
        <dsp:cNvSpPr/>
      </dsp:nvSpPr>
      <dsp:spPr>
        <a:xfrm rot="5399976">
          <a:off x="2001027" y="2663220"/>
          <a:ext cx="106648" cy="58380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shade val="90000"/>
            <a:hueOff val="263186"/>
            <a:satOff val="-2411"/>
            <a:lumOff val="20815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1A4560-05BD-40A8-A0B6-588AB1129510}">
      <dsp:nvSpPr>
        <dsp:cNvPr id="0" name=""/>
        <dsp:cNvSpPr/>
      </dsp:nvSpPr>
      <dsp:spPr>
        <a:xfrm>
          <a:off x="5" y="2774925"/>
          <a:ext cx="4108698" cy="590932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Обеспечение содержания муниципального имущества, проведение работ по улучшению муниципального имущества, 2,2 млн. руб.</a:t>
          </a:r>
        </a:p>
      </dsp:txBody>
      <dsp:txXfrm>
        <a:off x="17313" y="2792233"/>
        <a:ext cx="4074082" cy="556316"/>
      </dsp:txXfrm>
    </dsp:sp>
    <dsp:sp modelId="{69A1A938-B855-4C31-8D00-31C4C8B2DDA6}">
      <dsp:nvSpPr>
        <dsp:cNvPr id="0" name=""/>
        <dsp:cNvSpPr/>
      </dsp:nvSpPr>
      <dsp:spPr>
        <a:xfrm rot="5400011">
          <a:off x="2010733" y="3409477"/>
          <a:ext cx="87239" cy="58380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shade val="90000"/>
            <a:hueOff val="350915"/>
            <a:satOff val="-3215"/>
            <a:lumOff val="27754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52ED35-BDB6-421B-8BE9-AA98B8ACC48A}">
      <dsp:nvSpPr>
        <dsp:cNvPr id="0" name=""/>
        <dsp:cNvSpPr/>
      </dsp:nvSpPr>
      <dsp:spPr>
        <a:xfrm>
          <a:off x="2" y="3511477"/>
          <a:ext cx="4108698" cy="719825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Исполнение судебных актов, 17,1 млн. руб.</a:t>
          </a:r>
        </a:p>
      </dsp:txBody>
      <dsp:txXfrm>
        <a:off x="21085" y="3532560"/>
        <a:ext cx="4066532" cy="67765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38FA93-75D6-4786-B846-1E9C0CEFEE3D}">
      <dsp:nvSpPr>
        <dsp:cNvPr id="0" name=""/>
        <dsp:cNvSpPr/>
      </dsp:nvSpPr>
      <dsp:spPr>
        <a:xfrm>
          <a:off x="0" y="7556"/>
          <a:ext cx="5698594" cy="384731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1" kern="1200" dirty="0">
              <a:solidFill>
                <a:schemeClr val="tx1"/>
              </a:solidFill>
            </a:rPr>
            <a:t>на реализацию мероприятий по обеспечению жильем молодых семей</a:t>
          </a:r>
        </a:p>
      </dsp:txBody>
      <dsp:txXfrm>
        <a:off x="18781" y="26337"/>
        <a:ext cx="5661032" cy="347169"/>
      </dsp:txXfrm>
    </dsp:sp>
    <dsp:sp modelId="{14B02AD8-9D82-476A-9962-F13D6EBCABE9}">
      <dsp:nvSpPr>
        <dsp:cNvPr id="0" name=""/>
        <dsp:cNvSpPr/>
      </dsp:nvSpPr>
      <dsp:spPr>
        <a:xfrm>
          <a:off x="0" y="501728"/>
          <a:ext cx="5698594" cy="591687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1" kern="1200" dirty="0">
              <a:solidFill>
                <a:schemeClr val="tx1"/>
              </a:solidFill>
            </a:rPr>
            <a:t>предоставление единовременной денежной выплаты взамен предоставления земельного участка гражданам, имеющим трех и более детей </a:t>
          </a:r>
        </a:p>
      </dsp:txBody>
      <dsp:txXfrm>
        <a:off x="28884" y="530612"/>
        <a:ext cx="5640826" cy="533919"/>
      </dsp:txXfrm>
    </dsp:sp>
    <dsp:sp modelId="{C34A2251-3E99-43C4-8734-9E236951FFC7}">
      <dsp:nvSpPr>
        <dsp:cNvPr id="0" name=""/>
        <dsp:cNvSpPr/>
      </dsp:nvSpPr>
      <dsp:spPr>
        <a:xfrm>
          <a:off x="0" y="1182731"/>
          <a:ext cx="5698594" cy="909388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1" kern="1200" dirty="0">
              <a:solidFill>
                <a:schemeClr val="tx1"/>
              </a:solidFill>
            </a:rPr>
            <a:t>Предоставление мер социальной поддержки родителям (законным представителям) детей, посещающих муниципальные образовательные организации округа, реализующие основную общеобразовательную программу дошкольного образования </a:t>
          </a:r>
        </a:p>
      </dsp:txBody>
      <dsp:txXfrm>
        <a:off x="44393" y="1227124"/>
        <a:ext cx="5609808" cy="820602"/>
      </dsp:txXfrm>
    </dsp:sp>
    <dsp:sp modelId="{E8A878C0-5D86-4234-B32E-DBD116601B8D}">
      <dsp:nvSpPr>
        <dsp:cNvPr id="0" name=""/>
        <dsp:cNvSpPr/>
      </dsp:nvSpPr>
      <dsp:spPr>
        <a:xfrm>
          <a:off x="0" y="2221684"/>
          <a:ext cx="5698594" cy="457063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1" kern="1200" dirty="0">
              <a:solidFill>
                <a:schemeClr val="tx1"/>
              </a:solidFill>
            </a:rPr>
            <a:t>организация и осуществление деятельности по опеке и попечительству и по социальной поддержке детей-сирот и детей, оставшихся без попечения родителей</a:t>
          </a:r>
        </a:p>
      </dsp:txBody>
      <dsp:txXfrm>
        <a:off x="22312" y="2243996"/>
        <a:ext cx="5653970" cy="4124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BD070-C25F-45C2-B6DD-5FFD57BAFEEC}">
      <dsp:nvSpPr>
        <dsp:cNvPr id="0" name=""/>
        <dsp:cNvSpPr/>
      </dsp:nvSpPr>
      <dsp:spPr>
        <a:xfrm>
          <a:off x="89691" y="231398"/>
          <a:ext cx="2156544" cy="119953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>
              <a:solidFill>
                <a:srgbClr val="FF0000"/>
              </a:solidFill>
            </a:rPr>
            <a:t>99,4</a:t>
          </a:r>
        </a:p>
      </dsp:txBody>
      <dsp:txXfrm>
        <a:off x="89691" y="231398"/>
        <a:ext cx="2156544" cy="1199531"/>
      </dsp:txXfrm>
    </dsp:sp>
    <dsp:sp modelId="{66964CBF-6F6B-4796-9C71-52BC0C468A8E}">
      <dsp:nvSpPr>
        <dsp:cNvPr id="0" name=""/>
        <dsp:cNvSpPr/>
      </dsp:nvSpPr>
      <dsp:spPr>
        <a:xfrm>
          <a:off x="2372259" y="67410"/>
          <a:ext cx="2155725" cy="1509632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>
              <a:solidFill>
                <a:srgbClr val="FF0000"/>
              </a:solidFill>
            </a:rPr>
            <a:t>131,1</a:t>
          </a:r>
        </a:p>
      </dsp:txBody>
      <dsp:txXfrm>
        <a:off x="2372259" y="67410"/>
        <a:ext cx="2155725" cy="15096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BD070-C25F-45C2-B6DD-5FFD57BAFEEC}">
      <dsp:nvSpPr>
        <dsp:cNvPr id="0" name=""/>
        <dsp:cNvSpPr/>
      </dsp:nvSpPr>
      <dsp:spPr>
        <a:xfrm>
          <a:off x="426958" y="0"/>
          <a:ext cx="10766540" cy="153085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 </a:t>
          </a:r>
          <a:endParaRPr lang="ru-RU" sz="1600" b="1" kern="1200" dirty="0">
            <a:solidFill>
              <a:srgbClr val="FF0000"/>
            </a:solidFill>
          </a:endParaRPr>
        </a:p>
      </dsp:txBody>
      <dsp:txXfrm>
        <a:off x="426958" y="0"/>
        <a:ext cx="10766540" cy="1530858"/>
      </dsp:txXfrm>
    </dsp:sp>
    <dsp:sp modelId="{66964CBF-6F6B-4796-9C71-52BC0C468A8E}">
      <dsp:nvSpPr>
        <dsp:cNvPr id="0" name=""/>
        <dsp:cNvSpPr/>
      </dsp:nvSpPr>
      <dsp:spPr>
        <a:xfrm>
          <a:off x="611634" y="1558933"/>
          <a:ext cx="2700990" cy="1462682"/>
        </a:xfrm>
        <a:prstGeom prst="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0" kern="1200" dirty="0"/>
            <a:t>6,7%</a:t>
          </a:r>
          <a:r>
            <a:rPr lang="ru-RU" sz="2000" b="1" kern="1200" dirty="0"/>
            <a:t>  </a:t>
          </a:r>
          <a:r>
            <a:rPr lang="ru-RU" sz="1600" b="1" kern="1200" dirty="0"/>
            <a:t>   </a:t>
          </a:r>
          <a:r>
            <a:rPr lang="ru-RU" sz="1800" b="1" kern="1200" dirty="0"/>
            <a:t>Национальная экономика</a:t>
          </a:r>
          <a:r>
            <a:rPr lang="ru-RU" sz="1800" b="1" kern="1200" dirty="0">
              <a:solidFill>
                <a:srgbClr val="FF0000"/>
              </a:solidFill>
            </a:rPr>
            <a:t>                          </a:t>
          </a:r>
          <a:r>
            <a:rPr lang="ru-RU" sz="2800" b="1" kern="1200" dirty="0">
              <a:solidFill>
                <a:schemeClr val="bg1"/>
              </a:solidFill>
            </a:rPr>
            <a:t>56,5</a:t>
          </a:r>
          <a:r>
            <a:rPr lang="ru-RU" sz="1800" b="1" kern="1200" dirty="0">
              <a:solidFill>
                <a:schemeClr val="bg1"/>
              </a:solidFill>
            </a:rPr>
            <a:t> млн. руб.</a:t>
          </a:r>
        </a:p>
      </dsp:txBody>
      <dsp:txXfrm>
        <a:off x="611634" y="1558933"/>
        <a:ext cx="2700990" cy="1462682"/>
      </dsp:txXfrm>
    </dsp:sp>
    <dsp:sp modelId="{E92A8722-7C07-4008-BDD4-7FC87C4BB6EF}">
      <dsp:nvSpPr>
        <dsp:cNvPr id="0" name=""/>
        <dsp:cNvSpPr/>
      </dsp:nvSpPr>
      <dsp:spPr>
        <a:xfrm>
          <a:off x="3466669" y="1558933"/>
          <a:ext cx="2437804" cy="1462682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0" kern="1200" dirty="0"/>
            <a:t>7,0% 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Дотации поселениям  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59,4</a:t>
          </a:r>
          <a:r>
            <a:rPr lang="ru-RU" sz="1600" b="1" kern="1200" dirty="0"/>
            <a:t> млн. руб.</a:t>
          </a:r>
          <a:endParaRPr lang="ru-RU" sz="1800" b="1" kern="1200" dirty="0">
            <a:solidFill>
              <a:srgbClr val="FF0000"/>
            </a:solidFill>
          </a:endParaRPr>
        </a:p>
      </dsp:txBody>
      <dsp:txXfrm>
        <a:off x="3466669" y="1558933"/>
        <a:ext cx="2437804" cy="1462682"/>
      </dsp:txXfrm>
    </dsp:sp>
    <dsp:sp modelId="{A5C1D479-17D5-4B84-84E6-80650ED527AE}">
      <dsp:nvSpPr>
        <dsp:cNvPr id="0" name=""/>
        <dsp:cNvSpPr/>
      </dsp:nvSpPr>
      <dsp:spPr>
        <a:xfrm>
          <a:off x="5989236" y="1554252"/>
          <a:ext cx="2437804" cy="1462682"/>
        </a:xfrm>
        <a:prstGeom prst="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0" kern="1200" dirty="0">
              <a:solidFill>
                <a:schemeClr val="bg1"/>
              </a:solidFill>
            </a:rPr>
            <a:t>17,2%</a:t>
          </a:r>
          <a:r>
            <a:rPr lang="ru-RU" sz="1800" b="1" kern="1200" dirty="0">
              <a:solidFill>
                <a:schemeClr val="bg1"/>
              </a:solidFill>
            </a:rPr>
            <a:t>                                            </a:t>
          </a:r>
          <a:r>
            <a:rPr lang="ru-RU" sz="2800" b="1" kern="1200" dirty="0">
              <a:solidFill>
                <a:schemeClr val="bg1"/>
              </a:solidFill>
            </a:rPr>
            <a:t>ЖКХ  </a:t>
          </a:r>
          <a:r>
            <a:rPr lang="ru-RU" sz="1800" b="1" kern="1200" dirty="0">
              <a:solidFill>
                <a:schemeClr val="bg1"/>
              </a:solidFill>
            </a:rPr>
            <a:t>                            </a:t>
          </a:r>
          <a:r>
            <a:rPr lang="ru-RU" sz="2800" b="1" kern="1200" dirty="0">
              <a:solidFill>
                <a:schemeClr val="bg1"/>
              </a:solidFill>
            </a:rPr>
            <a:t>144,8</a:t>
          </a:r>
          <a:r>
            <a:rPr lang="ru-RU" sz="1800" b="1" kern="1200" dirty="0">
              <a:solidFill>
                <a:schemeClr val="bg1"/>
              </a:solidFill>
            </a:rPr>
            <a:t> </a:t>
          </a:r>
          <a:r>
            <a:rPr lang="ru-RU" sz="1600" b="1" kern="1200" dirty="0">
              <a:solidFill>
                <a:schemeClr val="bg1"/>
              </a:solidFill>
            </a:rPr>
            <a:t>млн. руб.</a:t>
          </a:r>
        </a:p>
      </dsp:txBody>
      <dsp:txXfrm>
        <a:off x="5989236" y="1554252"/>
        <a:ext cx="2437804" cy="1462682"/>
      </dsp:txXfrm>
    </dsp:sp>
    <dsp:sp modelId="{9F2F502C-5755-444F-B5F7-57EE8F2DEB06}">
      <dsp:nvSpPr>
        <dsp:cNvPr id="0" name=""/>
        <dsp:cNvSpPr/>
      </dsp:nvSpPr>
      <dsp:spPr>
        <a:xfrm>
          <a:off x="8471238" y="1554252"/>
          <a:ext cx="2437804" cy="1462682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0" kern="1200" dirty="0">
              <a:solidFill>
                <a:schemeClr val="bg1"/>
              </a:solidFill>
            </a:rPr>
            <a:t>12,9%</a:t>
          </a:r>
          <a:r>
            <a:rPr lang="ru-RU" sz="1800" b="1" kern="1200" dirty="0">
              <a:solidFill>
                <a:schemeClr val="bg1"/>
              </a:solidFill>
            </a:rPr>
            <a:t> 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bg1"/>
              </a:solidFill>
            </a:rPr>
            <a:t>Другие отрасли 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>
              <a:solidFill>
                <a:schemeClr val="bg1"/>
              </a:solidFill>
            </a:rPr>
            <a:t>109,1</a:t>
          </a:r>
          <a:r>
            <a:rPr lang="ru-RU" sz="1800" b="1" kern="1200" dirty="0">
              <a:solidFill>
                <a:schemeClr val="bg1"/>
              </a:solidFill>
            </a:rPr>
            <a:t> млн. руб.</a:t>
          </a:r>
        </a:p>
      </dsp:txBody>
      <dsp:txXfrm>
        <a:off x="8471238" y="1554252"/>
        <a:ext cx="2437804" cy="14626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66168B-6DAA-4CD5-96BE-A128FE3F6AAE}">
      <dsp:nvSpPr>
        <dsp:cNvPr id="0" name=""/>
        <dsp:cNvSpPr/>
      </dsp:nvSpPr>
      <dsp:spPr>
        <a:xfrm>
          <a:off x="0" y="0"/>
          <a:ext cx="4507059" cy="10670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1" kern="1200" dirty="0">
              <a:solidFill>
                <a:schemeClr val="tx1"/>
              </a:solidFill>
            </a:rPr>
            <a:t>Посещали детские сады 646 детей,  из них в городе 484, на селе 162</a:t>
          </a:r>
        </a:p>
      </dsp:txBody>
      <dsp:txXfrm>
        <a:off x="52089" y="52089"/>
        <a:ext cx="4402881" cy="962862"/>
      </dsp:txXfrm>
    </dsp:sp>
    <dsp:sp modelId="{85FEA2B0-53B4-46CC-85F6-A962BEB95E09}">
      <dsp:nvSpPr>
        <dsp:cNvPr id="0" name=""/>
        <dsp:cNvSpPr/>
      </dsp:nvSpPr>
      <dsp:spPr>
        <a:xfrm>
          <a:off x="0" y="1239877"/>
          <a:ext cx="4507059" cy="106704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1" kern="1200" dirty="0">
              <a:solidFill>
                <a:schemeClr val="tx1"/>
              </a:solidFill>
            </a:rPr>
            <a:t>Обучалось в школах 1563 детей, из них в городе 1165, на селе 398</a:t>
          </a:r>
        </a:p>
      </dsp:txBody>
      <dsp:txXfrm>
        <a:off x="52089" y="1291966"/>
        <a:ext cx="4402881" cy="962862"/>
      </dsp:txXfrm>
    </dsp:sp>
    <dsp:sp modelId="{5EAA7BD8-4A69-40AC-AF5C-0CECE6738C4B}">
      <dsp:nvSpPr>
        <dsp:cNvPr id="0" name=""/>
        <dsp:cNvSpPr/>
      </dsp:nvSpPr>
      <dsp:spPr>
        <a:xfrm>
          <a:off x="0" y="2471077"/>
          <a:ext cx="4507059" cy="10670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1" kern="1200" dirty="0">
              <a:solidFill>
                <a:schemeClr val="tx1"/>
              </a:solidFill>
            </a:rPr>
            <a:t>Посещало дополнительное образование 1926 ребенка, из них  ЦДО 1648, ДШИ 278</a:t>
          </a:r>
        </a:p>
      </dsp:txBody>
      <dsp:txXfrm>
        <a:off x="52089" y="2523166"/>
        <a:ext cx="4402881" cy="9628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38FA93-75D6-4786-B846-1E9C0CEFEE3D}">
      <dsp:nvSpPr>
        <dsp:cNvPr id="0" name=""/>
        <dsp:cNvSpPr/>
      </dsp:nvSpPr>
      <dsp:spPr>
        <a:xfrm>
          <a:off x="0" y="3019"/>
          <a:ext cx="3254571" cy="64586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tx1"/>
              </a:solidFill>
            </a:rPr>
            <a:t>Проведено 102 спортивных мероприятий,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tx1"/>
              </a:solidFill>
            </a:rPr>
            <a:t>36 детей занимаются в спортивных секциях</a:t>
          </a:r>
        </a:p>
      </dsp:txBody>
      <dsp:txXfrm>
        <a:off x="31528" y="34547"/>
        <a:ext cx="3191515" cy="582804"/>
      </dsp:txXfrm>
    </dsp:sp>
    <dsp:sp modelId="{86274780-D259-496D-8264-8549035DC928}">
      <dsp:nvSpPr>
        <dsp:cNvPr id="0" name=""/>
        <dsp:cNvSpPr/>
      </dsp:nvSpPr>
      <dsp:spPr>
        <a:xfrm>
          <a:off x="0" y="723759"/>
          <a:ext cx="3254571" cy="356458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tx1"/>
              </a:solidFill>
            </a:rPr>
            <a:t>Культурным центром проведено 2136 мероприятий</a:t>
          </a:r>
        </a:p>
      </dsp:txBody>
      <dsp:txXfrm>
        <a:off x="17401" y="741160"/>
        <a:ext cx="3219769" cy="321656"/>
      </dsp:txXfrm>
    </dsp:sp>
    <dsp:sp modelId="{14B02AD8-9D82-476A-9962-F13D6EBCABE9}">
      <dsp:nvSpPr>
        <dsp:cNvPr id="0" name=""/>
        <dsp:cNvSpPr/>
      </dsp:nvSpPr>
      <dsp:spPr>
        <a:xfrm>
          <a:off x="0" y="1155097"/>
          <a:ext cx="3254571" cy="65744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3596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tx1"/>
              </a:solidFill>
            </a:rPr>
            <a:t> 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tx1"/>
              </a:solidFill>
            </a:rPr>
            <a:t>    Посетили музей 28474 человек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tx1"/>
              </a:solidFill>
            </a:rPr>
            <a:t> </a:t>
          </a:r>
        </a:p>
      </dsp:txBody>
      <dsp:txXfrm>
        <a:off x="32094" y="1187191"/>
        <a:ext cx="3190383" cy="593252"/>
      </dsp:txXfrm>
    </dsp:sp>
    <dsp:sp modelId="{0789211F-9818-428D-AB8A-89D89875F7E7}">
      <dsp:nvSpPr>
        <dsp:cNvPr id="0" name=""/>
        <dsp:cNvSpPr/>
      </dsp:nvSpPr>
      <dsp:spPr>
        <a:xfrm>
          <a:off x="0" y="1887418"/>
          <a:ext cx="3254571" cy="804228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tx1"/>
              </a:solidFill>
            </a:rPr>
            <a:t>Проведено 1513 мероприятий библиотекой</a:t>
          </a:r>
        </a:p>
      </dsp:txBody>
      <dsp:txXfrm>
        <a:off x="39259" y="1926677"/>
        <a:ext cx="3176053" cy="7257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FCE531-8A67-4574-97DA-6AB1B184850B}">
      <dsp:nvSpPr>
        <dsp:cNvPr id="0" name=""/>
        <dsp:cNvSpPr/>
      </dsp:nvSpPr>
      <dsp:spPr>
        <a:xfrm>
          <a:off x="201042" y="280572"/>
          <a:ext cx="4273908" cy="5379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ЖИЛИЩНОЕ ХОЗЯЙСТВО:</a:t>
          </a:r>
        </a:p>
      </dsp:txBody>
      <dsp:txXfrm>
        <a:off x="216797" y="296327"/>
        <a:ext cx="4242398" cy="506392"/>
      </dsp:txXfrm>
    </dsp:sp>
    <dsp:sp modelId="{52E6A817-C072-4743-A23A-DB3C054701ED}">
      <dsp:nvSpPr>
        <dsp:cNvPr id="0" name=""/>
        <dsp:cNvSpPr/>
      </dsp:nvSpPr>
      <dsp:spPr>
        <a:xfrm rot="5400000">
          <a:off x="2270505" y="885966"/>
          <a:ext cx="134982" cy="134982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AB7F7A-3F7D-46FC-9A80-974648B01D6B}">
      <dsp:nvSpPr>
        <dsp:cNvPr id="0" name=""/>
        <dsp:cNvSpPr/>
      </dsp:nvSpPr>
      <dsp:spPr>
        <a:xfrm>
          <a:off x="589" y="1088440"/>
          <a:ext cx="4674814" cy="771329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мероприятия по переселению граждан из аварийного жилищного фонда</a:t>
          </a:r>
        </a:p>
      </dsp:txBody>
      <dsp:txXfrm>
        <a:off x="23180" y="1111031"/>
        <a:ext cx="4629632" cy="726147"/>
      </dsp:txXfrm>
    </dsp:sp>
    <dsp:sp modelId="{03C28F44-EACC-43B1-A649-7BB50984F667}">
      <dsp:nvSpPr>
        <dsp:cNvPr id="0" name=""/>
        <dsp:cNvSpPr/>
      </dsp:nvSpPr>
      <dsp:spPr>
        <a:xfrm rot="5400000">
          <a:off x="2270505" y="1927262"/>
          <a:ext cx="134982" cy="134982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shade val="90000"/>
            <a:hueOff val="350915"/>
            <a:satOff val="-3215"/>
            <a:lumOff val="27754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0D5474-3C80-4762-A605-766D2DEACFFD}">
      <dsp:nvSpPr>
        <dsp:cNvPr id="0" name=""/>
        <dsp:cNvSpPr/>
      </dsp:nvSpPr>
      <dsp:spPr>
        <a:xfrm>
          <a:off x="589" y="2129736"/>
          <a:ext cx="4674814" cy="771329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взносы на капитальный ремонт жилого фонда</a:t>
          </a:r>
        </a:p>
      </dsp:txBody>
      <dsp:txXfrm>
        <a:off x="23180" y="2152327"/>
        <a:ext cx="4629632" cy="72614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FCE531-8A67-4574-97DA-6AB1B184850B}">
      <dsp:nvSpPr>
        <dsp:cNvPr id="0" name=""/>
        <dsp:cNvSpPr/>
      </dsp:nvSpPr>
      <dsp:spPr>
        <a:xfrm>
          <a:off x="1262009" y="439792"/>
          <a:ext cx="2935167" cy="3248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КОММУНАЛЬНОЕ ХОЗЯЙСТВО :</a:t>
          </a:r>
        </a:p>
      </dsp:txBody>
      <dsp:txXfrm>
        <a:off x="1271523" y="449306"/>
        <a:ext cx="2916139" cy="305815"/>
      </dsp:txXfrm>
    </dsp:sp>
    <dsp:sp modelId="{52E6A817-C072-4743-A23A-DB3C054701ED}">
      <dsp:nvSpPr>
        <dsp:cNvPr id="0" name=""/>
        <dsp:cNvSpPr/>
      </dsp:nvSpPr>
      <dsp:spPr>
        <a:xfrm rot="5400000">
          <a:off x="2683583" y="810645"/>
          <a:ext cx="92019" cy="92019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AB7F7A-3F7D-46FC-9A80-974648B01D6B}">
      <dsp:nvSpPr>
        <dsp:cNvPr id="0" name=""/>
        <dsp:cNvSpPr/>
      </dsp:nvSpPr>
      <dsp:spPr>
        <a:xfrm>
          <a:off x="3955" y="948674"/>
          <a:ext cx="5451275" cy="52582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мероприятия по обеспечению готовности объектов инженерной инфраструктуры к работе в осенне-зимний период, 20,4</a:t>
          </a:r>
        </a:p>
      </dsp:txBody>
      <dsp:txXfrm>
        <a:off x="19356" y="964075"/>
        <a:ext cx="5420473" cy="495021"/>
      </dsp:txXfrm>
    </dsp:sp>
    <dsp:sp modelId="{03C28F44-EACC-43B1-A649-7BB50984F667}">
      <dsp:nvSpPr>
        <dsp:cNvPr id="0" name=""/>
        <dsp:cNvSpPr/>
      </dsp:nvSpPr>
      <dsp:spPr>
        <a:xfrm rot="5400000">
          <a:off x="2683583" y="1520507"/>
          <a:ext cx="92019" cy="92019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677E79-97CD-47F3-B673-0278DC2B558B}">
      <dsp:nvSpPr>
        <dsp:cNvPr id="0" name=""/>
        <dsp:cNvSpPr/>
      </dsp:nvSpPr>
      <dsp:spPr>
        <a:xfrm>
          <a:off x="3955" y="1658535"/>
          <a:ext cx="5451275" cy="525823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Строительство объектов питьевого водоснабжения в рамках регионального проекта «Чистая вода», 110,0</a:t>
          </a:r>
        </a:p>
      </dsp:txBody>
      <dsp:txXfrm>
        <a:off x="19356" y="1673936"/>
        <a:ext cx="5420473" cy="495021"/>
      </dsp:txXfrm>
    </dsp:sp>
    <dsp:sp modelId="{D92FDF0F-3850-402F-8601-CC6AA8AC9988}">
      <dsp:nvSpPr>
        <dsp:cNvPr id="0" name=""/>
        <dsp:cNvSpPr/>
      </dsp:nvSpPr>
      <dsp:spPr>
        <a:xfrm rot="5400000">
          <a:off x="2683583" y="2230369"/>
          <a:ext cx="92019" cy="92019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0D5474-3C80-4762-A605-766D2DEACFFD}">
      <dsp:nvSpPr>
        <dsp:cNvPr id="0" name=""/>
        <dsp:cNvSpPr/>
      </dsp:nvSpPr>
      <dsp:spPr>
        <a:xfrm>
          <a:off x="3955" y="2368397"/>
          <a:ext cx="5451275" cy="525823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Мероприятия в рамках проекта "Народный бюджет», 4,8</a:t>
          </a:r>
        </a:p>
      </dsp:txBody>
      <dsp:txXfrm>
        <a:off x="19356" y="2383798"/>
        <a:ext cx="5420473" cy="49502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BF4388-D2EA-4371-A9C5-2696B26F56FA}">
      <dsp:nvSpPr>
        <dsp:cNvPr id="0" name=""/>
        <dsp:cNvSpPr/>
      </dsp:nvSpPr>
      <dsp:spPr>
        <a:xfrm>
          <a:off x="5106" y="0"/>
          <a:ext cx="5223990" cy="64064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002060"/>
              </a:solidFill>
            </a:rPr>
            <a:t>Защита населения и территории от чрезвычайных ситуаций природного и техногенного характера, пожарная безопасность – 3,2</a:t>
          </a:r>
        </a:p>
      </dsp:txBody>
      <dsp:txXfrm>
        <a:off x="23870" y="18764"/>
        <a:ext cx="5186462" cy="603119"/>
      </dsp:txXfrm>
    </dsp:sp>
    <dsp:sp modelId="{34516835-A513-47DA-8ED1-22FF26F90E96}">
      <dsp:nvSpPr>
        <dsp:cNvPr id="0" name=""/>
        <dsp:cNvSpPr/>
      </dsp:nvSpPr>
      <dsp:spPr>
        <a:xfrm>
          <a:off x="1018906" y="846553"/>
          <a:ext cx="3170701" cy="194980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rgbClr val="002060"/>
              </a:solidFill>
            </a:rPr>
            <a:t>Обеспечение деятельности единой дежурно-диспетчерской службы Устюженского муниципального округа – 3,2</a:t>
          </a:r>
          <a:endParaRPr lang="ru-RU" sz="1200" kern="1200" dirty="0"/>
        </a:p>
      </dsp:txBody>
      <dsp:txXfrm>
        <a:off x="1076014" y="903661"/>
        <a:ext cx="3056485" cy="183558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092EFF-6C76-4075-AE4F-BC292D4E0717}">
      <dsp:nvSpPr>
        <dsp:cNvPr id="0" name=""/>
        <dsp:cNvSpPr/>
      </dsp:nvSpPr>
      <dsp:spPr>
        <a:xfrm>
          <a:off x="1331874" y="935290"/>
          <a:ext cx="4311188" cy="4311188"/>
        </a:xfrm>
        <a:prstGeom prst="blockArc">
          <a:avLst>
            <a:gd name="adj1" fmla="val 8251273"/>
            <a:gd name="adj2" fmla="val 16094432"/>
            <a:gd name="adj3" fmla="val 4635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EB3107-76EE-44A2-B191-274285C78972}">
      <dsp:nvSpPr>
        <dsp:cNvPr id="0" name=""/>
        <dsp:cNvSpPr/>
      </dsp:nvSpPr>
      <dsp:spPr>
        <a:xfrm>
          <a:off x="1323099" y="901218"/>
          <a:ext cx="4311188" cy="4311188"/>
        </a:xfrm>
        <a:prstGeom prst="blockArc">
          <a:avLst>
            <a:gd name="adj1" fmla="val 1523239"/>
            <a:gd name="adj2" fmla="val 8572393"/>
            <a:gd name="adj3" fmla="val 4635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207EBA-2087-4C1E-89CB-7112A67CDBF3}">
      <dsp:nvSpPr>
        <dsp:cNvPr id="0" name=""/>
        <dsp:cNvSpPr/>
      </dsp:nvSpPr>
      <dsp:spPr>
        <a:xfrm>
          <a:off x="1412802" y="732431"/>
          <a:ext cx="4311188" cy="4311188"/>
        </a:xfrm>
        <a:prstGeom prst="blockArc">
          <a:avLst>
            <a:gd name="adj1" fmla="val 15741145"/>
            <a:gd name="adj2" fmla="val 1835414"/>
            <a:gd name="adj3" fmla="val 4635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A9B568-CDB0-41E5-9D9D-BE63EA2AC237}">
      <dsp:nvSpPr>
        <dsp:cNvPr id="0" name=""/>
        <dsp:cNvSpPr/>
      </dsp:nvSpPr>
      <dsp:spPr>
        <a:xfrm>
          <a:off x="2397709" y="1809102"/>
          <a:ext cx="2283273" cy="217180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1" kern="1200" dirty="0">
              <a:solidFill>
                <a:srgbClr val="002060"/>
              </a:solidFill>
            </a:rPr>
            <a:t>Другие вопросы в области национальной безопасности и правоохранительной деятельности </a:t>
          </a:r>
          <a:r>
            <a:rPr lang="ru-RU" sz="1100" kern="1200" dirty="0"/>
            <a:t>.</a:t>
          </a:r>
        </a:p>
      </dsp:txBody>
      <dsp:txXfrm>
        <a:off x="2732087" y="2127156"/>
        <a:ext cx="1614517" cy="1535698"/>
      </dsp:txXfrm>
    </dsp:sp>
    <dsp:sp modelId="{17BF471B-866F-45FA-9154-431CCB69335E}">
      <dsp:nvSpPr>
        <dsp:cNvPr id="0" name=""/>
        <dsp:cNvSpPr/>
      </dsp:nvSpPr>
      <dsp:spPr>
        <a:xfrm>
          <a:off x="2281346" y="-106016"/>
          <a:ext cx="2013666" cy="181426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solidFill>
                <a:srgbClr val="002060"/>
              </a:solidFill>
            </a:rPr>
            <a:t>Проведение мероприятий на внедрение и эксплуатацию аппаратно-программного комплекса «Безопасный город» </a:t>
          </a:r>
        </a:p>
      </dsp:txBody>
      <dsp:txXfrm>
        <a:off x="2576241" y="159677"/>
        <a:ext cx="1423876" cy="1282876"/>
      </dsp:txXfrm>
    </dsp:sp>
    <dsp:sp modelId="{3884C1FD-C2FD-4F4D-AD6D-DF9BC3F2BD1F}">
      <dsp:nvSpPr>
        <dsp:cNvPr id="0" name=""/>
        <dsp:cNvSpPr/>
      </dsp:nvSpPr>
      <dsp:spPr>
        <a:xfrm>
          <a:off x="4534541" y="3130705"/>
          <a:ext cx="1692900" cy="1657737"/>
        </a:xfrm>
        <a:prstGeom prst="ellips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solidFill>
                <a:srgbClr val="002060"/>
              </a:solidFill>
            </a:rPr>
            <a:t>Обеспечение охраны общественного порядка с участием народных дружин</a:t>
          </a:r>
        </a:p>
      </dsp:txBody>
      <dsp:txXfrm>
        <a:off x="4782460" y="3373475"/>
        <a:ext cx="1197062" cy="1172197"/>
      </dsp:txXfrm>
    </dsp:sp>
    <dsp:sp modelId="{D661BFFF-A4FB-4E36-941E-843F2122FE89}">
      <dsp:nvSpPr>
        <dsp:cNvPr id="0" name=""/>
        <dsp:cNvSpPr/>
      </dsp:nvSpPr>
      <dsp:spPr>
        <a:xfrm>
          <a:off x="838197" y="3421160"/>
          <a:ext cx="1923331" cy="1813152"/>
        </a:xfrm>
        <a:prstGeom prst="ellips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solidFill>
                <a:srgbClr val="002060"/>
              </a:solidFill>
            </a:rPr>
            <a:t>Организация мероприятий в рамках профилактики преступлений и иных правонарушений</a:t>
          </a:r>
        </a:p>
      </dsp:txBody>
      <dsp:txXfrm>
        <a:off x="1119862" y="3686690"/>
        <a:ext cx="1360001" cy="12820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0.17357</cdr:x>
      <cdr:y>0.05931</cdr:y>
    </cdr:from>
    <cdr:to>
      <cdr:x>0.24857</cdr:x>
      <cdr:y>0.42663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51DCDB9-9F01-4B79-B5E0-25692B1CDE6D}"/>
            </a:ext>
          </a:extLst>
        </cdr:cNvPr>
        <cdr:cNvSpPr txBox="1"/>
      </cdr:nvSpPr>
      <cdr:spPr>
        <a:xfrm xmlns:a="http://schemas.openxmlformats.org/drawingml/2006/main">
          <a:off x="2116183" y="172953"/>
          <a:ext cx="914400" cy="10711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0.81004</cdr:x>
      <cdr:y>0.25237</cdr:y>
    </cdr:from>
    <cdr:to>
      <cdr:x>0.88504</cdr:x>
      <cdr:y>0.56594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CB429CC4-45C2-4258-99E4-DC866C4C8B69}"/>
            </a:ext>
          </a:extLst>
        </cdr:cNvPr>
        <cdr:cNvSpPr txBox="1"/>
      </cdr:nvSpPr>
      <cdr:spPr>
        <a:xfrm xmlns:a="http://schemas.openxmlformats.org/drawingml/2006/main">
          <a:off x="9875961" y="73595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0.01071</cdr:x>
      <cdr:y>0</cdr:y>
    </cdr:from>
    <cdr:to>
      <cdr:x>0.12136</cdr:x>
      <cdr:y>0.22164</cdr:y>
    </cdr:to>
    <cdr:sp macro="" textlink="">
      <cdr:nvSpPr>
        <cdr:cNvPr id="5" name="TextBox 5">
          <a:extLst xmlns:a="http://schemas.openxmlformats.org/drawingml/2006/main">
            <a:ext uri="{FF2B5EF4-FFF2-40B4-BE49-F238E27FC236}">
              <a16:creationId xmlns:a16="http://schemas.microsoft.com/office/drawing/2014/main" id="{3AAF4092-C7CA-46EE-B50C-9E2E1C175552}"/>
            </a:ext>
          </a:extLst>
        </cdr:cNvPr>
        <cdr:cNvSpPr txBox="1"/>
      </cdr:nvSpPr>
      <cdr:spPr>
        <a:xfrm xmlns:a="http://schemas.openxmlformats.org/drawingml/2006/main">
          <a:off x="130576" y="0"/>
          <a:ext cx="1349048" cy="64633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i="1" dirty="0"/>
            <a:t>Доля в общем объеме</a:t>
          </a:r>
        </a:p>
        <a:p xmlns:a="http://schemas.openxmlformats.org/drawingml/2006/main">
          <a:r>
            <a:rPr lang="ru-RU" sz="1100" i="1" dirty="0"/>
            <a:t>поступлений</a:t>
          </a:r>
        </a:p>
      </cdr:txBody>
    </cdr:sp>
  </cdr:relSizeAnchor>
  <cdr:relSizeAnchor xmlns:cdr="http://schemas.openxmlformats.org/drawingml/2006/chartDrawing">
    <cdr:from>
      <cdr:x>0.56721</cdr:x>
      <cdr:y>0.8901</cdr:y>
    </cdr:from>
    <cdr:to>
      <cdr:x>0.83186</cdr:x>
      <cdr:y>1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630D546D-7042-4FB1-9D6B-F2D4BEA2175A}"/>
            </a:ext>
          </a:extLst>
        </cdr:cNvPr>
        <cdr:cNvSpPr txBox="1"/>
      </cdr:nvSpPr>
      <cdr:spPr>
        <a:xfrm xmlns:a="http://schemas.openxmlformats.org/drawingml/2006/main">
          <a:off x="6691632" y="2370472"/>
          <a:ext cx="3122195" cy="2926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Поступление НДФЛ в 2021-2022 гг., млн. руб.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0.06125</cdr:x>
      <cdr:y>0</cdr:y>
    </cdr:from>
    <cdr:to>
      <cdr:x>0.16808</cdr:x>
      <cdr:y>0.43932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05BFE61C-3786-4458-B7BE-621EB6279097}"/>
            </a:ext>
          </a:extLst>
        </cdr:cNvPr>
        <cdr:cNvSpPr txBox="1"/>
      </cdr:nvSpPr>
      <cdr:spPr>
        <a:xfrm xmlns:a="http://schemas.openxmlformats.org/drawingml/2006/main">
          <a:off x="309155" y="-4084319"/>
          <a:ext cx="539147" cy="11100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>
              <a:solidFill>
                <a:schemeClr val="accent1">
                  <a:lumMod val="75000"/>
                </a:schemeClr>
              </a:solidFill>
            </a:rPr>
            <a:t>Задолженность по </a:t>
          </a:r>
        </a:p>
        <a:p xmlns:a="http://schemas.openxmlformats.org/drawingml/2006/main">
          <a:r>
            <a:rPr lang="ru-RU" sz="1600" b="1" dirty="0">
              <a:solidFill>
                <a:schemeClr val="accent1">
                  <a:lumMod val="75000"/>
                </a:schemeClr>
              </a:solidFill>
            </a:rPr>
            <a:t>транспортному налогу</a:t>
          </a:r>
        </a:p>
      </cdr:txBody>
    </cdr:sp>
  </cdr:relSizeAnchor>
  <cdr:relSizeAnchor xmlns:cdr="http://schemas.openxmlformats.org/drawingml/2006/chartDrawing">
    <cdr:from>
      <cdr:x>0.33202</cdr:x>
      <cdr:y>0.32223</cdr:y>
    </cdr:from>
    <cdr:to>
      <cdr:x>0.46558</cdr:x>
      <cdr:y>0.46424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5429DDB8-7990-40F1-A4C8-95D61416399A}"/>
            </a:ext>
          </a:extLst>
        </cdr:cNvPr>
        <cdr:cNvSpPr txBox="1"/>
      </cdr:nvSpPr>
      <cdr:spPr>
        <a:xfrm xmlns:a="http://schemas.openxmlformats.org/drawingml/2006/main">
          <a:off x="1818615" y="884320"/>
          <a:ext cx="731570" cy="389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400" b="1" dirty="0">
              <a:solidFill>
                <a:srgbClr val="FF0000"/>
              </a:solidFill>
              <a:latin typeface="Arial Black" panose="020B0A04020102020204" pitchFamily="34" charset="0"/>
            </a:rPr>
            <a:t>+1,0</a:t>
          </a:r>
          <a:endParaRPr lang="ru-RU" sz="12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0.55238</cdr:x>
      <cdr:y>0.13647</cdr:y>
    </cdr:from>
    <cdr:to>
      <cdr:x>0.68594</cdr:x>
      <cdr:y>0.27848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5429DDB8-7990-40F1-A4C8-95D61416399A}"/>
            </a:ext>
          </a:extLst>
        </cdr:cNvPr>
        <cdr:cNvSpPr txBox="1"/>
      </cdr:nvSpPr>
      <cdr:spPr>
        <a:xfrm xmlns:a="http://schemas.openxmlformats.org/drawingml/2006/main">
          <a:off x="3025623" y="374521"/>
          <a:ext cx="731570" cy="389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400" b="1" dirty="0">
              <a:solidFill>
                <a:srgbClr val="FF0000"/>
              </a:solidFill>
              <a:latin typeface="Arial Black" panose="020B0A04020102020204" pitchFamily="34" charset="0"/>
            </a:rPr>
            <a:t>+2,0</a:t>
          </a:r>
          <a:endParaRPr lang="ru-RU" sz="1200" b="1" dirty="0">
            <a:solidFill>
              <a:srgbClr val="FF0000"/>
            </a:solidFill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0.38372</cdr:x>
      <cdr:y>0.80005</cdr:y>
    </cdr:from>
    <cdr:to>
      <cdr:x>0.48739</cdr:x>
      <cdr:y>0.96826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84376" y="434908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0.0314</cdr:x>
      <cdr:y>0.17783</cdr:y>
    </cdr:from>
    <cdr:to>
      <cdr:x>0.12873</cdr:x>
      <cdr:y>0.28507</cdr:y>
    </cdr:to>
    <cdr:cxnSp macro="">
      <cdr:nvCxnSpPr>
        <cdr:cNvPr id="4" name="Прямая со стрелкой 3">
          <a:extLst xmlns:a="http://schemas.openxmlformats.org/drawingml/2006/main">
            <a:ext uri="{FF2B5EF4-FFF2-40B4-BE49-F238E27FC236}">
              <a16:creationId xmlns:a16="http://schemas.microsoft.com/office/drawing/2014/main" id="{B1039793-F617-418E-B74B-D39667978D61}"/>
            </a:ext>
          </a:extLst>
        </cdr:cNvPr>
        <cdr:cNvCxnSpPr/>
      </cdr:nvCxnSpPr>
      <cdr:spPr>
        <a:xfrm xmlns:a="http://schemas.openxmlformats.org/drawingml/2006/main" flipH="1" flipV="1">
          <a:off x="243840" y="970448"/>
          <a:ext cx="755904" cy="58521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0.20424</cdr:x>
      <cdr:y>0.41176</cdr:y>
    </cdr:from>
    <cdr:to>
      <cdr:x>0.37924</cdr:x>
      <cdr:y>0.61812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24494" y="1068935"/>
          <a:ext cx="1477615" cy="5357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endParaRPr lang="ru-RU" sz="2000" b="1" dirty="0"/>
        </a:p>
        <a:p xmlns:a="http://schemas.openxmlformats.org/drawingml/2006/main">
          <a:pPr algn="ctr"/>
          <a:endParaRPr lang="ru-RU" sz="2000" b="1" dirty="0"/>
        </a:p>
      </cdr:txBody>
    </cdr:sp>
  </cdr:relSizeAnchor>
  <cdr:relSizeAnchor xmlns:cdr="http://schemas.openxmlformats.org/drawingml/2006/chartDrawing">
    <cdr:from>
      <cdr:x>0.22009</cdr:x>
      <cdr:y>0.41979</cdr:y>
    </cdr:from>
    <cdr:to>
      <cdr:x>0.41608</cdr:x>
      <cdr:y>0.58029</cdr:y>
    </cdr:to>
    <cdr:sp macro="" textlink="">
      <cdr:nvSpPr>
        <cdr:cNvPr id="3" name="TextBox 7">
          <a:extLst xmlns:a="http://schemas.openxmlformats.org/drawingml/2006/main">
            <a:ext uri="{FF2B5EF4-FFF2-40B4-BE49-F238E27FC236}">
              <a16:creationId xmlns:a16="http://schemas.microsoft.com/office/drawing/2014/main" id="{636C730A-DBF3-4E6A-9AF8-5B6120FBD704}"/>
            </a:ext>
          </a:extLst>
        </cdr:cNvPr>
        <cdr:cNvSpPr txBox="1"/>
      </cdr:nvSpPr>
      <cdr:spPr>
        <a:xfrm xmlns:a="http://schemas.openxmlformats.org/drawingml/2006/main">
          <a:off x="905979" y="967555"/>
          <a:ext cx="806792" cy="36993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>
              <a:solidFill>
                <a:srgbClr val="FF0000"/>
              </a:solidFill>
            </a:rPr>
            <a:t>4,9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0.33333</cdr:x>
      <cdr:y>0.38889</cdr:y>
    </cdr:from>
    <cdr:to>
      <cdr:x>0.58283</cdr:x>
      <cdr:y>0.72156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221640" y="106893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0.04518</cdr:x>
      <cdr:y>0.10001</cdr:y>
    </cdr:from>
    <cdr:to>
      <cdr:x>0.13713</cdr:x>
      <cdr:y>0.27726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6590" y="224898"/>
          <a:ext cx="623915" cy="3986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/>
            <a:t>172,8</a:t>
          </a:r>
        </a:p>
      </cdr:txBody>
    </cdr:sp>
  </cdr:relSizeAnchor>
  <cdr:relSizeAnchor xmlns:cdr="http://schemas.openxmlformats.org/drawingml/2006/chartDrawing">
    <cdr:from>
      <cdr:x>0.3638</cdr:x>
      <cdr:y>0.05902</cdr:y>
    </cdr:from>
    <cdr:to>
      <cdr:x>0.43309</cdr:x>
      <cdr:y>0.31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468577" y="132733"/>
          <a:ext cx="470172" cy="5644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400" dirty="0"/>
            <a:t>137,4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0.20424</cdr:x>
      <cdr:y>0.41176</cdr:y>
    </cdr:from>
    <cdr:to>
      <cdr:x>0.37924</cdr:x>
      <cdr:y>0.61812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24494" y="1068935"/>
          <a:ext cx="1477615" cy="5357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endParaRPr lang="ru-RU" sz="2000" b="1" dirty="0"/>
        </a:p>
        <a:p xmlns:a="http://schemas.openxmlformats.org/drawingml/2006/main">
          <a:pPr algn="ctr"/>
          <a:endParaRPr lang="ru-RU" sz="2000" b="1" dirty="0"/>
        </a:p>
      </cdr:txBody>
    </cdr:sp>
  </cdr:relSizeAnchor>
  <cdr:relSizeAnchor xmlns:cdr="http://schemas.openxmlformats.org/drawingml/2006/chartDrawing">
    <cdr:from>
      <cdr:x>0.21566</cdr:x>
      <cdr:y>0.42301</cdr:y>
    </cdr:from>
    <cdr:to>
      <cdr:x>0.37535</cdr:x>
      <cdr:y>0.56353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67F59930-597A-4837-8772-F9A220042D27}"/>
            </a:ext>
          </a:extLst>
        </cdr:cNvPr>
        <cdr:cNvSpPr txBox="1"/>
      </cdr:nvSpPr>
      <cdr:spPr>
        <a:xfrm xmlns:a="http://schemas.openxmlformats.org/drawingml/2006/main">
          <a:off x="1198608" y="1500329"/>
          <a:ext cx="887531" cy="4983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>
              <a:solidFill>
                <a:srgbClr val="FF0000"/>
              </a:solidFill>
            </a:rPr>
            <a:t>360,2</a:t>
          </a:r>
        </a:p>
        <a:p xmlns:a="http://schemas.openxmlformats.org/drawingml/2006/main">
          <a:endParaRPr lang="ru-RU" sz="1100" dirty="0">
            <a:solidFill>
              <a:srgbClr val="FF0000"/>
            </a:solidFill>
          </a:endParaRP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0.11131</cdr:x>
      <cdr:y>0.14234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6D3EA68D-5DC1-45B3-BA85-ECAE39E20396}"/>
            </a:ext>
          </a:extLst>
        </cdr:cNvPr>
        <cdr:cNvSpPr txBox="1"/>
      </cdr:nvSpPr>
      <cdr:spPr>
        <a:xfrm xmlns:a="http://schemas.openxmlformats.org/drawingml/2006/main">
          <a:off x="0" y="0"/>
          <a:ext cx="482264" cy="4090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2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0.20424</cdr:x>
      <cdr:y>0.41176</cdr:y>
    </cdr:from>
    <cdr:to>
      <cdr:x>0.37924</cdr:x>
      <cdr:y>0.61812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24494" y="1068935"/>
          <a:ext cx="1477615" cy="5357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endParaRPr lang="ru-RU" sz="2000" b="1" dirty="0"/>
        </a:p>
        <a:p xmlns:a="http://schemas.openxmlformats.org/drawingml/2006/main">
          <a:pPr algn="ctr"/>
          <a:endParaRPr lang="ru-RU" sz="20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0.20424</cdr:x>
      <cdr:y>0.41176</cdr:y>
    </cdr:from>
    <cdr:to>
      <cdr:x>0.37924</cdr:x>
      <cdr:y>0.61812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24494" y="1068935"/>
          <a:ext cx="1477615" cy="5357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endParaRPr lang="ru-RU" sz="2000" b="1" dirty="0"/>
        </a:p>
        <a:p xmlns:a="http://schemas.openxmlformats.org/drawingml/2006/main">
          <a:pPr algn="ctr"/>
          <a:endParaRPr lang="ru-RU" sz="20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0.20424</cdr:x>
      <cdr:y>0.41176</cdr:y>
    </cdr:from>
    <cdr:to>
      <cdr:x>0.37924</cdr:x>
      <cdr:y>0.61812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24494" y="1068935"/>
          <a:ext cx="1477615" cy="5357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endParaRPr lang="ru-RU" sz="2000" b="1" dirty="0"/>
        </a:p>
        <a:p xmlns:a="http://schemas.openxmlformats.org/drawingml/2006/main">
          <a:pPr algn="ctr"/>
          <a:endParaRPr lang="ru-RU" sz="2000" b="1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0.20424</cdr:x>
      <cdr:y>0.41176</cdr:y>
    </cdr:from>
    <cdr:to>
      <cdr:x>0.37924</cdr:x>
      <cdr:y>0.61812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24494" y="1068935"/>
          <a:ext cx="1477615" cy="5357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endParaRPr lang="ru-RU" sz="2000" b="1" dirty="0"/>
        </a:p>
        <a:p xmlns:a="http://schemas.openxmlformats.org/drawingml/2006/main">
          <a:pPr algn="ctr"/>
          <a:endParaRPr lang="ru-RU" sz="2000" b="1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0.0082</cdr:x>
      <cdr:y>0</cdr:y>
    </cdr:from>
    <cdr:to>
      <cdr:x>0.11228</cdr:x>
      <cdr:y>0.19394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9975" y="0"/>
          <a:ext cx="634312" cy="5951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dirty="0">
            <a:solidFill>
              <a:srgbClr val="B30D54"/>
            </a:solidFill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  <a:latin typeface="Arial Black" pitchFamily="34" charset="0"/>
          </a:endParaRPr>
        </a:p>
        <a:p xmlns:a="http://schemas.openxmlformats.org/drawingml/2006/main">
          <a:endParaRPr lang="ru-RU" sz="1600" dirty="0">
            <a:solidFill>
              <a:srgbClr val="B30D54"/>
            </a:solidFill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  <a:latin typeface="Arial Black" pitchFamily="34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0.45811</cdr:x>
      <cdr:y>0.49388</cdr:y>
    </cdr:from>
    <cdr:to>
      <cdr:x>0.55654</cdr:x>
      <cdr:y>0.96227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58FB6C50-04DB-40B8-9415-E9CC84BB3139}"/>
            </a:ext>
          </a:extLst>
        </cdr:cNvPr>
        <cdr:cNvSpPr txBox="1"/>
      </cdr:nvSpPr>
      <cdr:spPr>
        <a:xfrm xmlns:a="http://schemas.openxmlformats.org/drawingml/2006/main">
          <a:off x="2509298" y="1170432"/>
          <a:ext cx="539130" cy="11100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>
              <a:solidFill>
                <a:schemeClr val="accent1">
                  <a:lumMod val="75000"/>
                </a:schemeClr>
              </a:solidFill>
            </a:rPr>
            <a:t>Выполнение задания по </a:t>
          </a:r>
        </a:p>
        <a:p xmlns:a="http://schemas.openxmlformats.org/drawingml/2006/main">
          <a:r>
            <a:rPr lang="ru-RU" sz="1600" b="1" dirty="0">
              <a:solidFill>
                <a:schemeClr val="accent1">
                  <a:lumMod val="75000"/>
                </a:schemeClr>
              </a:solidFill>
            </a:rPr>
            <a:t>сбору транспортного налога</a:t>
          </a:r>
        </a:p>
      </cdr:txBody>
    </cdr:sp>
  </cdr:relSizeAnchor>
  <cdr:relSizeAnchor xmlns:cdr="http://schemas.openxmlformats.org/drawingml/2006/chartDrawing">
    <cdr:from>
      <cdr:x>0.19587</cdr:x>
      <cdr:y>0.21281</cdr:y>
    </cdr:from>
    <cdr:to>
      <cdr:x>0.32943</cdr:x>
      <cdr:y>0.37727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CC61F3C6-C698-4DFA-975C-C9593E9436BA}"/>
            </a:ext>
          </a:extLst>
        </cdr:cNvPr>
        <cdr:cNvSpPr txBox="1"/>
      </cdr:nvSpPr>
      <cdr:spPr>
        <a:xfrm xmlns:a="http://schemas.openxmlformats.org/drawingml/2006/main">
          <a:off x="1072897" y="504345"/>
          <a:ext cx="731520" cy="3897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>
              <a:solidFill>
                <a:srgbClr val="FF0000"/>
              </a:solidFill>
              <a:latin typeface="Arial Black" panose="020B0A04020102020204" pitchFamily="34" charset="0"/>
            </a:rPr>
            <a:t>-0,1</a:t>
          </a:r>
          <a:endParaRPr lang="ru-RU" sz="1200" b="1" dirty="0">
            <a:solidFill>
              <a:srgbClr val="FF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CC75B-551F-4EA0-B474-4CBD5378106C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B3321-861F-42DE-BDA6-A98756C17C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85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37BE33-3AF4-479F-9EE7-4C2AA67AF8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BC1CB90-FFB4-4EF9-8D48-0B339D9950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1E3B7C-0724-46C9-82BF-D96B8D16E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2B75-D030-4E7A-8B21-7B6AD14A57E3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4BD321-50F1-48C5-B50D-4ACA3B0A0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59D18D-5BF5-4DA3-8DFB-3FA10EA36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ECF73-A488-428C-8C7E-F54F675A6C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895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46B5A5-E046-4A89-80A5-03E0FAC78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B411A68-2E70-4F98-BBC8-FAD490D7C4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0DD297-6BF3-4210-BAA8-BA23C7F18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2B75-D030-4E7A-8B21-7B6AD14A57E3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360E9B-2BC2-47AC-B599-28EE9BA31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E7A477-F961-44B2-9E38-5E6E4F19E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ECF73-A488-428C-8C7E-F54F675A6C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58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D6FF5EA-54E1-45CD-A931-6AE4CF142F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C9742B9-6451-4C30-BE4F-2B044DCDBC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E5CE9F0-F6E1-4A51-A4AC-63BD490A2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2B75-D030-4E7A-8B21-7B6AD14A57E3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158DF9-3173-404B-82DA-0B5B88B40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C08F0A-9814-439C-86E0-8F696377C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ECF73-A488-428C-8C7E-F54F675A6C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781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244CE5-74D2-4ADA-ADD9-DF1C58D2B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6722E6-557A-4124-BF66-B7E64ADDF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2D9048-C4B9-4EDA-A41D-5252C22DE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2B75-D030-4E7A-8B21-7B6AD14A57E3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01D70D-5884-4B27-8EF5-23D52D1AE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089D56-0889-40CD-B1FB-E343FC87C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ECF73-A488-428C-8C7E-F54F675A6C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09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CDD305-0C21-4915-AF30-BFFFB8871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284EC3D-215E-45A5-84F4-677C69CDA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7F3305-92FE-4F61-A75A-09DEFE3EE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2B75-D030-4E7A-8B21-7B6AD14A57E3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095ED1-2CD6-472B-9968-28B580622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373B6D-BE1D-4A56-9B55-DEEC369B4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ECF73-A488-428C-8C7E-F54F675A6C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6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0D7228-51FF-4470-BD92-DE493B80B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111BAA-C511-4F23-8D1C-6A84EB0328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AF02ABE-AB53-42F2-8AA4-68BD15C38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37716B-851A-4046-ABC9-AE0A7E95C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2B75-D030-4E7A-8B21-7B6AD14A57E3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3FA654B-8D03-4C66-9AB1-A5AB09788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79C39D7-47CA-455A-B929-00B073272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ECF73-A488-428C-8C7E-F54F675A6C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42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9990A-5A80-4209-AB17-D8903C6A2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184EB90-5F1F-4F53-BD1E-6307BF8A6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06E0D05-65EA-4E72-ACE4-05C530CBB3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E185EC2-F8D8-4087-A041-4C18883231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249244C-1A21-45A6-85DF-B80180D0AB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A0653DD-BFE5-4ABD-929E-F2FC7F8EC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2B75-D030-4E7A-8B21-7B6AD14A57E3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414C275-DED3-4080-B9F2-350DEFF04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B9C2DF9-6AAC-4879-84B8-7BC688380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ECF73-A488-428C-8C7E-F54F675A6C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915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8DA6F9-558C-43FF-8751-53E592665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57CCCB4-4283-4FF1-9068-291C8D002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2B75-D030-4E7A-8B21-7B6AD14A57E3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8ACC2E1-6BFB-4495-BF0D-016843104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13646F9-B1A5-4853-B286-DE00A8402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ECF73-A488-428C-8C7E-F54F675A6C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192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BD184FD-AD7A-4656-8854-2B3D1F12E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2B75-D030-4E7A-8B21-7B6AD14A57E3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8143E1D-BAB2-4F4F-ABDC-BF6EF12BB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FF88E00-6953-4EDF-9264-CAB5176B4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ECF73-A488-428C-8C7E-F54F675A6C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156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03D34D-0EA5-4F45-8F7B-334A0A9D0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5F89BF-100C-442E-ABC3-A322996C4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87FA769-7045-4BC5-A366-3CEEDEECE6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987C8E3-E969-43DE-9465-82E67C234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2B75-D030-4E7A-8B21-7B6AD14A57E3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1BFB347-FF08-4D13-9C89-1816ACDC3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2CB26C6-8D35-4C48-9731-81EF51813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ECF73-A488-428C-8C7E-F54F675A6C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94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463104-3EAD-4750-A76E-3A92E7ACD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3A90FAE-658D-4297-B70C-03007F016E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DA2551D-F8E3-4A00-9361-82D58F3414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F139F68-F19C-409D-825C-351F86B56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2B75-D030-4E7A-8B21-7B6AD14A57E3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294B5A6-0CB9-4493-82AA-A5A3E585D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64E347B-81F3-4212-BA65-AA39A0901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ECF73-A488-428C-8C7E-F54F675A6C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547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23CB3B-49FA-4080-9E2D-CAADEC69E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B14066A-A7CA-4848-A6BE-481D8A4FD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5E5E29-4D0C-436A-ABEF-25AEC3C4B2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D2B75-D030-4E7A-8B21-7B6AD14A57E3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08ADA6-487E-40C1-A85A-0A0FF98439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7668D5-875F-40D1-9A06-9A3E5701AB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ECF73-A488-428C-8C7E-F54F675A6C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969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4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chart" Target="../charts/chart11.xml"/><Relationship Id="rId7" Type="http://schemas.openxmlformats.org/officeDocument/2006/relationships/diagramColors" Target="../diagrams/colors5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Relationship Id="rId9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1.xml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12" Type="http://schemas.microsoft.com/office/2007/relationships/diagramDrawing" Target="../diagrams/drawing11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0.xml"/><Relationship Id="rId11" Type="http://schemas.openxmlformats.org/officeDocument/2006/relationships/diagramColors" Target="../diagrams/colors11.xml"/><Relationship Id="rId5" Type="http://schemas.openxmlformats.org/officeDocument/2006/relationships/diagramQuickStyle" Target="../diagrams/quickStyle10.xml"/><Relationship Id="rId10" Type="http://schemas.openxmlformats.org/officeDocument/2006/relationships/diagramQuickStyle" Target="../diagrams/quickStyle11.xml"/><Relationship Id="rId4" Type="http://schemas.openxmlformats.org/officeDocument/2006/relationships/diagramLayout" Target="../diagrams/layout10.xml"/><Relationship Id="rId9" Type="http://schemas.openxmlformats.org/officeDocument/2006/relationships/diagramLayout" Target="../diagrams/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9.jpeg"/><Relationship Id="rId7" Type="http://schemas.openxmlformats.org/officeDocument/2006/relationships/diagramColors" Target="../diagrams/colors13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Relationship Id="rId9" Type="http://schemas.openxmlformats.org/officeDocument/2006/relationships/chart" Target="../charts/char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ustfinupr.ru/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chart" Target="../charts/chart4.xml"/><Relationship Id="rId7" Type="http://schemas.openxmlformats.org/officeDocument/2006/relationships/diagramColors" Target="../diagrams/colors2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8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84C35E-8AEE-4345-8257-A5C7978ED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4766" y="649274"/>
            <a:ext cx="9144000" cy="718456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Устюженский муниципальный округ Вологодской области</a:t>
            </a:r>
          </a:p>
        </p:txBody>
      </p:sp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A848379E-0150-4297-AD64-106611977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77169"/>
            <a:ext cx="9144000" cy="3697831"/>
          </a:xfrm>
        </p:spPr>
        <p:txBody>
          <a:bodyPr>
            <a:normAutofit/>
          </a:bodyPr>
          <a:lstStyle/>
          <a:p>
            <a:endParaRPr lang="ru-RU" b="1" dirty="0">
              <a:ln w="11430"/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БЮДЖЕТ ДЛЯ ГРАЖДАН</a:t>
            </a:r>
          </a:p>
          <a:p>
            <a:r>
              <a:rPr lang="ru-RU" b="1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основе проекта решения</a:t>
            </a:r>
          </a:p>
          <a:p>
            <a:pPr>
              <a:lnSpc>
                <a:spcPct val="100000"/>
              </a:lnSpc>
            </a:pPr>
            <a:r>
              <a:rPr lang="ru-RU" b="1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Земского Собрания Устюженского муниципального округа </a:t>
            </a:r>
          </a:p>
          <a:p>
            <a:pPr>
              <a:lnSpc>
                <a:spcPct val="100000"/>
              </a:lnSpc>
            </a:pPr>
            <a:r>
              <a:rPr lang="ru-RU" b="1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«Об утверждении Отчета об исполнении местного бюджета Устюженского муниципального района за 2022 год»</a:t>
            </a:r>
          </a:p>
          <a:p>
            <a:endParaRPr lang="ru-RU" dirty="0"/>
          </a:p>
        </p:txBody>
      </p:sp>
      <p:pic>
        <p:nvPicPr>
          <p:cNvPr id="4" name="Picture 3" descr="C:\Users\FIN-1\Pictures\герб.png">
            <a:extLst>
              <a:ext uri="{FF2B5EF4-FFF2-40B4-BE49-F238E27FC236}">
                <a16:creationId xmlns:a16="http://schemas.microsoft.com/office/drawing/2014/main" id="{4F35A4FB-FDF8-4C51-9355-C826840AD9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279" y="359618"/>
            <a:ext cx="1584176" cy="20162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99083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94954" y="87512"/>
            <a:ext cx="10202091" cy="719331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ОБРАЗОВАНИЕ, </a:t>
            </a:r>
            <a:r>
              <a:rPr lang="ru-RU" sz="18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млн. рублей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72966" y="43452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066800" y="452989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194606" y="48033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6" name="Объект 3">
            <a:extLst>
              <a:ext uri="{FF2B5EF4-FFF2-40B4-BE49-F238E27FC236}">
                <a16:creationId xmlns:a16="http://schemas.microsoft.com/office/drawing/2014/main" id="{AE57645B-31F2-4046-B725-DE306ADD47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9710862"/>
              </p:ext>
            </p:extLst>
          </p:nvPr>
        </p:nvGraphicFramePr>
        <p:xfrm>
          <a:off x="6369309" y="2623214"/>
          <a:ext cx="5557838" cy="3546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107D885-ED21-4970-A58C-E0ABFC32E65E}"/>
              </a:ext>
            </a:extLst>
          </p:cNvPr>
          <p:cNvSpPr txBox="1"/>
          <p:nvPr/>
        </p:nvSpPr>
        <p:spPr>
          <a:xfrm>
            <a:off x="6254495" y="5923787"/>
            <a:ext cx="7152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/>
              <a:t>Млн. руб.</a:t>
            </a: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ADC79A62-B0F9-4013-828D-F4C829B4598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424229" y="447177"/>
            <a:ext cx="1772816" cy="1830288"/>
          </a:xfrm>
          <a:prstGeom prst="rect">
            <a:avLst/>
          </a:prstGeom>
        </p:spPr>
      </p:pic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5DC9B9A2-EE42-4AA5-8866-4DF3FF53BC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513985"/>
              </p:ext>
            </p:extLst>
          </p:nvPr>
        </p:nvGraphicFramePr>
        <p:xfrm>
          <a:off x="1139641" y="948271"/>
          <a:ext cx="7260647" cy="112044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597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5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2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54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94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15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Первоначальный  бюджет на 01.01.2022г.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 бюджет на 31.12.2022г.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</a:p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% исполнения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9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400" b="0" dirty="0">
                          <a:latin typeface="+mj-lt"/>
                          <a:cs typeface="Times New Roman" pitchFamily="18" charset="0"/>
                        </a:rPr>
                        <a:t>Расходы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0" dirty="0">
                          <a:latin typeface="Times New Roman" pitchFamily="18" charset="0"/>
                          <a:cs typeface="Times New Roman" pitchFamily="18" charset="0"/>
                        </a:rPr>
                        <a:t>317,9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0" dirty="0">
                          <a:latin typeface="Times New Roman" pitchFamily="18" charset="0"/>
                          <a:cs typeface="Times New Roman" pitchFamily="18" charset="0"/>
                        </a:rPr>
                        <a:t>365,0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0" dirty="0">
                          <a:latin typeface="Times New Roman" pitchFamily="18" charset="0"/>
                          <a:cs typeface="Times New Roman" pitchFamily="18" charset="0"/>
                        </a:rPr>
                        <a:t>360,2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98,7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AFCD6F4-9584-417A-9DB1-4064741812AA}"/>
              </a:ext>
            </a:extLst>
          </p:cNvPr>
          <p:cNvSpPr txBox="1"/>
          <p:nvPr/>
        </p:nvSpPr>
        <p:spPr>
          <a:xfrm>
            <a:off x="4046689" y="1729656"/>
            <a:ext cx="723275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  <a:latin typeface="Arial Black" panose="020B0A04020102020204" pitchFamily="34" charset="0"/>
              </a:rPr>
              <a:t>+47,1</a:t>
            </a:r>
          </a:p>
        </p:txBody>
      </p:sp>
      <p:graphicFrame>
        <p:nvGraphicFramePr>
          <p:cNvPr id="15" name="Схема 14">
            <a:extLst>
              <a:ext uri="{FF2B5EF4-FFF2-40B4-BE49-F238E27FC236}">
                <a16:creationId xmlns:a16="http://schemas.microsoft.com/office/drawing/2014/main" id="{5BFB0462-8CA3-44EF-B1A0-D57D9B109E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9772986"/>
              </p:ext>
            </p:extLst>
          </p:nvPr>
        </p:nvGraphicFramePr>
        <p:xfrm>
          <a:off x="1033441" y="2571833"/>
          <a:ext cx="4507059" cy="3546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215536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94954" y="169017"/>
            <a:ext cx="10202091" cy="719331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КУЛЬТУРА, ФИЗИЧЕСКАЯ КУЛЬТУРА И СПОРТ</a:t>
            </a:r>
            <a:endParaRPr lang="ru-RU" sz="140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72966" y="43452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066800" y="452989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194606" y="48033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5" name="Объект 3">
            <a:extLst>
              <a:ext uri="{FF2B5EF4-FFF2-40B4-BE49-F238E27FC236}">
                <a16:creationId xmlns:a16="http://schemas.microsoft.com/office/drawing/2014/main" id="{923A8418-EF90-4B06-88D2-759573571A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6828619"/>
              </p:ext>
            </p:extLst>
          </p:nvPr>
        </p:nvGraphicFramePr>
        <p:xfrm>
          <a:off x="259977" y="3092889"/>
          <a:ext cx="3795439" cy="2874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06D8C70-EA84-4A5B-9F96-B3AC8C134AFB}"/>
              </a:ext>
            </a:extLst>
          </p:cNvPr>
          <p:cNvSpPr txBox="1"/>
          <p:nvPr/>
        </p:nvSpPr>
        <p:spPr>
          <a:xfrm>
            <a:off x="1528581" y="2637967"/>
            <a:ext cx="1073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Культура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93E525-56D9-40C3-BC5C-7A8617359D54}"/>
              </a:ext>
            </a:extLst>
          </p:cNvPr>
          <p:cNvSpPr txBox="1"/>
          <p:nvPr/>
        </p:nvSpPr>
        <p:spPr>
          <a:xfrm>
            <a:off x="412567" y="3200313"/>
            <a:ext cx="7152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/>
              <a:t>Млн. руб.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6C730A-DBF3-4E6A-9AF8-5B6120FBD704}"/>
              </a:ext>
            </a:extLst>
          </p:cNvPr>
          <p:cNvSpPr txBox="1"/>
          <p:nvPr/>
        </p:nvSpPr>
        <p:spPr>
          <a:xfrm>
            <a:off x="947881" y="4403235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91,5</a:t>
            </a:r>
          </a:p>
        </p:txBody>
      </p:sp>
      <p:graphicFrame>
        <p:nvGraphicFramePr>
          <p:cNvPr id="24" name="Объект 3">
            <a:extLst>
              <a:ext uri="{FF2B5EF4-FFF2-40B4-BE49-F238E27FC236}">
                <a16:creationId xmlns:a16="http://schemas.microsoft.com/office/drawing/2014/main" id="{4595B31F-AD57-4694-A31F-BEA4502FEB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8360852"/>
              </p:ext>
            </p:extLst>
          </p:nvPr>
        </p:nvGraphicFramePr>
        <p:xfrm>
          <a:off x="8078793" y="3718085"/>
          <a:ext cx="3795439" cy="2296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750EFEE-3DF5-4C5D-A4DF-85E69631B6DC}"/>
              </a:ext>
            </a:extLst>
          </p:cNvPr>
          <p:cNvSpPr txBox="1"/>
          <p:nvPr/>
        </p:nvSpPr>
        <p:spPr>
          <a:xfrm>
            <a:off x="8139793" y="3688353"/>
            <a:ext cx="7849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Млн. руб.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BA7975F-C36D-465A-ADCE-0F087F09EB82}"/>
              </a:ext>
            </a:extLst>
          </p:cNvPr>
          <p:cNvSpPr txBox="1"/>
          <p:nvPr/>
        </p:nvSpPr>
        <p:spPr>
          <a:xfrm>
            <a:off x="8309354" y="3160951"/>
            <a:ext cx="3091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Физическая культура и спорт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3336562-4534-4B83-AD29-820F8D4EE127}"/>
              </a:ext>
            </a:extLst>
          </p:cNvPr>
          <p:cNvSpPr txBox="1"/>
          <p:nvPr/>
        </p:nvSpPr>
        <p:spPr>
          <a:xfrm>
            <a:off x="8970286" y="4825935"/>
            <a:ext cx="730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</a:rPr>
              <a:t>11,2</a:t>
            </a:r>
          </a:p>
        </p:txBody>
      </p:sp>
      <p:graphicFrame>
        <p:nvGraphicFramePr>
          <p:cNvPr id="21" name="Схема 20">
            <a:extLst>
              <a:ext uri="{FF2B5EF4-FFF2-40B4-BE49-F238E27FC236}">
                <a16:creationId xmlns:a16="http://schemas.microsoft.com/office/drawing/2014/main" id="{040DBEE0-2325-4644-A541-32F7F76AB7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4068366"/>
              </p:ext>
            </p:extLst>
          </p:nvPr>
        </p:nvGraphicFramePr>
        <p:xfrm>
          <a:off x="4385539" y="2997896"/>
          <a:ext cx="3254571" cy="2694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1AE0ED1E-A282-4D4B-B74C-9336475A870F}"/>
              </a:ext>
            </a:extLst>
          </p:cNvPr>
          <p:cNvSpPr txBox="1"/>
          <p:nvPr/>
        </p:nvSpPr>
        <p:spPr>
          <a:xfrm>
            <a:off x="735362" y="627735"/>
            <a:ext cx="7849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Млн. руб.</a:t>
            </a:r>
          </a:p>
        </p:txBody>
      </p:sp>
      <p:pic>
        <p:nvPicPr>
          <p:cNvPr id="28" name="Picture 2" descr="http://ou2.krut.obr55.ru/files/2020/02/olimpiada-%D0%BA%D0%BE%D0%BF%D0%B8%D1%8F-300x246.png">
            <a:extLst>
              <a:ext uri="{FF2B5EF4-FFF2-40B4-BE49-F238E27FC236}">
                <a16:creationId xmlns:a16="http://schemas.microsoft.com/office/drawing/2014/main" id="{00334C48-8312-4122-A856-679A71CC1E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3941" y="1050174"/>
            <a:ext cx="2083104" cy="1491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Таблица 17">
            <a:extLst>
              <a:ext uri="{FF2B5EF4-FFF2-40B4-BE49-F238E27FC236}">
                <a16:creationId xmlns:a16="http://schemas.microsoft.com/office/drawing/2014/main" id="{920C5133-0E99-45A9-9AA6-8126ECEFE5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752527"/>
              </p:ext>
            </p:extLst>
          </p:nvPr>
        </p:nvGraphicFramePr>
        <p:xfrm>
          <a:off x="645134" y="916751"/>
          <a:ext cx="7238385" cy="148934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407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7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9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72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15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Первоначальный  бюджет на 01.01.2022г.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 бюджет на 31.12.2022г.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</a:p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% исполнения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9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400" b="0" dirty="0">
                          <a:latin typeface="+mj-lt"/>
                          <a:cs typeface="Times New Roman" pitchFamily="18" charset="0"/>
                        </a:rPr>
                        <a:t>Культура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0" dirty="0">
                          <a:latin typeface="Times New Roman" pitchFamily="18" charset="0"/>
                          <a:cs typeface="Times New Roman" pitchFamily="18" charset="0"/>
                        </a:rPr>
                        <a:t>90,8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0" dirty="0">
                          <a:latin typeface="Times New Roman" pitchFamily="18" charset="0"/>
                          <a:cs typeface="Times New Roman" pitchFamily="18" charset="0"/>
                        </a:rPr>
                        <a:t>96,6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0" dirty="0">
                          <a:latin typeface="Times New Roman" pitchFamily="18" charset="0"/>
                          <a:cs typeface="Times New Roman" pitchFamily="18" charset="0"/>
                        </a:rPr>
                        <a:t>91,5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94,7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905">
                <a:tc>
                  <a:txBody>
                    <a:bodyPr/>
                    <a:lstStyle/>
                    <a:p>
                      <a:r>
                        <a:rPr lang="ru-RU" sz="1400" b="0" dirty="0">
                          <a:latin typeface="+mj-lt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Times New Roman" pitchFamily="18" charset="0"/>
                          <a:cs typeface="Times New Roman" pitchFamily="18" charset="0"/>
                        </a:rPr>
                        <a:t>5,7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Times New Roman" pitchFamily="18" charset="0"/>
                          <a:cs typeface="Times New Roman" pitchFamily="18" charset="0"/>
                        </a:rPr>
                        <a:t>11,2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Times New Roman" pitchFamily="18" charset="0"/>
                          <a:cs typeface="Times New Roman" pitchFamily="18" charset="0"/>
                        </a:rPr>
                        <a:t>11,2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187066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7445F2F7-4C7F-48D2-8C57-86D2F2E2388B}"/>
              </a:ext>
            </a:extLst>
          </p:cNvPr>
          <p:cNvSpPr txBox="1"/>
          <p:nvPr/>
        </p:nvSpPr>
        <p:spPr>
          <a:xfrm>
            <a:off x="4331653" y="1652544"/>
            <a:ext cx="603050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  <a:latin typeface="Arial Black" panose="020B0A04020102020204" pitchFamily="34" charset="0"/>
              </a:rPr>
              <a:t>+5,8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D827A0-5733-4322-A243-BF77A36F1D80}"/>
              </a:ext>
            </a:extLst>
          </p:cNvPr>
          <p:cNvSpPr txBox="1"/>
          <p:nvPr/>
        </p:nvSpPr>
        <p:spPr>
          <a:xfrm>
            <a:off x="4390964" y="2079561"/>
            <a:ext cx="484428" cy="30777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  <a:latin typeface="Arial Black" panose="020B0A04020102020204" pitchFamily="34" charset="0"/>
              </a:rPr>
              <a:t>5,5</a:t>
            </a:r>
          </a:p>
        </p:txBody>
      </p:sp>
    </p:spTree>
    <p:extLst>
      <p:ext uri="{BB962C8B-B14F-4D97-AF65-F5344CB8AC3E}">
        <p14:creationId xmlns:p14="http://schemas.microsoft.com/office/powerpoint/2010/main" val="3725100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8854" y="174171"/>
            <a:ext cx="11967640" cy="719331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Расходы на жилищно-коммунальное хозяйство в 2022 году, </a:t>
            </a:r>
            <a:r>
              <a:rPr lang="ru-RU" sz="20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млн. рублей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72966" y="43452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066800" y="452989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194606" y="48033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5" name="Объект 3">
            <a:extLst>
              <a:ext uri="{FF2B5EF4-FFF2-40B4-BE49-F238E27FC236}">
                <a16:creationId xmlns:a16="http://schemas.microsoft.com/office/drawing/2014/main" id="{923A8418-EF90-4B06-88D2-759573571A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82155"/>
              </p:ext>
            </p:extLst>
          </p:nvPr>
        </p:nvGraphicFramePr>
        <p:xfrm>
          <a:off x="8338177" y="1165480"/>
          <a:ext cx="3215996" cy="1929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36C730A-DBF3-4E6A-9AF8-5B6120FBD704}"/>
              </a:ext>
            </a:extLst>
          </p:cNvPr>
          <p:cNvSpPr txBox="1"/>
          <p:nvPr/>
        </p:nvSpPr>
        <p:spPr>
          <a:xfrm>
            <a:off x="8863605" y="1976843"/>
            <a:ext cx="6543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</a:rPr>
              <a:t>188,3</a:t>
            </a:r>
          </a:p>
        </p:txBody>
      </p:sp>
      <p:sp>
        <p:nvSpPr>
          <p:cNvPr id="32" name="object 51">
            <a:extLst>
              <a:ext uri="{FF2B5EF4-FFF2-40B4-BE49-F238E27FC236}">
                <a16:creationId xmlns:a16="http://schemas.microsoft.com/office/drawing/2014/main" id="{23632092-B069-4153-BD9B-2FA9EDD81CC4}"/>
              </a:ext>
            </a:extLst>
          </p:cNvPr>
          <p:cNvSpPr txBox="1"/>
          <p:nvPr/>
        </p:nvSpPr>
        <p:spPr>
          <a:xfrm>
            <a:off x="8698664" y="876298"/>
            <a:ext cx="2855509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b="1" spc="-5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Направление расходов</a:t>
            </a:r>
            <a:endParaRPr dirty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</p:txBody>
      </p:sp>
      <p:graphicFrame>
        <p:nvGraphicFramePr>
          <p:cNvPr id="16" name="Схема 15">
            <a:extLst>
              <a:ext uri="{FF2B5EF4-FFF2-40B4-BE49-F238E27FC236}">
                <a16:creationId xmlns:a16="http://schemas.microsoft.com/office/drawing/2014/main" id="{CF5CB8D1-0D1E-43C3-B490-3F5EEA3F79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9291275"/>
              </p:ext>
            </p:extLst>
          </p:nvPr>
        </p:nvGraphicFramePr>
        <p:xfrm>
          <a:off x="6605507" y="3335221"/>
          <a:ext cx="4675994" cy="3181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7" name="Схема 16">
            <a:extLst>
              <a:ext uri="{FF2B5EF4-FFF2-40B4-BE49-F238E27FC236}">
                <a16:creationId xmlns:a16="http://schemas.microsoft.com/office/drawing/2014/main" id="{E2CE1738-6DB9-409D-B5AC-61A171AC22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1783801"/>
              </p:ext>
            </p:extLst>
          </p:nvPr>
        </p:nvGraphicFramePr>
        <p:xfrm>
          <a:off x="745429" y="3259033"/>
          <a:ext cx="5459186" cy="3334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8" name="Таблица 17">
            <a:extLst>
              <a:ext uri="{FF2B5EF4-FFF2-40B4-BE49-F238E27FC236}">
                <a16:creationId xmlns:a16="http://schemas.microsoft.com/office/drawing/2014/main" id="{444BFBD0-0F9B-4469-8ACA-99BF99423D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594980"/>
              </p:ext>
            </p:extLst>
          </p:nvPr>
        </p:nvGraphicFramePr>
        <p:xfrm>
          <a:off x="376518" y="903085"/>
          <a:ext cx="7238385" cy="222715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407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7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9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72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15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Первоначальный  бюджет на 01.01.2022г.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 бюджет на 31.12.2022г.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</a:p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% исполнения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9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400" b="1" dirty="0">
                          <a:latin typeface="+mj-lt"/>
                          <a:cs typeface="Times New Roman" pitchFamily="18" charset="0"/>
                        </a:rPr>
                        <a:t>Расходы всего, в том числе: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158,7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188,3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144,9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76,9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905">
                <a:tc>
                  <a:txBody>
                    <a:bodyPr/>
                    <a:lstStyle/>
                    <a:p>
                      <a:r>
                        <a:rPr lang="ru-RU" sz="1400" b="0" dirty="0">
                          <a:latin typeface="+mj-lt"/>
                          <a:cs typeface="Times New Roman" pitchFamily="18" charset="0"/>
                        </a:rPr>
                        <a:t>Жилищное хозяйство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Times New Roman" pitchFamily="18" charset="0"/>
                          <a:cs typeface="Times New Roman" pitchFamily="18" charset="0"/>
                        </a:rPr>
                        <a:t>18,5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Times New Roman" pitchFamily="18" charset="0"/>
                          <a:cs typeface="Times New Roman" pitchFamily="18" charset="0"/>
                        </a:rPr>
                        <a:t>51,1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Times New Roman" pitchFamily="18" charset="0"/>
                          <a:cs typeface="Times New Roman" pitchFamily="18" charset="0"/>
                        </a:rPr>
                        <a:t>15,7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30,7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187066"/>
                  </a:ext>
                </a:extLst>
              </a:tr>
              <a:tr h="368905">
                <a:tc>
                  <a:txBody>
                    <a:bodyPr/>
                    <a:lstStyle/>
                    <a:p>
                      <a:r>
                        <a:rPr lang="ru-RU" sz="1400" b="0" dirty="0">
                          <a:latin typeface="+mj-lt"/>
                          <a:cs typeface="Times New Roman" pitchFamily="18" charset="0"/>
                        </a:rPr>
                        <a:t>Коммунальное хозяйство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Times New Roman" pitchFamily="18" charset="0"/>
                          <a:cs typeface="Times New Roman" pitchFamily="18" charset="0"/>
                        </a:rPr>
                        <a:t>138,2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Times New Roman" pitchFamily="18" charset="0"/>
                          <a:cs typeface="Times New Roman" pitchFamily="18" charset="0"/>
                        </a:rPr>
                        <a:t>135,2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Times New Roman" pitchFamily="18" charset="0"/>
                          <a:cs typeface="Times New Roman" pitchFamily="18" charset="0"/>
                        </a:rPr>
                        <a:t>127,2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94,1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580032"/>
                  </a:ext>
                </a:extLst>
              </a:tr>
              <a:tr h="368905">
                <a:tc>
                  <a:txBody>
                    <a:bodyPr/>
                    <a:lstStyle/>
                    <a:p>
                      <a:r>
                        <a:rPr lang="ru-RU" sz="1400" b="0" dirty="0">
                          <a:latin typeface="+mj-lt"/>
                          <a:cs typeface="Times New Roman" pitchFamily="18" charset="0"/>
                        </a:rPr>
                        <a:t>Благоустройство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098849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F60384F5-6767-4C7A-B89C-D3C7F329BA3E}"/>
              </a:ext>
            </a:extLst>
          </p:cNvPr>
          <p:cNvSpPr txBox="1"/>
          <p:nvPr/>
        </p:nvSpPr>
        <p:spPr>
          <a:xfrm>
            <a:off x="3995710" y="1669066"/>
            <a:ext cx="723275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  <a:latin typeface="Arial Black" panose="020B0A04020102020204" pitchFamily="34" charset="0"/>
              </a:rPr>
              <a:t>+29,6</a:t>
            </a:r>
          </a:p>
        </p:txBody>
      </p:sp>
    </p:spTree>
    <p:extLst>
      <p:ext uri="{BB962C8B-B14F-4D97-AF65-F5344CB8AC3E}">
        <p14:creationId xmlns:p14="http://schemas.microsoft.com/office/powerpoint/2010/main" val="1721347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8854" y="174171"/>
            <a:ext cx="11967640" cy="719331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Расходы на национальную безопасность и правоохранительную деятельность, в 2022 году, </a:t>
            </a:r>
            <a:r>
              <a:rPr lang="ru-RU" sz="20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млн. рублей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72966" y="43452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066800" y="452989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194606" y="48033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050278642"/>
              </p:ext>
            </p:extLst>
          </p:nvPr>
        </p:nvGraphicFramePr>
        <p:xfrm>
          <a:off x="452375" y="2030821"/>
          <a:ext cx="5229097" cy="2796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766061094"/>
              </p:ext>
            </p:extLst>
          </p:nvPr>
        </p:nvGraphicFramePr>
        <p:xfrm>
          <a:off x="5066800" y="1215255"/>
          <a:ext cx="6999694" cy="523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FA4B751-3A02-479F-B0A9-CE94E1DBEF4C}"/>
              </a:ext>
            </a:extLst>
          </p:cNvPr>
          <p:cNvSpPr/>
          <p:nvPr/>
        </p:nvSpPr>
        <p:spPr>
          <a:xfrm>
            <a:off x="1052072" y="5643380"/>
            <a:ext cx="18213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sz="3600" b="1" kern="0" dirty="0">
                <a:solidFill>
                  <a:srgbClr val="B30D54"/>
                </a:solidFill>
                <a:latin typeface="Times New Roman" pitchFamily="18" charset="0"/>
                <a:cs typeface="Times New Roman" pitchFamily="18" charset="0"/>
              </a:rPr>
              <a:t>3,3 </a:t>
            </a:r>
            <a:r>
              <a:rPr lang="ru-RU" b="1" kern="0" dirty="0">
                <a:solidFill>
                  <a:srgbClr val="B30D54"/>
                </a:solidFill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361310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8854" y="174171"/>
            <a:ext cx="11967640" cy="719331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Расходы на национальную экономику, в 2022 году, </a:t>
            </a:r>
            <a:r>
              <a:rPr lang="ru-RU" sz="20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млн. рублей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72966" y="43452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066800" y="452989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194606" y="48033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5" name="Объект 3">
            <a:extLst>
              <a:ext uri="{FF2B5EF4-FFF2-40B4-BE49-F238E27FC236}">
                <a16:creationId xmlns:a16="http://schemas.microsoft.com/office/drawing/2014/main" id="{923A8418-EF90-4B06-88D2-759573571A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5288797"/>
              </p:ext>
            </p:extLst>
          </p:nvPr>
        </p:nvGraphicFramePr>
        <p:xfrm>
          <a:off x="547917" y="4007479"/>
          <a:ext cx="4235310" cy="2438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06D8C70-EA84-4A5B-9F96-B3AC8C134AFB}"/>
              </a:ext>
            </a:extLst>
          </p:cNvPr>
          <p:cNvSpPr txBox="1"/>
          <p:nvPr/>
        </p:nvSpPr>
        <p:spPr>
          <a:xfrm>
            <a:off x="8969607" y="678533"/>
            <a:ext cx="115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Субсидии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6C730A-DBF3-4E6A-9AF8-5B6120FBD704}"/>
              </a:ext>
            </a:extLst>
          </p:cNvPr>
          <p:cNvSpPr txBox="1"/>
          <p:nvPr/>
        </p:nvSpPr>
        <p:spPr>
          <a:xfrm>
            <a:off x="1435159" y="5003400"/>
            <a:ext cx="550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</a:rPr>
              <a:t>56,5</a:t>
            </a:r>
          </a:p>
        </p:txBody>
      </p:sp>
      <p:graphicFrame>
        <p:nvGraphicFramePr>
          <p:cNvPr id="21" name="Схема 20">
            <a:extLst>
              <a:ext uri="{FF2B5EF4-FFF2-40B4-BE49-F238E27FC236}">
                <a16:creationId xmlns:a16="http://schemas.microsoft.com/office/drawing/2014/main" id="{040DBEE0-2325-4644-A541-32F7F76AB7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252088"/>
              </p:ext>
            </p:extLst>
          </p:nvPr>
        </p:nvGraphicFramePr>
        <p:xfrm>
          <a:off x="7315804" y="1112079"/>
          <a:ext cx="4584123" cy="2629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2" name="object 51">
            <a:extLst>
              <a:ext uri="{FF2B5EF4-FFF2-40B4-BE49-F238E27FC236}">
                <a16:creationId xmlns:a16="http://schemas.microsoft.com/office/drawing/2014/main" id="{23632092-B069-4153-BD9B-2FA9EDD81CC4}"/>
              </a:ext>
            </a:extLst>
          </p:cNvPr>
          <p:cNvSpPr txBox="1"/>
          <p:nvPr/>
        </p:nvSpPr>
        <p:spPr>
          <a:xfrm>
            <a:off x="1665830" y="3583197"/>
            <a:ext cx="3493335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b="1" spc="-5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Направление расходов</a:t>
            </a:r>
            <a:endParaRPr dirty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</p:txBody>
      </p:sp>
      <p:graphicFrame>
        <p:nvGraphicFramePr>
          <p:cNvPr id="16" name="Схема 15">
            <a:extLst>
              <a:ext uri="{FF2B5EF4-FFF2-40B4-BE49-F238E27FC236}">
                <a16:creationId xmlns:a16="http://schemas.microsoft.com/office/drawing/2014/main" id="{CF5CB8D1-0D1E-43C3-B490-3F5EEA3F79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329323"/>
              </p:ext>
            </p:extLst>
          </p:nvPr>
        </p:nvGraphicFramePr>
        <p:xfrm>
          <a:off x="5159165" y="3786799"/>
          <a:ext cx="6740763" cy="2775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6DDEEBEC-5A77-42B7-8FAD-6931556B5352}"/>
              </a:ext>
            </a:extLst>
          </p:cNvPr>
          <p:cNvCxnSpPr>
            <a:cxnSpLocks/>
          </p:cNvCxnSpPr>
          <p:nvPr/>
        </p:nvCxnSpPr>
        <p:spPr>
          <a:xfrm flipV="1">
            <a:off x="4450080" y="4160940"/>
            <a:ext cx="2422592" cy="14473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Таблица 16">
            <a:extLst>
              <a:ext uri="{FF2B5EF4-FFF2-40B4-BE49-F238E27FC236}">
                <a16:creationId xmlns:a16="http://schemas.microsoft.com/office/drawing/2014/main" id="{0949E510-A966-4D9C-9B6E-382158A114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228646"/>
              </p:ext>
            </p:extLst>
          </p:nvPr>
        </p:nvGraphicFramePr>
        <p:xfrm>
          <a:off x="186768" y="863199"/>
          <a:ext cx="6840435" cy="252566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195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7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37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87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15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Первоначальный  бюджет на 01.01.2022г.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 бюджет на 31.12.2022г.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</a:p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% исполнения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9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400" b="1" dirty="0">
                          <a:latin typeface="+mj-lt"/>
                          <a:cs typeface="Times New Roman" pitchFamily="18" charset="0"/>
                        </a:rPr>
                        <a:t>Расходы всего, в том числе: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29,7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61,9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56,5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91,3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905">
                <a:tc>
                  <a:txBody>
                    <a:bodyPr/>
                    <a:lstStyle/>
                    <a:p>
                      <a:r>
                        <a:rPr lang="ru-RU" sz="1400" b="0" dirty="0">
                          <a:latin typeface="+mj-lt"/>
                          <a:cs typeface="Times New Roman" pitchFamily="18" charset="0"/>
                        </a:rPr>
                        <a:t>Транспорт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187066"/>
                  </a:ext>
                </a:extLst>
              </a:tr>
              <a:tr h="368905">
                <a:tc>
                  <a:txBody>
                    <a:bodyPr/>
                    <a:lstStyle/>
                    <a:p>
                      <a:r>
                        <a:rPr lang="ru-RU" sz="1400" b="0" dirty="0">
                          <a:latin typeface="+mj-lt"/>
                          <a:cs typeface="Times New Roman" pitchFamily="18" charset="0"/>
                        </a:rPr>
                        <a:t>Дорожное хозяйство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Times New Roman" pitchFamily="18" charset="0"/>
                          <a:cs typeface="Times New Roman" pitchFamily="18" charset="0"/>
                        </a:rPr>
                        <a:t>19,3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Times New Roman" pitchFamily="18" charset="0"/>
                          <a:cs typeface="Times New Roman" pitchFamily="18" charset="0"/>
                        </a:rPr>
                        <a:t>49,5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Times New Roman" pitchFamily="18" charset="0"/>
                          <a:cs typeface="Times New Roman" pitchFamily="18" charset="0"/>
                        </a:rPr>
                        <a:t>44,1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89,1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580032"/>
                  </a:ext>
                </a:extLst>
              </a:tr>
              <a:tr h="368905">
                <a:tc>
                  <a:txBody>
                    <a:bodyPr/>
                    <a:lstStyle/>
                    <a:p>
                      <a:r>
                        <a:rPr lang="ru-RU" sz="1400" b="0" dirty="0">
                          <a:latin typeface="+mj-lt"/>
                          <a:cs typeface="Times New Roman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Times New Roman" pitchFamily="18" charset="0"/>
                          <a:cs typeface="Times New Roman" pitchFamily="18" charset="0"/>
                        </a:rPr>
                        <a:t>7,3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Times New Roman" pitchFamily="18" charset="0"/>
                          <a:cs typeface="Times New Roman" pitchFamily="18" charset="0"/>
                        </a:rPr>
                        <a:t>9,3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Times New Roman" pitchFamily="18" charset="0"/>
                          <a:cs typeface="Times New Roman" pitchFamily="18" charset="0"/>
                        </a:rPr>
                        <a:t>9,3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098849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CE56A768-7D93-4A05-ADE0-E22B96596D40}"/>
              </a:ext>
            </a:extLst>
          </p:cNvPr>
          <p:cNvSpPr txBox="1"/>
          <p:nvPr/>
        </p:nvSpPr>
        <p:spPr>
          <a:xfrm>
            <a:off x="3412497" y="1679518"/>
            <a:ext cx="723275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  <a:latin typeface="Arial Black" panose="020B0A04020102020204" pitchFamily="34" charset="0"/>
              </a:rPr>
              <a:t>+32,2</a:t>
            </a:r>
          </a:p>
        </p:txBody>
      </p:sp>
    </p:spTree>
    <p:extLst>
      <p:ext uri="{BB962C8B-B14F-4D97-AF65-F5344CB8AC3E}">
        <p14:creationId xmlns:p14="http://schemas.microsoft.com/office/powerpoint/2010/main" val="2920627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EB9521B-E0F9-41D3-BA67-F2636BD06B14}"/>
              </a:ext>
            </a:extLst>
          </p:cNvPr>
          <p:cNvSpPr/>
          <p:nvPr/>
        </p:nvSpPr>
        <p:spPr>
          <a:xfrm>
            <a:off x="309155" y="185976"/>
            <a:ext cx="1201347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500" b="1" dirty="0">
                <a:solidFill>
                  <a:srgbClr val="44546A">
                    <a:lumMod val="50000"/>
                  </a:srgbClr>
                </a:solidFill>
              </a:rPr>
              <a:t>ИСПОЛНЕНИЕ ДОРОЖНОГО ФОНДА РАЙОНА за 2022 год, </a:t>
            </a:r>
            <a:r>
              <a:rPr lang="ru-RU" b="1" dirty="0">
                <a:solidFill>
                  <a:srgbClr val="44546A">
                    <a:lumMod val="50000"/>
                  </a:srgbClr>
                </a:solidFill>
              </a:rPr>
              <a:t>млн. рублей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E2A57762-E923-43A1-8646-6FC8BC23B8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800229"/>
              </p:ext>
            </p:extLst>
          </p:nvPr>
        </p:nvGraphicFramePr>
        <p:xfrm>
          <a:off x="431074" y="798043"/>
          <a:ext cx="4049485" cy="29260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55957">
                  <a:extLst>
                    <a:ext uri="{9D8B030D-6E8A-4147-A177-3AD203B41FA5}">
                      <a16:colId xmlns:a16="http://schemas.microsoft.com/office/drawing/2014/main" val="2442612419"/>
                    </a:ext>
                  </a:extLst>
                </a:gridCol>
                <a:gridCol w="937820">
                  <a:extLst>
                    <a:ext uri="{9D8B030D-6E8A-4147-A177-3AD203B41FA5}">
                      <a16:colId xmlns:a16="http://schemas.microsoft.com/office/drawing/2014/main" val="1685288845"/>
                    </a:ext>
                  </a:extLst>
                </a:gridCol>
                <a:gridCol w="855708">
                  <a:extLst>
                    <a:ext uri="{9D8B030D-6E8A-4147-A177-3AD203B41FA5}">
                      <a16:colId xmlns:a16="http://schemas.microsoft.com/office/drawing/2014/main" val="1313106270"/>
                    </a:ext>
                  </a:extLst>
                </a:gridCol>
              </a:tblGrid>
              <a:tr h="351314">
                <a:tc>
                  <a:txBody>
                    <a:bodyPr/>
                    <a:lstStyle/>
                    <a:p>
                      <a:r>
                        <a:rPr lang="ru-RU" dirty="0"/>
                        <a:t>Бюджет района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753005"/>
                  </a:ext>
                </a:extLst>
              </a:tr>
              <a:tr h="351314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ДОХОДЫ: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25,6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47,5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367197"/>
                  </a:ext>
                </a:extLst>
              </a:tr>
              <a:tr h="348106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 Акцизы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16,2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19,5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3717957"/>
                  </a:ext>
                </a:extLst>
              </a:tr>
              <a:tr h="351314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 Субсидии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28,0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102613"/>
                  </a:ext>
                </a:extLst>
              </a:tr>
              <a:tr h="351314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РАСХОДЫ: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24,1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44,1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73437"/>
                  </a:ext>
                </a:extLst>
              </a:tr>
              <a:tr h="351314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 содержание дорог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15,0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064510"/>
                  </a:ext>
                </a:extLst>
              </a:tr>
              <a:tr h="351314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 ремонт дорог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13,1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28,7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85080"/>
                  </a:ext>
                </a:extLst>
              </a:tr>
              <a:tr h="351314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 </a:t>
                      </a:r>
                      <a:r>
                        <a:rPr lang="ru-RU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прочие расходы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279550"/>
                  </a:ext>
                </a:extLst>
              </a:tr>
            </a:tbl>
          </a:graphicData>
        </a:graphic>
      </p:graphicFrame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1F9D436C-0F91-4FC8-9C98-B7CF8378A3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4089165"/>
              </p:ext>
            </p:extLst>
          </p:nvPr>
        </p:nvGraphicFramePr>
        <p:xfrm>
          <a:off x="5159829" y="798043"/>
          <a:ext cx="6094470" cy="3068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29F5F00-9F82-40C1-BCE4-5A820DE7FC22}"/>
              </a:ext>
            </a:extLst>
          </p:cNvPr>
          <p:cNvSpPr txBox="1"/>
          <p:nvPr/>
        </p:nvSpPr>
        <p:spPr>
          <a:xfrm>
            <a:off x="5579071" y="798043"/>
            <a:ext cx="2605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Динамика поступления </a:t>
            </a: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227F30D4-94DE-48BF-83D5-90B2AD2CF9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0074158"/>
              </p:ext>
            </p:extLst>
          </p:nvPr>
        </p:nvGraphicFramePr>
        <p:xfrm>
          <a:off x="6315892" y="4241128"/>
          <a:ext cx="5477465" cy="2369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DD8B457B-2F37-41B4-8732-1627543782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5130049"/>
              </p:ext>
            </p:extLst>
          </p:nvPr>
        </p:nvGraphicFramePr>
        <p:xfrm>
          <a:off x="0" y="3866607"/>
          <a:ext cx="5477465" cy="2744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1152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979" y="150124"/>
            <a:ext cx="10112990" cy="696037"/>
          </a:xfrm>
        </p:spPr>
        <p:txBody>
          <a:bodyPr>
            <a:normAutofit/>
          </a:bodyPr>
          <a:lstStyle/>
          <a:p>
            <a:pPr algn="ctr"/>
            <a:r>
              <a:rPr lang="ru-RU" sz="3200" b="1" spc="-100" dirty="0">
                <a:solidFill>
                  <a:schemeClr val="tx1">
                    <a:lumMod val="75000"/>
                    <a:lumOff val="25000"/>
                  </a:schemeClr>
                </a:solidFill>
                <a:cs typeface="Aharoni" pitchFamily="2" charset="-79"/>
              </a:rPr>
              <a:t>Общегосударственные расходы</a:t>
            </a: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4287736"/>
              </p:ext>
            </p:extLst>
          </p:nvPr>
        </p:nvGraphicFramePr>
        <p:xfrm>
          <a:off x="4072128" y="846161"/>
          <a:ext cx="7766304" cy="5457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A0F52D4-5C3D-41EC-87DC-1D892DC18BA8}"/>
              </a:ext>
            </a:extLst>
          </p:cNvPr>
          <p:cNvSpPr/>
          <p:nvPr/>
        </p:nvSpPr>
        <p:spPr>
          <a:xfrm>
            <a:off x="6606985" y="5427064"/>
            <a:ext cx="22589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rgbClr val="B30D54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104,</a:t>
            </a:r>
            <a:r>
              <a:rPr lang="ru-RU" sz="3200" b="1" kern="0" dirty="0">
                <a:solidFill>
                  <a:srgbClr val="B30D54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rgbClr val="B30D54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B30D54"/>
                </a:solidFill>
                <a:effectLst/>
                <a:uLnTx/>
                <a:uFillTx/>
              </a:rPr>
              <a:t>млн. руб.</a:t>
            </a:r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F98AD71A-DEE1-442C-B6DC-5B9AF4BF52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44264422"/>
              </p:ext>
            </p:extLst>
          </p:nvPr>
        </p:nvGraphicFramePr>
        <p:xfrm>
          <a:off x="207264" y="1523820"/>
          <a:ext cx="4108704" cy="4761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51834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972966" y="43452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066800" y="452989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194606" y="48033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880458" y="3168933"/>
            <a:ext cx="35516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7030A0"/>
                </a:solidFill>
              </a:rPr>
              <a:t>Направление расходов:</a:t>
            </a:r>
          </a:p>
        </p:txBody>
      </p:sp>
      <p:graphicFrame>
        <p:nvGraphicFramePr>
          <p:cNvPr id="32" name="Диаграмма 31">
            <a:extLst>
              <a:ext uri="{FF2B5EF4-FFF2-40B4-BE49-F238E27FC236}">
                <a16:creationId xmlns:a16="http://schemas.microsoft.com/office/drawing/2014/main" id="{EB11BFE3-9391-4A58-A028-4A861657C4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1785897"/>
              </p:ext>
            </p:extLst>
          </p:nvPr>
        </p:nvGraphicFramePr>
        <p:xfrm>
          <a:off x="210032" y="3332555"/>
          <a:ext cx="5698594" cy="3133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4" name="Скругленный прямоугольник 53"/>
          <p:cNvSpPr/>
          <p:nvPr/>
        </p:nvSpPr>
        <p:spPr>
          <a:xfrm>
            <a:off x="9884954" y="5172677"/>
            <a:ext cx="1446935" cy="996938"/>
          </a:xfrm>
          <a:prstGeom prst="roundRect">
            <a:avLst/>
          </a:prstGeom>
          <a:blipFill rotWithShape="0">
            <a:blip r:embed="rId3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9554" y="332308"/>
            <a:ext cx="11967640" cy="719331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Расходы на социальную политику, в 2022 году, </a:t>
            </a:r>
            <a:r>
              <a:rPr lang="ru-RU" sz="20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млн. рублей</a:t>
            </a:r>
          </a:p>
        </p:txBody>
      </p:sp>
      <p:sp>
        <p:nvSpPr>
          <p:cNvPr id="27" name="object 51">
            <a:extLst>
              <a:ext uri="{FF2B5EF4-FFF2-40B4-BE49-F238E27FC236}">
                <a16:creationId xmlns:a16="http://schemas.microsoft.com/office/drawing/2014/main" id="{F504DDAA-5336-4D6F-8227-14433B7F961D}"/>
              </a:ext>
            </a:extLst>
          </p:cNvPr>
          <p:cNvSpPr txBox="1"/>
          <p:nvPr/>
        </p:nvSpPr>
        <p:spPr>
          <a:xfrm>
            <a:off x="1632669" y="1056141"/>
            <a:ext cx="3493335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b="1" spc="-5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Общий объем финансирования</a:t>
            </a:r>
            <a:endParaRPr dirty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</p:txBody>
      </p:sp>
      <p:graphicFrame>
        <p:nvGraphicFramePr>
          <p:cNvPr id="28" name="Схема 27">
            <a:extLst>
              <a:ext uri="{FF2B5EF4-FFF2-40B4-BE49-F238E27FC236}">
                <a16:creationId xmlns:a16="http://schemas.microsoft.com/office/drawing/2014/main" id="{040DBEE0-2325-4644-A541-32F7F76AB7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5928825"/>
              </p:ext>
            </p:extLst>
          </p:nvPr>
        </p:nvGraphicFramePr>
        <p:xfrm>
          <a:off x="6283374" y="1474733"/>
          <a:ext cx="5698594" cy="268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4" name="TextBox 33">
            <a:extLst>
              <a:ext uri="{FF2B5EF4-FFF2-40B4-BE49-F238E27FC236}">
                <a16:creationId xmlns:a16="http://schemas.microsoft.com/office/drawing/2014/main" id="{906D8C70-EA84-4A5B-9F96-B3AC8C134AFB}"/>
              </a:ext>
            </a:extLst>
          </p:cNvPr>
          <p:cNvSpPr txBox="1"/>
          <p:nvPr/>
        </p:nvSpPr>
        <p:spPr>
          <a:xfrm>
            <a:off x="7963921" y="1078520"/>
            <a:ext cx="2337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Субсидии, субвенции</a:t>
            </a:r>
          </a:p>
        </p:txBody>
      </p:sp>
      <p:graphicFrame>
        <p:nvGraphicFramePr>
          <p:cNvPr id="13" name="Объект 3">
            <a:extLst>
              <a:ext uri="{FF2B5EF4-FFF2-40B4-BE49-F238E27FC236}">
                <a16:creationId xmlns:a16="http://schemas.microsoft.com/office/drawing/2014/main" id="{89DE5AFE-73AD-488E-86A7-F39A8F9E20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7452761"/>
              </p:ext>
            </p:extLst>
          </p:nvPr>
        </p:nvGraphicFramePr>
        <p:xfrm>
          <a:off x="5251531" y="4388482"/>
          <a:ext cx="4116495" cy="2304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4" name="object 51">
            <a:extLst>
              <a:ext uri="{FF2B5EF4-FFF2-40B4-BE49-F238E27FC236}">
                <a16:creationId xmlns:a16="http://schemas.microsoft.com/office/drawing/2014/main" id="{DBE1F790-74E6-41BD-A8E9-4C1236C2490A}"/>
              </a:ext>
            </a:extLst>
          </p:cNvPr>
          <p:cNvSpPr txBox="1"/>
          <p:nvPr/>
        </p:nvSpPr>
        <p:spPr>
          <a:xfrm>
            <a:off x="5726871" y="4388482"/>
            <a:ext cx="4967503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1400" b="1" spc="-5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Другие вопросы в области социальной политики </a:t>
            </a:r>
            <a:r>
              <a:rPr lang="ru-RU" sz="1000" b="1" spc="-5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(расшифровка)</a:t>
            </a:r>
            <a:endParaRPr sz="1000" dirty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</p:txBody>
      </p:sp>
      <p:cxnSp>
        <p:nvCxnSpPr>
          <p:cNvPr id="3" name="Прямая со стрелкой 2">
            <a:extLst>
              <a:ext uri="{FF2B5EF4-FFF2-40B4-BE49-F238E27FC236}">
                <a16:creationId xmlns:a16="http://schemas.microsoft.com/office/drawing/2014/main" id="{93D43028-0D67-4670-9CB1-B39402658FE1}"/>
              </a:ext>
            </a:extLst>
          </p:cNvPr>
          <p:cNvCxnSpPr>
            <a:cxnSpLocks/>
          </p:cNvCxnSpPr>
          <p:nvPr/>
        </p:nvCxnSpPr>
        <p:spPr>
          <a:xfrm>
            <a:off x="3779206" y="3843284"/>
            <a:ext cx="1612493" cy="1055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Таблица 16">
            <a:extLst>
              <a:ext uri="{FF2B5EF4-FFF2-40B4-BE49-F238E27FC236}">
                <a16:creationId xmlns:a16="http://schemas.microsoft.com/office/drawing/2014/main" id="{6920D0F1-D1E5-4355-87B5-B21A4CE695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658207"/>
              </p:ext>
            </p:extLst>
          </p:nvPr>
        </p:nvGraphicFramePr>
        <p:xfrm>
          <a:off x="156352" y="1572768"/>
          <a:ext cx="5976224" cy="12496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371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09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2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94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24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Первоначальный  бюджет на 01.01.2022г.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 бюджет на 31.12.2022г.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</a:p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% исполнения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9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400" b="1" dirty="0">
                          <a:latin typeface="+mj-lt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9,5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10,9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10,9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69904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267" y="406071"/>
            <a:ext cx="12005733" cy="57606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+mn-lt"/>
                <a:cs typeface="Times New Roman" panose="02020603050405020304" pitchFamily="18" charset="0"/>
              </a:rPr>
              <a:t>МЕЖБЮДЖЕТНЫЕ  ТРАНСФЕРТЫ  БЮДЖЕТАМ  ПОСЕЛЕНИЙ  ИЗ  БЮДЖЕТА  РАЙОНА  В  2022 ГОДУ, </a:t>
            </a:r>
            <a:r>
              <a:rPr lang="ru-RU" sz="1800" b="1" dirty="0">
                <a:latin typeface="+mn-lt"/>
                <a:cs typeface="Times New Roman" panose="02020603050405020304" pitchFamily="18" charset="0"/>
              </a:rPr>
              <a:t>млн. рублей</a:t>
            </a:r>
            <a:endParaRPr lang="ru-RU" sz="2800" b="1" dirty="0"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891402"/>
              </p:ext>
            </p:extLst>
          </p:nvPr>
        </p:nvGraphicFramePr>
        <p:xfrm>
          <a:off x="1134706" y="1246228"/>
          <a:ext cx="9825902" cy="246846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6589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6716">
                  <a:extLst>
                    <a:ext uri="{9D8B030D-6E8A-4147-A177-3AD203B41FA5}">
                      <a16:colId xmlns:a16="http://schemas.microsoft.com/office/drawing/2014/main" val="815480996"/>
                    </a:ext>
                  </a:extLst>
                </a:gridCol>
                <a:gridCol w="18117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45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45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9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679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Показатели</a:t>
                      </a:r>
                      <a:endParaRPr lang="ru-RU" sz="1600" b="1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Факт </a:t>
                      </a:r>
                    </a:p>
                    <a:p>
                      <a:pPr algn="ctr"/>
                      <a:r>
                        <a:rPr lang="ru-RU" sz="1600" dirty="0"/>
                        <a:t>2021 г.</a:t>
                      </a:r>
                      <a:endParaRPr lang="ru-RU" sz="1600" b="1" dirty="0">
                        <a:latin typeface="Trebuchet MS" pitchFamily="34" charset="0"/>
                      </a:endParaRPr>
                    </a:p>
                    <a:p>
                      <a:pPr algn="ctr"/>
                      <a:endParaRPr lang="ru-RU" sz="1600" b="1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Первоначальный план 2022г.</a:t>
                      </a:r>
                      <a:endParaRPr lang="ru-RU" sz="1600" b="1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Утвержденный</a:t>
                      </a:r>
                      <a:r>
                        <a:rPr lang="ru-RU" sz="1600" baseline="0" dirty="0"/>
                        <a:t> план</a:t>
                      </a:r>
                    </a:p>
                    <a:p>
                      <a:pPr algn="ctr"/>
                      <a:r>
                        <a:rPr lang="ru-RU" sz="1600" baseline="0" dirty="0"/>
                        <a:t>2022 г.</a:t>
                      </a:r>
                      <a:endParaRPr lang="ru-RU" sz="1600" b="1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Факт </a:t>
                      </a:r>
                    </a:p>
                    <a:p>
                      <a:pPr algn="ctr"/>
                      <a:r>
                        <a:rPr lang="ru-RU" sz="1600" dirty="0"/>
                        <a:t>2022 г.</a:t>
                      </a:r>
                      <a:endParaRPr lang="ru-RU" sz="1600" b="1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%</a:t>
                      </a:r>
                    </a:p>
                    <a:p>
                      <a:pPr algn="ctr"/>
                      <a:r>
                        <a:rPr lang="ru-RU" sz="1600" dirty="0"/>
                        <a:t>Исполнения</a:t>
                      </a:r>
                      <a:endParaRPr lang="ru-RU" sz="1600" b="1" dirty="0">
                        <a:latin typeface="Trebuchet MS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76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Дотации бюджетам поселений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45,7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48,8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59,4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59,4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68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Иные межбюджетные трансферты</a:t>
                      </a:r>
                      <a:endParaRPr lang="ru-RU" sz="1600" b="1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28,0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8,1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51,7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47,7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92,3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69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73,7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56,9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111,1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107,1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96,4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938784" y="3974275"/>
            <a:ext cx="1065580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rebuchet MS" pitchFamily="34" charset="0"/>
              </a:rPr>
              <a:t>В течении года увеличены межбюджетные трансферты поселениям на </a:t>
            </a:r>
            <a:r>
              <a:rPr lang="ru-RU" sz="2400" b="1" dirty="0">
                <a:solidFill>
                  <a:srgbClr val="C00000"/>
                </a:solidFill>
                <a:latin typeface="Trebuchet MS" pitchFamily="34" charset="0"/>
              </a:rPr>
              <a:t>54,2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rebuchet MS" pitchFamily="34" charset="0"/>
              </a:rPr>
              <a:t> млн. рублей:</a:t>
            </a:r>
          </a:p>
          <a:p>
            <a:pPr>
              <a:lnSpc>
                <a:spcPct val="150000"/>
              </a:lnSpc>
            </a:pPr>
            <a:r>
              <a:rPr lang="ru-RU" sz="1200" b="1" dirty="0">
                <a:latin typeface="Trebuchet MS" pitchFamily="34" charset="0"/>
              </a:rPr>
              <a:t>  </a:t>
            </a:r>
            <a:r>
              <a:rPr lang="ru-RU" sz="1400" b="1" i="1" dirty="0">
                <a:latin typeface="Trebuchet MS" pitchFamily="34" charset="0"/>
              </a:rPr>
              <a:t>выполнение показателей по заработной плате отрасли «Культура»,   повышение МРОТ,</a:t>
            </a:r>
          </a:p>
          <a:p>
            <a:pPr>
              <a:lnSpc>
                <a:spcPct val="150000"/>
              </a:lnSpc>
            </a:pPr>
            <a:r>
              <a:rPr lang="ru-RU" sz="1400" b="1" i="1" dirty="0">
                <a:latin typeface="Trebuchet MS" pitchFamily="34" charset="0"/>
              </a:rPr>
              <a:t>  реализация проекта «Народный бюджет»,  проектные работы по «Реновации  Торговой площади (2 этап),</a:t>
            </a:r>
          </a:p>
          <a:p>
            <a:pPr>
              <a:lnSpc>
                <a:spcPct val="150000"/>
              </a:lnSpc>
            </a:pPr>
            <a:r>
              <a:rPr lang="ru-RU" sz="1400" b="1" i="1" dirty="0">
                <a:latin typeface="Trebuchet MS" pitchFamily="34" charset="0"/>
              </a:rPr>
              <a:t>  исполнение исполнительных листов,  на выполнение переданных полномочий</a:t>
            </a:r>
          </a:p>
          <a:p>
            <a:endParaRPr lang="ru-RU" sz="1200" b="1" dirty="0">
              <a:latin typeface="Trebuchet MS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65EACA-D93B-4DD9-8294-E8F2BA06C14D}"/>
              </a:ext>
            </a:extLst>
          </p:cNvPr>
          <p:cNvSpPr txBox="1"/>
          <p:nvPr/>
        </p:nvSpPr>
        <p:spPr>
          <a:xfrm>
            <a:off x="6603699" y="2260568"/>
            <a:ext cx="723275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  <a:latin typeface="Arial Black" panose="020B0A04020102020204" pitchFamily="34" charset="0"/>
              </a:rPr>
              <a:t>+10,6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9BBBBA-8FFE-428A-86BA-FFA914B21297}"/>
              </a:ext>
            </a:extLst>
          </p:cNvPr>
          <p:cNvSpPr txBox="1"/>
          <p:nvPr/>
        </p:nvSpPr>
        <p:spPr>
          <a:xfrm>
            <a:off x="6603699" y="2827931"/>
            <a:ext cx="723275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  <a:latin typeface="Arial Black" panose="020B0A04020102020204" pitchFamily="34" charset="0"/>
              </a:rPr>
              <a:t>+43,6</a:t>
            </a:r>
          </a:p>
        </p:txBody>
      </p:sp>
    </p:spTree>
    <p:extLst>
      <p:ext uri="{BB962C8B-B14F-4D97-AF65-F5344CB8AC3E}">
        <p14:creationId xmlns:p14="http://schemas.microsoft.com/office/powerpoint/2010/main" val="26784390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736491" y="17492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48E3366-6815-427A-8E72-FAD0E35B856E}"/>
              </a:ext>
            </a:extLst>
          </p:cNvPr>
          <p:cNvSpPr/>
          <p:nvPr/>
        </p:nvSpPr>
        <p:spPr>
          <a:xfrm>
            <a:off x="394499" y="315515"/>
            <a:ext cx="1140735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500" b="1" dirty="0">
                <a:solidFill>
                  <a:srgbClr val="44546A">
                    <a:lumMod val="50000"/>
                  </a:srgbClr>
                </a:solidFill>
              </a:rPr>
              <a:t>УПРАВЛЕНИЕ МУНИЦИПАЛЬНЫМ ДОЛГОМ </a:t>
            </a:r>
          </a:p>
          <a:p>
            <a:pPr lvl="0" algn="ctr"/>
            <a:r>
              <a:rPr lang="ru-RU" sz="2500" b="1" dirty="0">
                <a:solidFill>
                  <a:srgbClr val="44546A">
                    <a:lumMod val="50000"/>
                  </a:srgbClr>
                </a:solidFill>
              </a:rPr>
              <a:t>УСТЮЖЕНСКОГО МУНИЦИПАЛЬНОГО РАЙОНА за 2022 год, </a:t>
            </a:r>
            <a:r>
              <a:rPr lang="ru-RU" b="1" dirty="0">
                <a:solidFill>
                  <a:srgbClr val="44546A">
                    <a:lumMod val="50000"/>
                  </a:srgbClr>
                </a:solidFill>
              </a:rPr>
              <a:t>млн. рублей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44D04785-1CA9-483B-B636-1FF8971DC7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533835"/>
              </p:ext>
            </p:extLst>
          </p:nvPr>
        </p:nvGraphicFramePr>
        <p:xfrm>
          <a:off x="1330234" y="1474276"/>
          <a:ext cx="8923239" cy="10972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78058">
                  <a:extLst>
                    <a:ext uri="{9D8B030D-6E8A-4147-A177-3AD203B41FA5}">
                      <a16:colId xmlns:a16="http://schemas.microsoft.com/office/drawing/2014/main" val="2442612419"/>
                    </a:ext>
                  </a:extLst>
                </a:gridCol>
                <a:gridCol w="2033397">
                  <a:extLst>
                    <a:ext uri="{9D8B030D-6E8A-4147-A177-3AD203B41FA5}">
                      <a16:colId xmlns:a16="http://schemas.microsoft.com/office/drawing/2014/main" val="1685288845"/>
                    </a:ext>
                  </a:extLst>
                </a:gridCol>
                <a:gridCol w="2033397">
                  <a:extLst>
                    <a:ext uri="{9D8B030D-6E8A-4147-A177-3AD203B41FA5}">
                      <a16:colId xmlns:a16="http://schemas.microsoft.com/office/drawing/2014/main" val="4184346788"/>
                    </a:ext>
                  </a:extLst>
                </a:gridCol>
                <a:gridCol w="2078387">
                  <a:extLst>
                    <a:ext uri="{9D8B030D-6E8A-4147-A177-3AD203B41FA5}">
                      <a16:colId xmlns:a16="http://schemas.microsoft.com/office/drawing/2014/main" val="13131062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/>
                        <a:t>Бюджет района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на 01.01.2021 года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на 01.01.2022 года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на 01.01.2023 года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753005"/>
                  </a:ext>
                </a:extLst>
              </a:tr>
              <a:tr h="351314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МУНИЦИПАЛЬНЫЙ ДОЛГ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367197"/>
                  </a:ext>
                </a:extLst>
              </a:tr>
            </a:tbl>
          </a:graphicData>
        </a:graphic>
      </p:graphicFrame>
      <p:sp>
        <p:nvSpPr>
          <p:cNvPr id="12" name="Блок-схема: процесс 11">
            <a:extLst>
              <a:ext uri="{FF2B5EF4-FFF2-40B4-BE49-F238E27FC236}">
                <a16:creationId xmlns:a16="http://schemas.microsoft.com/office/drawing/2014/main" id="{267315C3-F5A8-428A-B657-850D0360BC35}"/>
              </a:ext>
            </a:extLst>
          </p:cNvPr>
          <p:cNvSpPr/>
          <p:nvPr/>
        </p:nvSpPr>
        <p:spPr>
          <a:xfrm>
            <a:off x="1010813" y="3767329"/>
            <a:ext cx="4061059" cy="1792224"/>
          </a:xfrm>
          <a:prstGeom prst="flowChartProcess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Расходы на обслуживание муниципального долга  составили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0,0 </a:t>
            </a: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млн. руб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Блок-схема: процесс 12">
            <a:extLst>
              <a:ext uri="{FF2B5EF4-FFF2-40B4-BE49-F238E27FC236}">
                <a16:creationId xmlns:a16="http://schemas.microsoft.com/office/drawing/2014/main" id="{8A38FC5A-97A0-4084-8976-4CF217656C82}"/>
              </a:ext>
            </a:extLst>
          </p:cNvPr>
          <p:cNvSpPr/>
          <p:nvPr/>
        </p:nvSpPr>
        <p:spPr>
          <a:xfrm>
            <a:off x="6486144" y="3072384"/>
            <a:ext cx="4574245" cy="2487168"/>
          </a:xfrm>
          <a:prstGeom prst="flowChartProcess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Коммерческие кредиты и кредиты из областного бюджета на пополнение остатков средств на счета бюджета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НЕ ПРИВЛЕКАЛИСЬ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8414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A311E2E-B8CB-4644-BBD6-D11CDB8BE98C}"/>
              </a:ext>
            </a:extLst>
          </p:cNvPr>
          <p:cNvSpPr txBox="1"/>
          <p:nvPr/>
        </p:nvSpPr>
        <p:spPr>
          <a:xfrm>
            <a:off x="-111881" y="139650"/>
            <a:ext cx="124157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БЮДЖЕТ УСТЮЖЕНСКОГО МУНИЦИПАЛЬНОГО РАЙОНА в 2022 году,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млн. рубле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й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F77D0B91-482D-4E4B-BFC8-84116BF5A4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339193"/>
              </p:ext>
            </p:extLst>
          </p:nvPr>
        </p:nvGraphicFramePr>
        <p:xfrm>
          <a:off x="52548" y="825917"/>
          <a:ext cx="5684824" cy="2947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A40E01C-2E5A-4F28-A1F4-F10CC811916D}"/>
              </a:ext>
            </a:extLst>
          </p:cNvPr>
          <p:cNvSpPr txBox="1"/>
          <p:nvPr/>
        </p:nvSpPr>
        <p:spPr>
          <a:xfrm flipH="1">
            <a:off x="7404223" y="802056"/>
            <a:ext cx="28150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Отклонение 2022/2021 </a:t>
            </a:r>
          </a:p>
        </p:txBody>
      </p:sp>
      <p:graphicFrame>
        <p:nvGraphicFramePr>
          <p:cNvPr id="10" name="Схема 9">
            <a:extLst>
              <a:ext uri="{FF2B5EF4-FFF2-40B4-BE49-F238E27FC236}">
                <a16:creationId xmlns:a16="http://schemas.microsoft.com/office/drawing/2014/main" id="{9C4EA15B-5F11-4E70-879C-AACA4A0518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2214618"/>
              </p:ext>
            </p:extLst>
          </p:nvPr>
        </p:nvGraphicFramePr>
        <p:xfrm>
          <a:off x="5996428" y="1453727"/>
          <a:ext cx="5856514" cy="2558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B8FB6B3C-3418-4175-A1D1-CF789B6C675F}"/>
              </a:ext>
            </a:extLst>
          </p:cNvPr>
          <p:cNvSpPr txBox="1"/>
          <p:nvPr/>
        </p:nvSpPr>
        <p:spPr>
          <a:xfrm>
            <a:off x="6271440" y="1350714"/>
            <a:ext cx="1341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НАЛОГОВЫ И</a:t>
            </a:r>
          </a:p>
          <a:p>
            <a:r>
              <a:rPr lang="ru-RU" sz="1400" dirty="0"/>
              <a:t>НЕНАЛОГОВЫЕ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5D98AD-96B3-4730-8C5B-AEF1D06015D5}"/>
              </a:ext>
            </a:extLst>
          </p:cNvPr>
          <p:cNvSpPr txBox="1"/>
          <p:nvPr/>
        </p:nvSpPr>
        <p:spPr>
          <a:xfrm>
            <a:off x="8141688" y="1396881"/>
            <a:ext cx="15327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/>
              <a:t>БЕЗВОЗМЕЗДНЫЕ</a:t>
            </a:r>
          </a:p>
          <a:p>
            <a:pPr algn="ctr"/>
            <a:r>
              <a:rPr lang="ru-RU" sz="1400" dirty="0"/>
              <a:t>ПОСТУПЛЕНИЯ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761788-BCB0-4435-892C-F947DCF43214}"/>
              </a:ext>
            </a:extLst>
          </p:cNvPr>
          <p:cNvSpPr txBox="1"/>
          <p:nvPr/>
        </p:nvSpPr>
        <p:spPr>
          <a:xfrm>
            <a:off x="10347774" y="1458435"/>
            <a:ext cx="917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РАСХОДЫ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32F10E38-DA83-467B-980F-9C7BCE56D264}"/>
              </a:ext>
            </a:extLst>
          </p:cNvPr>
          <p:cNvSpPr/>
          <p:nvPr/>
        </p:nvSpPr>
        <p:spPr>
          <a:xfrm>
            <a:off x="1684280" y="3240572"/>
            <a:ext cx="4411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u="sng" dirty="0"/>
              <a:t>Исполнение параметров бюджета района</a:t>
            </a:r>
          </a:p>
        </p:txBody>
      </p:sp>
      <p:graphicFrame>
        <p:nvGraphicFramePr>
          <p:cNvPr id="22" name="Таблица 21">
            <a:extLst>
              <a:ext uri="{FF2B5EF4-FFF2-40B4-BE49-F238E27FC236}">
                <a16:creationId xmlns:a16="http://schemas.microsoft.com/office/drawing/2014/main" id="{5DC9B9A2-EE42-4AA5-8866-4DF3FF53BC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4239"/>
              </p:ext>
            </p:extLst>
          </p:nvPr>
        </p:nvGraphicFramePr>
        <p:xfrm>
          <a:off x="259308" y="3772951"/>
          <a:ext cx="7882380" cy="281701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544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0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2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6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9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300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Первона-чальный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Уточнен-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ный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% к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6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плану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1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800" b="1" dirty="0">
                          <a:latin typeface="+mj-lt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748,0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887,1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834,5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94,1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9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800" b="1" i="1" dirty="0">
                          <a:latin typeface="+mj-lt"/>
                          <a:cs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800" b="1" i="1" dirty="0">
                          <a:latin typeface="Times New Roman" pitchFamily="18" charset="0"/>
                          <a:cs typeface="Times New Roman" pitchFamily="18" charset="0"/>
                        </a:rPr>
                        <a:t>173,6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800" b="1" i="1" dirty="0">
                          <a:latin typeface="Times New Roman" pitchFamily="18" charset="0"/>
                          <a:cs typeface="Times New Roman" pitchFamily="18" charset="0"/>
                        </a:rPr>
                        <a:t>196,7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800" b="1" i="1" dirty="0">
                          <a:latin typeface="Times New Roman" pitchFamily="18" charset="0"/>
                          <a:cs typeface="Times New Roman" pitchFamily="18" charset="0"/>
                        </a:rPr>
                        <a:t>198,8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800" b="1" i="1" dirty="0">
                          <a:latin typeface="Times New Roman" pitchFamily="18" charset="0"/>
                          <a:cs typeface="Times New Roman" pitchFamily="18" charset="0"/>
                        </a:rPr>
                        <a:t>101,1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9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800" b="1" i="1" dirty="0">
                          <a:latin typeface="+mj-lt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800" b="1" i="1" dirty="0">
                          <a:latin typeface="Times New Roman" pitchFamily="18" charset="0"/>
                          <a:cs typeface="Times New Roman" pitchFamily="18" charset="0"/>
                        </a:rPr>
                        <a:t>574,4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800" b="1" i="1" dirty="0">
                          <a:latin typeface="Times New Roman" pitchFamily="18" charset="0"/>
                          <a:cs typeface="Times New Roman" pitchFamily="18" charset="0"/>
                        </a:rPr>
                        <a:t>690,4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800" b="1" i="1" dirty="0">
                          <a:latin typeface="Times New Roman" pitchFamily="18" charset="0"/>
                          <a:cs typeface="Times New Roman" pitchFamily="18" charset="0"/>
                        </a:rPr>
                        <a:t>635,7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800" b="1" i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92,1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9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800" b="1" dirty="0">
                          <a:latin typeface="+mj-lt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748,0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902,8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844,0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93,5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01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800" b="1" dirty="0">
                          <a:latin typeface="+mj-lt"/>
                          <a:cs typeface="Times New Roman" pitchFamily="18" charset="0"/>
                        </a:rPr>
                        <a:t>Дефицит (-), профицит (+)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-15,7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-9,5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х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id="{DE6771E1-094E-4131-BB1F-F97935EDE1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667669"/>
              </p:ext>
            </p:extLst>
          </p:nvPr>
        </p:nvGraphicFramePr>
        <p:xfrm>
          <a:off x="8141688" y="3064932"/>
          <a:ext cx="4050312" cy="3592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BCD4E480-7748-4747-B319-17AF1A24D949}"/>
              </a:ext>
            </a:extLst>
          </p:cNvPr>
          <p:cNvSpPr/>
          <p:nvPr/>
        </p:nvSpPr>
        <p:spPr>
          <a:xfrm>
            <a:off x="8167964" y="3440627"/>
            <a:ext cx="22648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6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Структура доходов, в %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02236" y="4865664"/>
            <a:ext cx="580608" cy="2616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100" b="1" dirty="0">
                <a:solidFill>
                  <a:srgbClr val="C00000"/>
                </a:solidFill>
              </a:rPr>
              <a:t>+139,1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02236" y="5662017"/>
            <a:ext cx="580608" cy="2616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100" b="1" dirty="0">
                <a:solidFill>
                  <a:srgbClr val="C00000"/>
                </a:solidFill>
              </a:rPr>
              <a:t>+154,8</a:t>
            </a:r>
          </a:p>
        </p:txBody>
      </p:sp>
    </p:spTree>
    <p:extLst>
      <p:ext uri="{BB962C8B-B14F-4D97-AF65-F5344CB8AC3E}">
        <p14:creationId xmlns:p14="http://schemas.microsoft.com/office/powerpoint/2010/main" val="28674484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E18F4B1-3C8F-4B1F-8A16-ACA064D7D1AF}"/>
              </a:ext>
            </a:extLst>
          </p:cNvPr>
          <p:cNvSpPr/>
          <p:nvPr/>
        </p:nvSpPr>
        <p:spPr>
          <a:xfrm>
            <a:off x="309155" y="486422"/>
            <a:ext cx="1201347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500" b="1" dirty="0">
                <a:solidFill>
                  <a:srgbClr val="44546A">
                    <a:lumMod val="50000"/>
                  </a:srgbClr>
                </a:solidFill>
              </a:rPr>
              <a:t>БЮДЖЕТНАЯ ПОЛИТИКА РАЙОНА НА 2023 год</a:t>
            </a:r>
            <a:endParaRPr lang="ru-RU" b="1" dirty="0">
              <a:solidFill>
                <a:srgbClr val="44546A">
                  <a:lumMod val="50000"/>
                </a:srgb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3DCCA8C-DB4A-42AF-9A52-3C3E4A4D3AEA}"/>
              </a:ext>
            </a:extLst>
          </p:cNvPr>
          <p:cNvSpPr/>
          <p:nvPr/>
        </p:nvSpPr>
        <p:spPr>
          <a:xfrm>
            <a:off x="309155" y="1234317"/>
            <a:ext cx="11882845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  <a:latin typeface="Century Gothic" panose="020B0502020202020204" pitchFamily="34" charset="0"/>
              </a:rPr>
              <a:t>ОБЕСПЕЧИТЬ ВЫПОЛНЕНИЕ УСЛОВИЙ СОГЛАШЕНИЙ О МЕРАХ ПО СОЦИАЛЬНО-ЭКОНОМИЧЕСКОМУ РАЗВИТИЮ И СОГЛАШЕНИЙ ПО ВЫПОЛНЕНИЮ ПОКАЗАТЕЛЕЙ, ХАРАКТЕРИЗУЮЩИХ УРОВЕНЬ УПРАВЛЕНИЯ МУНИИЦИПАЛЬНЫМИ ФИНАНСАМИ</a:t>
            </a:r>
          </a:p>
          <a:p>
            <a:pPr algn="just"/>
            <a:endParaRPr lang="ru-RU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  <a:latin typeface="Century Gothic" panose="020B0502020202020204" pitchFamily="34" charset="0"/>
              </a:rPr>
              <a:t>ОБЕСПЕЧИТЬ РЕАЛИЗАЦИЮ УКАЗОВ ПРЕЗИДЕНТА РОССИИ</a:t>
            </a:r>
          </a:p>
          <a:p>
            <a:pPr algn="just"/>
            <a:endParaRPr lang="ru-RU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ПРИНЯТЬ МЕРЫ ПО БЕЗУСЛОВНОМУ И СВОЕВРЕМЕННОМУ ОСВОЕНИЮ БЮДЖЕТНЫХ СРЕДСТВ, ВЫДЕЛЯЕМЫХ В РАМКАХ  РЕШЕНИЙ ГРАДСОВЕТОВ И НАЦИОНАЛЬНЫХ ПРОЕКТОВ</a:t>
            </a:r>
          </a:p>
          <a:p>
            <a:pPr algn="just"/>
            <a:endParaRPr lang="ru-RU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  <a:latin typeface="Century Gothic" panose="020B0502020202020204" pitchFamily="34" charset="0"/>
              </a:rPr>
              <a:t>ОБЕСПЕЧИТЬ СОБЛЮДЕНИЕ УСТАНОВЛЕННЫХ УРОВНЕЙ СОФИНАНСИРОВАНИЯ РАСХОДОВ, ВЫПОЛНЕНИЕ РЕЗУЛЬТАТОВ СУБСИДИЙ ИЗ ОБЛАСТНОГО БЮДЖЕТА</a:t>
            </a:r>
          </a:p>
          <a:p>
            <a:pPr algn="just"/>
            <a:endParaRPr lang="ru-RU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  <a:latin typeface="Century Gothic" panose="020B0502020202020204" pitchFamily="34" charset="0"/>
              </a:rPr>
              <a:t>ОБЕСПЕЧИТЬ НЕДОПУЩЕНИЕ РОСТА ПРОСРОЧЕННОЙ КРЕДИТОРСКОЙ ЗАДОЛЖЕННОСТИ</a:t>
            </a:r>
          </a:p>
          <a:p>
            <a:pPr algn="just"/>
            <a:endParaRPr lang="ru-RU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ПРОДОЛЖИТЬ МЕРОПРИЯТИЯ ПО СДЕРЖИВАНИЮ МУНИЦИПАЛЬНОГО ДОЛГА НА БЕЗОПАСНОМ УРОВНЕ</a:t>
            </a:r>
            <a:endParaRPr lang="ru-RU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ru-RU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9316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1A0667C4-3968-4F10-9FA6-4073477EAC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ru-RU" b="1" dirty="0">
                <a:ln/>
                <a:solidFill>
                  <a:schemeClr val="accent3"/>
                </a:solidFill>
              </a:rPr>
            </a:br>
            <a:endParaRPr lang="ru-RU" dirty="0"/>
          </a:p>
        </p:txBody>
      </p:sp>
      <p:sp>
        <p:nvSpPr>
          <p:cNvPr id="10" name="Содержимое 2">
            <a:extLst>
              <a:ext uri="{FF2B5EF4-FFF2-40B4-BE49-F238E27FC236}">
                <a16:creationId xmlns:a16="http://schemas.microsoft.com/office/drawing/2014/main" id="{230E75E1-E059-442B-B41A-819688DBFA0C}"/>
              </a:ext>
            </a:extLst>
          </p:cNvPr>
          <p:cNvSpPr txBox="1">
            <a:spLocks/>
          </p:cNvSpPr>
          <p:nvPr/>
        </p:nvSpPr>
        <p:spPr>
          <a:xfrm>
            <a:off x="864973" y="332656"/>
            <a:ext cx="10515600" cy="5976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КОНТАКТНАЯ ИНФОРМАЦИЯ:</a:t>
            </a:r>
          </a:p>
          <a:p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Финансовое управление администрации Устюженского муниципального округа</a:t>
            </a:r>
            <a:r>
              <a:rPr lang="en-US" sz="22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Вологодской области</a:t>
            </a:r>
          </a:p>
          <a:p>
            <a:pPr algn="l"/>
            <a:endParaRPr lang="ru-RU" sz="2200" dirty="0"/>
          </a:p>
          <a:p>
            <a:pPr algn="l"/>
            <a:r>
              <a:rPr lang="ru-RU" sz="1800" dirty="0">
                <a:solidFill>
                  <a:schemeClr val="tx1"/>
                </a:solidFill>
              </a:rPr>
              <a:t>Адрес: 162840, г. Устюжна, Вологодская область, ул. Карла Маркса, д.2</a:t>
            </a:r>
          </a:p>
          <a:p>
            <a:pPr algn="l"/>
            <a:r>
              <a:rPr lang="ru-RU" sz="1800" dirty="0">
                <a:solidFill>
                  <a:schemeClr val="tx1"/>
                </a:solidFill>
              </a:rPr>
              <a:t>Телефон (81737) 2-25-05, факс - (81737) -2-34-11</a:t>
            </a:r>
          </a:p>
          <a:p>
            <a:pPr algn="l"/>
            <a:r>
              <a:rPr lang="ru-RU" sz="1800" dirty="0">
                <a:solidFill>
                  <a:schemeClr val="tx1"/>
                </a:solidFill>
              </a:rPr>
              <a:t>Электронная почта: ustfinupr@mail.ru</a:t>
            </a:r>
          </a:p>
          <a:p>
            <a:pPr algn="l"/>
            <a:r>
              <a:rPr lang="ru-RU" sz="1800" dirty="0">
                <a:solidFill>
                  <a:schemeClr val="tx1"/>
                </a:solidFill>
              </a:rPr>
              <a:t>Страница официального сайта:</a:t>
            </a:r>
            <a:r>
              <a:rPr lang="ru-RU" sz="1800" dirty="0"/>
              <a:t> </a:t>
            </a:r>
            <a:r>
              <a:rPr lang="ru-RU" sz="1800" u="sng" dirty="0">
                <a:hlinkClick r:id="rId2"/>
              </a:rPr>
              <a:t>http://ustfinupr.ru</a:t>
            </a:r>
            <a:endParaRPr lang="ru-RU" sz="1800" u="sng" dirty="0"/>
          </a:p>
          <a:p>
            <a:pPr algn="l"/>
            <a:r>
              <a:rPr lang="ru-RU" sz="1800" dirty="0">
                <a:solidFill>
                  <a:schemeClr val="tx1"/>
                </a:solidFill>
              </a:rPr>
              <a:t>E-</a:t>
            </a:r>
            <a:r>
              <a:rPr lang="ru-RU" sz="1800" dirty="0" err="1">
                <a:solidFill>
                  <a:schemeClr val="tx1"/>
                </a:solidFill>
              </a:rPr>
              <a:t>mail</a:t>
            </a:r>
            <a:r>
              <a:rPr lang="ru-RU" sz="1800" dirty="0">
                <a:solidFill>
                  <a:schemeClr val="tx1"/>
                </a:solidFill>
              </a:rPr>
              <a:t>: ustfinupr@mail.ru</a:t>
            </a:r>
          </a:p>
          <a:p>
            <a:pPr algn="l"/>
            <a:r>
              <a:rPr lang="ru-RU" sz="1800" dirty="0">
                <a:solidFill>
                  <a:schemeClr val="tx1"/>
                </a:solidFill>
              </a:rPr>
              <a:t>Руководитель - Порошина Лариса Николаевна</a:t>
            </a:r>
          </a:p>
          <a:p>
            <a:pPr algn="l"/>
            <a:r>
              <a:rPr lang="ru-RU" sz="1800" dirty="0">
                <a:solidFill>
                  <a:schemeClr val="tx1"/>
                </a:solidFill>
              </a:rPr>
              <a:t>График работы: понедельник – пятница с 8:00 ч. до 17:00 ч., </a:t>
            </a:r>
          </a:p>
          <a:p>
            <a:pPr algn="l"/>
            <a:r>
              <a:rPr lang="ru-RU" sz="1800" dirty="0">
                <a:solidFill>
                  <a:schemeClr val="tx1"/>
                </a:solidFill>
              </a:rPr>
              <a:t>перерыв с 12:00 ч. до 13:00 ч. </a:t>
            </a:r>
          </a:p>
          <a:p>
            <a:pPr algn="l"/>
            <a:endParaRPr lang="ru-RU" sz="1800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</a:rPr>
              <a:t>Информация по проведению публичных слушаний размещается на официальном сайте </a:t>
            </a:r>
            <a:r>
              <a:rPr lang="ru-RU" sz="1800" dirty="0"/>
              <a:t> </a:t>
            </a:r>
            <a:r>
              <a:rPr lang="ru-RU" sz="1800" u="sng" dirty="0">
                <a:hlinkClick r:id="rId2"/>
              </a:rPr>
              <a:t>http://ustfinupr.ru</a:t>
            </a:r>
            <a:endParaRPr lang="ru-RU" sz="1800" dirty="0">
              <a:solidFill>
                <a:schemeClr val="tx1"/>
              </a:solidFill>
            </a:endParaRPr>
          </a:p>
          <a:p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2390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01700B8-BB8D-4C30-8D92-F0F42D30A139}"/>
              </a:ext>
            </a:extLst>
          </p:cNvPr>
          <p:cNvSpPr/>
          <p:nvPr/>
        </p:nvSpPr>
        <p:spPr>
          <a:xfrm>
            <a:off x="770710" y="1676459"/>
            <a:ext cx="10411096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 prst="divo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1" i="0" u="none" strike="noStrike" kern="0" cap="all" spc="0" normalizeH="0" baseline="0" noProof="0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</a:rPr>
              <a:t>Спасибо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1" i="0" u="none" strike="noStrike" kern="0" cap="all" spc="0" normalizeH="0" baseline="0" noProof="0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</a:rPr>
              <a:t>за внимание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8000" b="1" i="0" u="none" strike="noStrike" kern="0" cap="all" spc="0" normalizeH="0" baseline="0" noProof="0" dirty="0">
              <a:ln w="0"/>
              <a:gradFill flip="none">
                <a:gsLst>
                  <a:gs pos="0">
                    <a:srgbClr val="4F81BD">
                      <a:tint val="75000"/>
                      <a:shade val="75000"/>
                      <a:satMod val="170000"/>
                    </a:srgbClr>
                  </a:gs>
                  <a:gs pos="49000">
                    <a:srgbClr val="4F81BD">
                      <a:tint val="88000"/>
                      <a:shade val="65000"/>
                      <a:satMod val="172000"/>
                    </a:srgbClr>
                  </a:gs>
                  <a:gs pos="50000">
                    <a:srgbClr val="4F81BD">
                      <a:shade val="65000"/>
                      <a:satMod val="130000"/>
                    </a:srgbClr>
                  </a:gs>
                  <a:gs pos="92000">
                    <a:srgbClr val="4F81BD">
                      <a:shade val="50000"/>
                      <a:satMod val="120000"/>
                    </a:srgbClr>
                  </a:gs>
                  <a:gs pos="100000">
                    <a:srgbClr val="4F81BD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97222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9356292-D21C-43A1-8851-8901982F4254}"/>
              </a:ext>
            </a:extLst>
          </p:cNvPr>
          <p:cNvSpPr/>
          <p:nvPr/>
        </p:nvSpPr>
        <p:spPr>
          <a:xfrm>
            <a:off x="289560" y="-8785"/>
            <a:ext cx="1161288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500" b="1" dirty="0">
                <a:solidFill>
                  <a:srgbClr val="44546A">
                    <a:lumMod val="50000"/>
                  </a:srgbClr>
                </a:solidFill>
              </a:rPr>
              <a:t>ИСПОЛНЕНИЕ ПО НАЛОГОВЫМ И НЕНАЛОГОВЫМ ДОХОДАМ БЮДЖЕТА РАЙОНА  в 2022 году</a:t>
            </a:r>
            <a:r>
              <a:rPr lang="ru-RU" sz="2400" b="1" dirty="0">
                <a:solidFill>
                  <a:srgbClr val="44546A">
                    <a:lumMod val="50000"/>
                  </a:srgbClr>
                </a:solidFill>
              </a:rPr>
              <a:t>, </a:t>
            </a:r>
            <a:r>
              <a:rPr lang="ru-RU" sz="2000" b="1" dirty="0">
                <a:solidFill>
                  <a:srgbClr val="44546A">
                    <a:lumMod val="50000"/>
                  </a:srgbClr>
                </a:solidFill>
              </a:rPr>
              <a:t>млн. рублей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997CA903-063A-4353-B343-0D212561DB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569722"/>
              </p:ext>
            </p:extLst>
          </p:nvPr>
        </p:nvGraphicFramePr>
        <p:xfrm>
          <a:off x="648070" y="883767"/>
          <a:ext cx="11172547" cy="5570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5833">
                  <a:extLst>
                    <a:ext uri="{9D8B030D-6E8A-4147-A177-3AD203B41FA5}">
                      <a16:colId xmlns:a16="http://schemas.microsoft.com/office/drawing/2014/main" val="3185652742"/>
                    </a:ext>
                  </a:extLst>
                </a:gridCol>
                <a:gridCol w="792272">
                  <a:extLst>
                    <a:ext uri="{9D8B030D-6E8A-4147-A177-3AD203B41FA5}">
                      <a16:colId xmlns:a16="http://schemas.microsoft.com/office/drawing/2014/main" val="1444546524"/>
                    </a:ext>
                  </a:extLst>
                </a:gridCol>
                <a:gridCol w="1091953">
                  <a:extLst>
                    <a:ext uri="{9D8B030D-6E8A-4147-A177-3AD203B41FA5}">
                      <a16:colId xmlns:a16="http://schemas.microsoft.com/office/drawing/2014/main" val="3098407993"/>
                    </a:ext>
                  </a:extLst>
                </a:gridCol>
                <a:gridCol w="1047565">
                  <a:extLst>
                    <a:ext uri="{9D8B030D-6E8A-4147-A177-3AD203B41FA5}">
                      <a16:colId xmlns:a16="http://schemas.microsoft.com/office/drawing/2014/main" val="812467147"/>
                    </a:ext>
                  </a:extLst>
                </a:gridCol>
                <a:gridCol w="852257">
                  <a:extLst>
                    <a:ext uri="{9D8B030D-6E8A-4147-A177-3AD203B41FA5}">
                      <a16:colId xmlns:a16="http://schemas.microsoft.com/office/drawing/2014/main" val="4091297600"/>
                    </a:ext>
                  </a:extLst>
                </a:gridCol>
                <a:gridCol w="1251751">
                  <a:extLst>
                    <a:ext uri="{9D8B030D-6E8A-4147-A177-3AD203B41FA5}">
                      <a16:colId xmlns:a16="http://schemas.microsoft.com/office/drawing/2014/main" val="1797593874"/>
                    </a:ext>
                  </a:extLst>
                </a:gridCol>
                <a:gridCol w="1059146">
                  <a:extLst>
                    <a:ext uri="{9D8B030D-6E8A-4147-A177-3AD203B41FA5}">
                      <a16:colId xmlns:a16="http://schemas.microsoft.com/office/drawing/2014/main" val="2156242975"/>
                    </a:ext>
                  </a:extLst>
                </a:gridCol>
                <a:gridCol w="1417724">
                  <a:extLst>
                    <a:ext uri="{9D8B030D-6E8A-4147-A177-3AD203B41FA5}">
                      <a16:colId xmlns:a16="http://schemas.microsoft.com/office/drawing/2014/main" val="243940779"/>
                    </a:ext>
                  </a:extLst>
                </a:gridCol>
                <a:gridCol w="1194046">
                  <a:extLst>
                    <a:ext uri="{9D8B030D-6E8A-4147-A177-3AD203B41FA5}">
                      <a16:colId xmlns:a16="http://schemas.microsoft.com/office/drawing/2014/main" val="1788267377"/>
                    </a:ext>
                  </a:extLst>
                </a:gridCol>
              </a:tblGrid>
              <a:tr h="359137">
                <a:tc rowSpan="2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наименование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Факт 2021 г.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БЮДЖЕТ 2022 г.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ФАКТ 2022 г.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% исполнения 2022 г.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Дополнительно в 2022 г. к первоначальному бюджету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Темп прироста (снижения) к 2021 г. (%)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901218"/>
                  </a:ext>
                </a:extLst>
              </a:tr>
              <a:tr h="58614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Первона-чальный</a:t>
                      </a:r>
                      <a:endParaRPr lang="ru-RU" sz="14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Уточнен-</a:t>
                      </a:r>
                      <a:r>
                        <a:rPr lang="ru-RU" sz="1400" b="1" dirty="0" err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ный</a:t>
                      </a:r>
                      <a:r>
                        <a:rPr lang="ru-RU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к </a:t>
                      </a:r>
                      <a:r>
                        <a:rPr lang="ru-RU" sz="1400" b="1" dirty="0" err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первона-чальному</a:t>
                      </a:r>
                      <a:endParaRPr lang="ru-RU" sz="14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к уточнен-ному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492735"/>
                  </a:ext>
                </a:extLst>
              </a:tr>
              <a:tr h="914788">
                <a:tc>
                  <a:txBody>
                    <a:bodyPr/>
                    <a:lstStyle/>
                    <a:p>
                      <a:r>
                        <a:rPr lang="ru-RU" sz="1600" b="1" dirty="0"/>
                        <a:t>Налоговые и неналоговые доходы, из них: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  <a:p>
                      <a:pPr algn="ctr"/>
                      <a:r>
                        <a:rPr lang="ru-RU" sz="1600" b="1" dirty="0"/>
                        <a:t>159,1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  <a:p>
                      <a:pPr algn="ctr"/>
                      <a:r>
                        <a:rPr lang="ru-RU" sz="1600" b="1" dirty="0"/>
                        <a:t>173,6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  <a:p>
                      <a:pPr algn="ctr"/>
                      <a:r>
                        <a:rPr lang="ru-RU" sz="1600" b="1" dirty="0"/>
                        <a:t>196,7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  <a:p>
                      <a:pPr algn="ctr"/>
                      <a:r>
                        <a:rPr lang="ru-RU" sz="1600" b="1" dirty="0"/>
                        <a:t>198,8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  <a:p>
                      <a:pPr algn="ctr"/>
                      <a:r>
                        <a:rPr lang="ru-RU" sz="1600" b="1" dirty="0"/>
                        <a:t>114,5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  <a:p>
                      <a:pPr algn="ctr"/>
                      <a:r>
                        <a:rPr lang="ru-RU" sz="1600" b="1" dirty="0"/>
                        <a:t>101,1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  <a:p>
                      <a:pPr algn="ctr"/>
                      <a:r>
                        <a:rPr lang="ru-RU" sz="1600" b="1" dirty="0"/>
                        <a:t>+25,2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  <a:p>
                      <a:pPr algn="ctr"/>
                      <a:r>
                        <a:rPr lang="ru-RU" sz="1600" b="1" dirty="0"/>
                        <a:t>+24,9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502672"/>
                  </a:ext>
                </a:extLst>
              </a:tr>
              <a:tr h="370997">
                <a:tc>
                  <a:txBody>
                    <a:bodyPr/>
                    <a:lstStyle/>
                    <a:p>
                      <a:r>
                        <a:rPr lang="ru-RU" sz="1400" b="1" i="1" dirty="0"/>
                        <a:t>НДФЛ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99,4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126,3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129,3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131,1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103,8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101,4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+4,8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+31,9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49676"/>
                  </a:ext>
                </a:extLst>
              </a:tr>
              <a:tr h="412138">
                <a:tc>
                  <a:txBody>
                    <a:bodyPr/>
                    <a:lstStyle/>
                    <a:p>
                      <a:r>
                        <a:rPr lang="ru-RU" sz="1400" b="1" i="1" dirty="0"/>
                        <a:t>Акцизы на нефтепродукты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16,3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16,0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19,4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19,5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121,9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100,5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+3,5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+19,6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24059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ru-RU" sz="1400" b="1" i="1" dirty="0"/>
                        <a:t>Налоги на совокупный доход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27,5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22,6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30,9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31,2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/>
                        <a:t>138,1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101,0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+8,6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+13,4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2007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ru-RU" sz="1400" b="1" i="1" dirty="0"/>
                        <a:t>Государственная пошлина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2,0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2,4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2,5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2,5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104,2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+0,1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+25,0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50291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ru-RU" sz="1400" b="1" i="1" dirty="0"/>
                        <a:t>Доходы от использования имущества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4,0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3,3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3,8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3,7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112,1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97,4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+0,4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FF0000"/>
                          </a:solidFill>
                        </a:rPr>
                        <a:t>-7,5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7792"/>
                  </a:ext>
                </a:extLst>
              </a:tr>
              <a:tr h="483326">
                <a:tc>
                  <a:txBody>
                    <a:bodyPr/>
                    <a:lstStyle/>
                    <a:p>
                      <a:r>
                        <a:rPr lang="ru-RU" sz="1400" b="1" i="1" dirty="0"/>
                        <a:t>Доходы от продажи имущества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6,0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1,4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4,2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4,2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в 3 раза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+2,8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FF0000"/>
                          </a:solidFill>
                        </a:rPr>
                        <a:t>-30,0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309546"/>
                  </a:ext>
                </a:extLst>
              </a:tr>
              <a:tr h="483326">
                <a:tc>
                  <a:txBody>
                    <a:bodyPr/>
                    <a:lstStyle/>
                    <a:p>
                      <a:r>
                        <a:rPr lang="ru-RU" sz="1400" b="1" i="1" dirty="0"/>
                        <a:t>Штрафы 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3,5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1,3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5,7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5,9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в 4,5 раза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103,5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+4,6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+68,6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463843"/>
                  </a:ext>
                </a:extLst>
              </a:tr>
              <a:tr h="370997">
                <a:tc>
                  <a:txBody>
                    <a:bodyPr/>
                    <a:lstStyle/>
                    <a:p>
                      <a:r>
                        <a:rPr lang="ru-RU" sz="1400" b="1" i="1" dirty="0"/>
                        <a:t>Прочие доходы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0,4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0,3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0,9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0,7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в 2 раза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77,8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+0,4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+75,0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757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0600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39616" y="2924944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 </a:t>
            </a:r>
          </a:p>
        </p:txBody>
      </p:sp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1940257716"/>
              </p:ext>
            </p:extLst>
          </p:nvPr>
        </p:nvGraphicFramePr>
        <p:xfrm>
          <a:off x="216024" y="1609295"/>
          <a:ext cx="11797450" cy="2663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FFABDA33-83E9-451C-A2D0-5A289AD12619}"/>
              </a:ext>
            </a:extLst>
          </p:cNvPr>
          <p:cNvSpPr/>
          <p:nvPr/>
        </p:nvSpPr>
        <p:spPr>
          <a:xfrm>
            <a:off x="0" y="193182"/>
            <a:ext cx="1201347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500" b="1" dirty="0">
                <a:solidFill>
                  <a:srgbClr val="44546A">
                    <a:lumMod val="50000"/>
                  </a:srgbClr>
                </a:solidFill>
              </a:rPr>
              <a:t>СТРУКТУРА И ТЕМП РОСТА/СНИЖЕНИЯ ПОСТУПЛЕНИЯ НДФЛ МЕСТНЫЙ БЮДЖЕТ РАЙОНА В РАЗРЕЗЕ ВИДОВ ЭКОНОМИЧЕСКОЙ ДЕЯТЕЛЬНОСТИ в 2022 году</a:t>
            </a:r>
            <a:r>
              <a:rPr lang="ru-RU" sz="2400" b="1" dirty="0">
                <a:solidFill>
                  <a:srgbClr val="44546A">
                    <a:lumMod val="50000"/>
                  </a:srgbClr>
                </a:solidFill>
              </a:rPr>
              <a:t>, </a:t>
            </a:r>
            <a:r>
              <a:rPr lang="ru-RU" sz="2000" b="1" dirty="0">
                <a:solidFill>
                  <a:srgbClr val="44546A">
                    <a:lumMod val="50000"/>
                  </a:srgbClr>
                </a:solidFill>
              </a:rPr>
              <a:t>млн. рублей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D6FD72-EEA5-4641-AB7E-955FD21B936C}"/>
              </a:ext>
            </a:extLst>
          </p:cNvPr>
          <p:cNvSpPr txBox="1"/>
          <p:nvPr/>
        </p:nvSpPr>
        <p:spPr>
          <a:xfrm>
            <a:off x="9481644" y="1079333"/>
            <a:ext cx="798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+44,4%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807E36E-9733-4CC3-B882-FA64CD7CE9D1}"/>
              </a:ext>
            </a:extLst>
          </p:cNvPr>
          <p:cNvSpPr txBox="1"/>
          <p:nvPr/>
        </p:nvSpPr>
        <p:spPr>
          <a:xfrm>
            <a:off x="7757149" y="1089405"/>
            <a:ext cx="798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+30,6%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A9EC38-4728-48ED-94EE-D5E3B6B37008}"/>
              </a:ext>
            </a:extLst>
          </p:cNvPr>
          <p:cNvSpPr txBox="1"/>
          <p:nvPr/>
        </p:nvSpPr>
        <p:spPr>
          <a:xfrm flipH="1">
            <a:off x="8626761" y="1079333"/>
            <a:ext cx="11529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+22,9%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3D0C14-8A4F-4B90-A46D-C68C3491FB00}"/>
              </a:ext>
            </a:extLst>
          </p:cNvPr>
          <p:cNvSpPr txBox="1"/>
          <p:nvPr/>
        </p:nvSpPr>
        <p:spPr>
          <a:xfrm>
            <a:off x="6867948" y="1089405"/>
            <a:ext cx="798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+12,8%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BA19BBC-647E-4A82-A95B-72E4E345E969}"/>
              </a:ext>
            </a:extLst>
          </p:cNvPr>
          <p:cNvSpPr txBox="1"/>
          <p:nvPr/>
        </p:nvSpPr>
        <p:spPr>
          <a:xfrm>
            <a:off x="5987035" y="1087483"/>
            <a:ext cx="798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+41,3%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CD9BB7B-B94B-41EB-B4F9-20C5442ABA6E}"/>
              </a:ext>
            </a:extLst>
          </p:cNvPr>
          <p:cNvSpPr txBox="1"/>
          <p:nvPr/>
        </p:nvSpPr>
        <p:spPr>
          <a:xfrm flipH="1">
            <a:off x="1534282" y="1070604"/>
            <a:ext cx="10397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+16,7%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5ACB80E-6A50-4FCD-BE48-F655320F9681}"/>
              </a:ext>
            </a:extLst>
          </p:cNvPr>
          <p:cNvSpPr txBox="1"/>
          <p:nvPr/>
        </p:nvSpPr>
        <p:spPr>
          <a:xfrm>
            <a:off x="5074054" y="1068993"/>
            <a:ext cx="798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+17,0%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72F7832-22F9-41C6-B926-05D0D2A75E8E}"/>
              </a:ext>
            </a:extLst>
          </p:cNvPr>
          <p:cNvSpPr txBox="1"/>
          <p:nvPr/>
        </p:nvSpPr>
        <p:spPr>
          <a:xfrm>
            <a:off x="3268569" y="1096026"/>
            <a:ext cx="10246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в 1,5 раза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BB106C5-DB74-4036-B025-8791DB68A21C}"/>
              </a:ext>
            </a:extLst>
          </p:cNvPr>
          <p:cNvSpPr txBox="1"/>
          <p:nvPr/>
        </p:nvSpPr>
        <p:spPr>
          <a:xfrm>
            <a:off x="2338412" y="1091612"/>
            <a:ext cx="10246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в 1,8 раза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5721B9C-B58F-4B40-9541-34C8D5C58FF3}"/>
              </a:ext>
            </a:extLst>
          </p:cNvPr>
          <p:cNvSpPr txBox="1"/>
          <p:nvPr/>
        </p:nvSpPr>
        <p:spPr>
          <a:xfrm>
            <a:off x="4225536" y="1085701"/>
            <a:ext cx="798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+21,1%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AF4092-C7CA-46EE-B50C-9E2E1C175552}"/>
              </a:ext>
            </a:extLst>
          </p:cNvPr>
          <p:cNvSpPr txBox="1"/>
          <p:nvPr/>
        </p:nvSpPr>
        <p:spPr>
          <a:xfrm>
            <a:off x="246182" y="1036420"/>
            <a:ext cx="12230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/>
              <a:t>Темп роста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8555726-2DFB-43E6-A4C3-4A410F0AFEDE}"/>
              </a:ext>
            </a:extLst>
          </p:cNvPr>
          <p:cNvSpPr txBox="1"/>
          <p:nvPr/>
        </p:nvSpPr>
        <p:spPr>
          <a:xfrm flipH="1">
            <a:off x="1568594" y="1392221"/>
            <a:ext cx="10397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18,7%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DFE9AE0-0000-4774-BC98-5CB71E739523}"/>
              </a:ext>
            </a:extLst>
          </p:cNvPr>
          <p:cNvSpPr txBox="1"/>
          <p:nvPr/>
        </p:nvSpPr>
        <p:spPr>
          <a:xfrm>
            <a:off x="9564182" y="1448974"/>
            <a:ext cx="13485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2,0%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B812561-0048-44AC-9F42-FF0AC6E76A11}"/>
              </a:ext>
            </a:extLst>
          </p:cNvPr>
          <p:cNvSpPr txBox="1"/>
          <p:nvPr/>
        </p:nvSpPr>
        <p:spPr>
          <a:xfrm flipH="1">
            <a:off x="2468892" y="1448362"/>
            <a:ext cx="10397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16,3%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163F850-B5D8-4EE9-8711-8266DDE10D68}"/>
              </a:ext>
            </a:extLst>
          </p:cNvPr>
          <p:cNvSpPr txBox="1"/>
          <p:nvPr/>
        </p:nvSpPr>
        <p:spPr>
          <a:xfrm>
            <a:off x="8700389" y="1453982"/>
            <a:ext cx="906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4,5%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EBBADBC-F9B5-49F1-B4F9-9249C7F8CF2E}"/>
              </a:ext>
            </a:extLst>
          </p:cNvPr>
          <p:cNvSpPr txBox="1"/>
          <p:nvPr/>
        </p:nvSpPr>
        <p:spPr>
          <a:xfrm flipH="1">
            <a:off x="6981541" y="1453982"/>
            <a:ext cx="10397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6,0%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5C06CA2-73EB-4475-8BE7-0C805448C280}"/>
              </a:ext>
            </a:extLst>
          </p:cNvPr>
          <p:cNvSpPr txBox="1"/>
          <p:nvPr/>
        </p:nvSpPr>
        <p:spPr>
          <a:xfrm>
            <a:off x="7867980" y="1453982"/>
            <a:ext cx="10397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4,8%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0783AEE-2945-49A6-9807-A5D75FC817E9}"/>
              </a:ext>
            </a:extLst>
          </p:cNvPr>
          <p:cNvSpPr txBox="1"/>
          <p:nvPr/>
        </p:nvSpPr>
        <p:spPr>
          <a:xfrm flipH="1">
            <a:off x="3372810" y="1445906"/>
            <a:ext cx="10397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15,9%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0A53A9B-4A55-472C-8F35-6C86613EB662}"/>
              </a:ext>
            </a:extLst>
          </p:cNvPr>
          <p:cNvSpPr txBox="1"/>
          <p:nvPr/>
        </p:nvSpPr>
        <p:spPr>
          <a:xfrm flipH="1">
            <a:off x="6109193" y="1469930"/>
            <a:ext cx="10397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6,3%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DD83A7F-F18B-443F-B94A-5EF478B56CD4}"/>
              </a:ext>
            </a:extLst>
          </p:cNvPr>
          <p:cNvSpPr txBox="1"/>
          <p:nvPr/>
        </p:nvSpPr>
        <p:spPr>
          <a:xfrm flipH="1">
            <a:off x="4245158" y="1430200"/>
            <a:ext cx="10397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13,1%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5CF9657-6D15-4E3E-8004-6D5E6EE5820F}"/>
              </a:ext>
            </a:extLst>
          </p:cNvPr>
          <p:cNvSpPr txBox="1"/>
          <p:nvPr/>
        </p:nvSpPr>
        <p:spPr>
          <a:xfrm flipH="1">
            <a:off x="5135969" y="1445906"/>
            <a:ext cx="10397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11,6%</a:t>
            </a:r>
          </a:p>
        </p:txBody>
      </p:sp>
      <p:graphicFrame>
        <p:nvGraphicFramePr>
          <p:cNvPr id="34" name="Диаграмма 33">
            <a:extLst>
              <a:ext uri="{FF2B5EF4-FFF2-40B4-BE49-F238E27FC236}">
                <a16:creationId xmlns:a16="http://schemas.microsoft.com/office/drawing/2014/main" id="{4749352D-186D-4C75-AC68-B014619E16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1236656"/>
              </p:ext>
            </p:extLst>
          </p:nvPr>
        </p:nvGraphicFramePr>
        <p:xfrm>
          <a:off x="331437" y="4061836"/>
          <a:ext cx="5471081" cy="2824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5" name="Схема 34">
            <a:extLst>
              <a:ext uri="{FF2B5EF4-FFF2-40B4-BE49-F238E27FC236}">
                <a16:creationId xmlns:a16="http://schemas.microsoft.com/office/drawing/2014/main" id="{889E6D1D-3BA6-4717-92A4-7AB0F347D4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4253214"/>
              </p:ext>
            </p:extLst>
          </p:nvPr>
        </p:nvGraphicFramePr>
        <p:xfrm>
          <a:off x="6944212" y="4506768"/>
          <a:ext cx="4528128" cy="1644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A3D3A69-49CE-4936-8CA3-509A97B04C38}"/>
              </a:ext>
            </a:extLst>
          </p:cNvPr>
          <p:cNvSpPr txBox="1"/>
          <p:nvPr/>
        </p:nvSpPr>
        <p:spPr>
          <a:xfrm>
            <a:off x="7306615" y="6200876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Факт 2021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D68C16D-C083-44E9-AF0D-18727352A567}"/>
              </a:ext>
            </a:extLst>
          </p:cNvPr>
          <p:cNvSpPr txBox="1"/>
          <p:nvPr/>
        </p:nvSpPr>
        <p:spPr>
          <a:xfrm>
            <a:off x="9726639" y="6200876"/>
            <a:ext cx="1328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Факт 2022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7AB8875-A2DF-4340-A68D-BBAA0B42BFEF}"/>
              </a:ext>
            </a:extLst>
          </p:cNvPr>
          <p:cNvSpPr txBox="1"/>
          <p:nvPr/>
        </p:nvSpPr>
        <p:spPr>
          <a:xfrm>
            <a:off x="8854627" y="4392200"/>
            <a:ext cx="125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+31,9%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E3FF6E7-7D25-443F-A3CC-3EABBBE50CC6}"/>
              </a:ext>
            </a:extLst>
          </p:cNvPr>
          <p:cNvSpPr txBox="1"/>
          <p:nvPr/>
        </p:nvSpPr>
        <p:spPr>
          <a:xfrm>
            <a:off x="10537407" y="1456955"/>
            <a:ext cx="934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0,8%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2365B0E-49C2-4211-9FEC-F7AA9967C527}"/>
              </a:ext>
            </a:extLst>
          </p:cNvPr>
          <p:cNvSpPr txBox="1"/>
          <p:nvPr/>
        </p:nvSpPr>
        <p:spPr>
          <a:xfrm>
            <a:off x="10420655" y="1085701"/>
            <a:ext cx="13485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FF0000"/>
                </a:solidFill>
              </a:rPr>
              <a:t>-28,6%</a:t>
            </a:r>
          </a:p>
        </p:txBody>
      </p:sp>
    </p:spTree>
    <p:extLst>
      <p:ext uri="{BB962C8B-B14F-4D97-AF65-F5344CB8AC3E}">
        <p14:creationId xmlns:p14="http://schemas.microsoft.com/office/powerpoint/2010/main" val="1386361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9356292-D21C-43A1-8851-8901982F4254}"/>
              </a:ext>
            </a:extLst>
          </p:cNvPr>
          <p:cNvSpPr/>
          <p:nvPr/>
        </p:nvSpPr>
        <p:spPr>
          <a:xfrm>
            <a:off x="932275" y="449745"/>
            <a:ext cx="1161288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500" b="1" dirty="0">
                <a:solidFill>
                  <a:srgbClr val="44546A">
                    <a:lumMod val="50000"/>
                  </a:srgbClr>
                </a:solidFill>
              </a:rPr>
              <a:t>НАЛОГИ НА СОВОКУПНЫЙ ДОХОД</a:t>
            </a:r>
            <a:r>
              <a:rPr lang="ru-RU" sz="2400" b="1" dirty="0">
                <a:solidFill>
                  <a:srgbClr val="44546A">
                    <a:lumMod val="50000"/>
                  </a:srgbClr>
                </a:solidFill>
              </a:rPr>
              <a:t>, </a:t>
            </a:r>
            <a:r>
              <a:rPr lang="ru-RU" sz="2000" b="1" dirty="0">
                <a:solidFill>
                  <a:srgbClr val="44546A">
                    <a:lumMod val="50000"/>
                  </a:srgbClr>
                </a:solidFill>
              </a:rPr>
              <a:t>млн. рублей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997CA903-063A-4353-B343-0D212561DB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640276"/>
              </p:ext>
            </p:extLst>
          </p:nvPr>
        </p:nvGraphicFramePr>
        <p:xfrm>
          <a:off x="245076" y="1303897"/>
          <a:ext cx="11701848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1545">
                  <a:extLst>
                    <a:ext uri="{9D8B030D-6E8A-4147-A177-3AD203B41FA5}">
                      <a16:colId xmlns:a16="http://schemas.microsoft.com/office/drawing/2014/main" val="3185652742"/>
                    </a:ext>
                  </a:extLst>
                </a:gridCol>
                <a:gridCol w="864973">
                  <a:extLst>
                    <a:ext uri="{9D8B030D-6E8A-4147-A177-3AD203B41FA5}">
                      <a16:colId xmlns:a16="http://schemas.microsoft.com/office/drawing/2014/main" val="1444546524"/>
                    </a:ext>
                  </a:extLst>
                </a:gridCol>
                <a:gridCol w="1025611">
                  <a:extLst>
                    <a:ext uri="{9D8B030D-6E8A-4147-A177-3AD203B41FA5}">
                      <a16:colId xmlns:a16="http://schemas.microsoft.com/office/drawing/2014/main" val="3098407993"/>
                    </a:ext>
                  </a:extLst>
                </a:gridCol>
                <a:gridCol w="1223319">
                  <a:extLst>
                    <a:ext uri="{9D8B030D-6E8A-4147-A177-3AD203B41FA5}">
                      <a16:colId xmlns:a16="http://schemas.microsoft.com/office/drawing/2014/main" val="812467147"/>
                    </a:ext>
                  </a:extLst>
                </a:gridCol>
                <a:gridCol w="889686">
                  <a:extLst>
                    <a:ext uri="{9D8B030D-6E8A-4147-A177-3AD203B41FA5}">
                      <a16:colId xmlns:a16="http://schemas.microsoft.com/office/drawing/2014/main" val="4091297600"/>
                    </a:ext>
                  </a:extLst>
                </a:gridCol>
                <a:gridCol w="1112108">
                  <a:extLst>
                    <a:ext uri="{9D8B030D-6E8A-4147-A177-3AD203B41FA5}">
                      <a16:colId xmlns:a16="http://schemas.microsoft.com/office/drawing/2014/main" val="1797593874"/>
                    </a:ext>
                  </a:extLst>
                </a:gridCol>
                <a:gridCol w="1173892">
                  <a:extLst>
                    <a:ext uri="{9D8B030D-6E8A-4147-A177-3AD203B41FA5}">
                      <a16:colId xmlns:a16="http://schemas.microsoft.com/office/drawing/2014/main" val="2156242975"/>
                    </a:ext>
                  </a:extLst>
                </a:gridCol>
                <a:gridCol w="1235357">
                  <a:extLst>
                    <a:ext uri="{9D8B030D-6E8A-4147-A177-3AD203B41FA5}">
                      <a16:colId xmlns:a16="http://schemas.microsoft.com/office/drawing/2014/main" val="243940779"/>
                    </a:ext>
                  </a:extLst>
                </a:gridCol>
                <a:gridCol w="1075357">
                  <a:extLst>
                    <a:ext uri="{9D8B030D-6E8A-4147-A177-3AD203B41FA5}">
                      <a16:colId xmlns:a16="http://schemas.microsoft.com/office/drawing/2014/main" val="1788267377"/>
                    </a:ext>
                  </a:extLst>
                </a:gridCol>
              </a:tblGrid>
              <a:tr h="359137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наименование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Факт 2021 г.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БЮДЖЕТ 2022 г.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ФАКТ 2022 г.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% исполнения 2022 г.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Дополнительно в 2022 г. к первоначальному бюджету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Темп прироста (снижения) к 2021 г. (%)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901218"/>
                  </a:ext>
                </a:extLst>
              </a:tr>
              <a:tr h="58614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Первона-чальный</a:t>
                      </a:r>
                      <a:endParaRPr lang="ru-RU" sz="14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Уточненный 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к </a:t>
                      </a:r>
                      <a:r>
                        <a:rPr lang="ru-RU" sz="1400" b="1" dirty="0" err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первона-чальному</a:t>
                      </a:r>
                      <a:endParaRPr lang="ru-RU" sz="14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к уточнен-ному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492735"/>
                  </a:ext>
                </a:extLst>
              </a:tr>
              <a:tr h="221503">
                <a:tc>
                  <a:txBody>
                    <a:bodyPr/>
                    <a:lstStyle/>
                    <a:p>
                      <a:r>
                        <a:rPr lang="ru-RU" sz="1600" b="1" dirty="0"/>
                        <a:t>Всего: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27,5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22,6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30,9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31,2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/>
                        <a:t>138,1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101,0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+8,6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+13,4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502672"/>
                  </a:ext>
                </a:extLst>
              </a:tr>
              <a:tr h="370997">
                <a:tc>
                  <a:txBody>
                    <a:bodyPr/>
                    <a:lstStyle/>
                    <a:p>
                      <a:r>
                        <a:rPr lang="ru-RU" sz="1400" b="0" i="1" dirty="0"/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/>
                        <a:t>21,7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/>
                        <a:t>20,4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/>
                        <a:t>27,1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/>
                        <a:t>27,3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/>
                        <a:t>133,8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/>
                        <a:t>100,7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+6,9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/>
                        <a:t>+25,8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49676"/>
                  </a:ext>
                </a:extLst>
              </a:tr>
              <a:tr h="412138">
                <a:tc>
                  <a:txBody>
                    <a:bodyPr/>
                    <a:lstStyle/>
                    <a:p>
                      <a:r>
                        <a:rPr lang="ru-RU" sz="1400" b="0" i="1" dirty="0"/>
                        <a:t>Единый налог на вмененный доход для отдельных видов деятельности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/>
                        <a:t>2,2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/>
                        <a:t>0,0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/>
                        <a:t>0,0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/>
                        <a:t>0,0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/>
                        <a:t>0,0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/>
                        <a:t>0,0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0,0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х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24059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ru-RU" sz="1400" b="0" i="1" dirty="0"/>
                        <a:t>Единый сельскохозяйственный налог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/>
                        <a:t>2,1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/>
                        <a:t>0,8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/>
                        <a:t>2,7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/>
                        <a:t>2,7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/>
                        <a:t>в 3,4 раза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+1,9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+28,6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2007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ru-RU" sz="1400" b="0" i="1" dirty="0"/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/>
                        <a:t>1,5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/>
                        <a:t>1,4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/>
                        <a:t>1,1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/>
                        <a:t>1,2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/>
                        <a:t>85,7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109,1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rgbClr val="FF0000"/>
                          </a:solidFill>
                        </a:rPr>
                        <a:t>-0,2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rgbClr val="C00000"/>
                          </a:solidFill>
                        </a:rPr>
                        <a:t>-20,0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502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6679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8F0AC65-3C15-4881-A38B-2265E261C119}"/>
              </a:ext>
            </a:extLst>
          </p:cNvPr>
          <p:cNvSpPr/>
          <p:nvPr/>
        </p:nvSpPr>
        <p:spPr>
          <a:xfrm>
            <a:off x="523103" y="338815"/>
            <a:ext cx="116688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srgbClr val="44546A">
                    <a:lumMod val="50000"/>
                  </a:srgbClr>
                </a:solidFill>
              </a:rPr>
              <a:t>БЕЗВОЗМЕЗДНЫЕ ПОСТУПЛЕНИЯ в 2022 году, </a:t>
            </a:r>
            <a:r>
              <a:rPr lang="ru-RU" sz="1600" b="1" dirty="0">
                <a:solidFill>
                  <a:srgbClr val="44546A">
                    <a:lumMod val="50000"/>
                  </a:srgbClr>
                </a:solidFill>
              </a:rPr>
              <a:t>млн. рублей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7798BD-915E-499A-8AF7-C5022AD430E3}"/>
              </a:ext>
            </a:extLst>
          </p:cNvPr>
          <p:cNvSpPr txBox="1"/>
          <p:nvPr/>
        </p:nvSpPr>
        <p:spPr>
          <a:xfrm>
            <a:off x="716692" y="1170346"/>
            <a:ext cx="106474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b="1" dirty="0">
                <a:ln w="1905"/>
                <a:solidFill>
                  <a:srgbClr val="18418C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2022 году доля межбюджетных трансфертов в общем объеме доходов  местного бюджета Устюженского муниципального района составила 76,2%. В отчетном году поступило 635,7 млн. рублей, или 92,1% от запланированных сумм, темп роста к 2021 году составил 124,4%.</a:t>
            </a:r>
            <a:endParaRPr lang="ru-RU" dirty="0"/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841D9EEC-3636-44A2-803B-B62748395E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90904"/>
              </p:ext>
            </p:extLst>
          </p:nvPr>
        </p:nvGraphicFramePr>
        <p:xfrm>
          <a:off x="6214370" y="2578300"/>
          <a:ext cx="5330960" cy="3135792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1917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4804">
                  <a:extLst>
                    <a:ext uri="{9D8B030D-6E8A-4147-A177-3AD203B41FA5}">
                      <a16:colId xmlns:a16="http://schemas.microsoft.com/office/drawing/2014/main" val="3900519395"/>
                    </a:ext>
                  </a:extLst>
                </a:gridCol>
                <a:gridCol w="568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7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054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9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первоначальный план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574,4</a:t>
                      </a:r>
                    </a:p>
                  </a:txBody>
                  <a:tcPr marL="63305" marR="6330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690,4</a:t>
                      </a:r>
                    </a:p>
                  </a:txBody>
                  <a:tcPr marL="63305" marR="6330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635,7</a:t>
                      </a:r>
                    </a:p>
                  </a:txBody>
                  <a:tcPr marL="63305" marR="6330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92,1%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5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141,0</a:t>
                      </a:r>
                    </a:p>
                  </a:txBody>
                  <a:tcPr marL="63305" marR="6330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166,1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166,1</a:t>
                      </a:r>
                    </a:p>
                  </a:txBody>
                  <a:tcPr marL="63305" marR="6330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220,0</a:t>
                      </a:r>
                    </a:p>
                  </a:txBody>
                  <a:tcPr marL="63305" marR="6330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294,5</a:t>
                      </a:r>
                    </a:p>
                  </a:txBody>
                  <a:tcPr marL="63305" marR="6330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239,7</a:t>
                      </a:r>
                    </a:p>
                  </a:txBody>
                  <a:tcPr marL="63305" marR="6330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81,4%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213,4</a:t>
                      </a:r>
                    </a:p>
                  </a:txBody>
                  <a:tcPr marL="63305" marR="6330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220,2</a:t>
                      </a:r>
                    </a:p>
                  </a:txBody>
                  <a:tcPr marL="63305" marR="6330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220,2</a:t>
                      </a:r>
                    </a:p>
                  </a:txBody>
                  <a:tcPr marL="63305" marR="6330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70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3305" marR="6330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9,6</a:t>
                      </a:r>
                    </a:p>
                  </a:txBody>
                  <a:tcPr marL="63305" marR="6330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</a:p>
                  </a:txBody>
                  <a:tcPr marL="63305" marR="6330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101,0%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DE6771E1-094E-4131-BB1F-F97935EDE1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1409914"/>
              </p:ext>
            </p:extLst>
          </p:nvPr>
        </p:nvGraphicFramePr>
        <p:xfrm>
          <a:off x="943233" y="2212601"/>
          <a:ext cx="4913871" cy="384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BCD4E480-7748-4747-B319-17AF1A24D949}"/>
              </a:ext>
            </a:extLst>
          </p:cNvPr>
          <p:cNvSpPr/>
          <p:nvPr/>
        </p:nvSpPr>
        <p:spPr>
          <a:xfrm>
            <a:off x="345878" y="2482154"/>
            <a:ext cx="14665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6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Структура, в %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EAF85F-9BCC-4B83-AFD5-1BA5AF006E20}"/>
              </a:ext>
            </a:extLst>
          </p:cNvPr>
          <p:cNvSpPr txBox="1"/>
          <p:nvPr/>
        </p:nvSpPr>
        <p:spPr>
          <a:xfrm>
            <a:off x="9009888" y="5829384"/>
            <a:ext cx="825867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cs typeface="Aharoni" panose="02010803020104030203" pitchFamily="2" charset="-79"/>
              </a:rPr>
              <a:t>+116,0</a:t>
            </a:r>
          </a:p>
        </p:txBody>
      </p:sp>
    </p:spTree>
    <p:extLst>
      <p:ext uri="{BB962C8B-B14F-4D97-AF65-F5344CB8AC3E}">
        <p14:creationId xmlns:p14="http://schemas.microsoft.com/office/powerpoint/2010/main" val="900583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8E6A38A-1D33-45F1-AE95-8DDBE5C15F35}"/>
              </a:ext>
            </a:extLst>
          </p:cNvPr>
          <p:cNvSpPr/>
          <p:nvPr/>
        </p:nvSpPr>
        <p:spPr>
          <a:xfrm>
            <a:off x="359052" y="364017"/>
            <a:ext cx="11473896" cy="47705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sz="2500" b="1" dirty="0">
                <a:solidFill>
                  <a:srgbClr val="44546A">
                    <a:lumMod val="50000"/>
                  </a:srgbClr>
                </a:solidFill>
              </a:rPr>
              <a:t>СТРУКТУРА РАСХОДОВ БЮДЖЕТА РАЙОНА В 2022 году</a:t>
            </a:r>
            <a:endParaRPr lang="ru-RU" sz="2000" b="1" dirty="0">
              <a:solidFill>
                <a:srgbClr val="44546A">
                  <a:lumMod val="50000"/>
                </a:srgbClr>
              </a:solidFill>
            </a:endParaRPr>
          </a:p>
        </p:txBody>
      </p:sp>
      <p:sp>
        <p:nvSpPr>
          <p:cNvPr id="4" name="Скругленный прямоугольник 1">
            <a:extLst>
              <a:ext uri="{FF2B5EF4-FFF2-40B4-BE49-F238E27FC236}">
                <a16:creationId xmlns:a16="http://schemas.microsoft.com/office/drawing/2014/main" id="{908A7ABC-3253-41E9-A4FC-41EA2171FB81}"/>
              </a:ext>
            </a:extLst>
          </p:cNvPr>
          <p:cNvSpPr/>
          <p:nvPr/>
        </p:nvSpPr>
        <p:spPr>
          <a:xfrm>
            <a:off x="341808" y="960271"/>
            <a:ext cx="11321143" cy="68031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ОБЩИЙ ОБЪЕМ РАСХОДОВ  </a:t>
            </a:r>
            <a:r>
              <a:rPr lang="ru-RU" sz="3600" b="1" dirty="0">
                <a:solidFill>
                  <a:srgbClr val="002060"/>
                </a:solidFill>
              </a:rPr>
              <a:t>844,0</a:t>
            </a:r>
            <a:r>
              <a:rPr lang="ru-RU" sz="2400" b="1" dirty="0">
                <a:solidFill>
                  <a:srgbClr val="002060"/>
                </a:solidFill>
              </a:rPr>
              <a:t> млн. руб.  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88387C1F-5A9C-4A74-BAD2-4D95FDC10E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747020"/>
              </p:ext>
            </p:extLst>
          </p:nvPr>
        </p:nvGraphicFramePr>
        <p:xfrm>
          <a:off x="1322173" y="4865814"/>
          <a:ext cx="3632887" cy="1820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CBF2EBCF-85B7-458B-95ED-42C4CAE37A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7424162"/>
              </p:ext>
            </p:extLst>
          </p:nvPr>
        </p:nvGraphicFramePr>
        <p:xfrm>
          <a:off x="178526" y="1813002"/>
          <a:ext cx="11321143" cy="3240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Горизонтальный свиток 6">
            <a:extLst>
              <a:ext uri="{FF2B5EF4-FFF2-40B4-BE49-F238E27FC236}">
                <a16:creationId xmlns:a16="http://schemas.microsoft.com/office/drawing/2014/main" id="{7A8C2481-4B22-4BBF-B468-4B675A95C79A}"/>
              </a:ext>
            </a:extLst>
          </p:cNvPr>
          <p:cNvSpPr/>
          <p:nvPr/>
        </p:nvSpPr>
        <p:spPr>
          <a:xfrm>
            <a:off x="6002380" y="5157677"/>
            <a:ext cx="5090163" cy="1507141"/>
          </a:xfrm>
          <a:prstGeom prst="horizontalScroll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Bahnschrift Light" panose="020B0502040204020203" pitchFamily="34" charset="0"/>
              </a:rPr>
              <a:t>в 2022 году: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kern="0" dirty="0">
                <a:solidFill>
                  <a:srgbClr val="1F497D">
                    <a:lumMod val="75000"/>
                  </a:srgbClr>
                </a:solidFill>
                <a:latin typeface="Bahnschrift Light" panose="020B0502040204020203" pitchFamily="34" charset="0"/>
              </a:rPr>
              <a:t>9</a:t>
            </a: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Bahnschrift Light" panose="020B0502040204020203" pitchFamily="34" charset="0"/>
              </a:rPr>
              <a:t> муниципальных программ,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kern="0" dirty="0">
                <a:solidFill>
                  <a:srgbClr val="1F497D">
                    <a:lumMod val="75000"/>
                  </a:srgbClr>
                </a:solidFill>
                <a:latin typeface="Bahnschrift Light" panose="020B0502040204020203" pitchFamily="34" charset="0"/>
              </a:rPr>
              <a:t>5</a:t>
            </a: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Bahnschrift Light" panose="020B0502040204020203" pitchFamily="34" charset="0"/>
              </a:rPr>
              <a:t> ведомственных целевых программы.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9B2C057-84A4-46BA-958D-180BDE43A230}"/>
              </a:ext>
            </a:extLst>
          </p:cNvPr>
          <p:cNvSpPr txBox="1"/>
          <p:nvPr/>
        </p:nvSpPr>
        <p:spPr>
          <a:xfrm>
            <a:off x="918621" y="1916374"/>
            <a:ext cx="4755982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+mj-lt"/>
              </a:rPr>
              <a:t>Социальная сфера:</a:t>
            </a:r>
          </a:p>
          <a:p>
            <a:r>
              <a:rPr lang="ru-RU" b="1" dirty="0">
                <a:solidFill>
                  <a:schemeClr val="bg1"/>
                </a:solidFill>
              </a:rPr>
              <a:t>образование, культура, физическая культура,</a:t>
            </a:r>
          </a:p>
          <a:p>
            <a:r>
              <a:rPr lang="ru-RU" b="1" dirty="0">
                <a:solidFill>
                  <a:schemeClr val="bg1"/>
                </a:solidFill>
              </a:rPr>
              <a:t>социальная поддержка, здравоохранение </a:t>
            </a:r>
          </a:p>
          <a:p>
            <a:r>
              <a:rPr lang="ru-RU" b="1" dirty="0"/>
              <a:t>  </a:t>
            </a:r>
            <a:endParaRPr lang="ru-RU" dirty="0"/>
          </a:p>
          <a:p>
            <a:r>
              <a:rPr lang="ru-RU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2432FA-5D26-4041-9B3D-278F11C82320}"/>
              </a:ext>
            </a:extLst>
          </p:cNvPr>
          <p:cNvSpPr txBox="1"/>
          <p:nvPr/>
        </p:nvSpPr>
        <p:spPr>
          <a:xfrm>
            <a:off x="6893019" y="2532713"/>
            <a:ext cx="15856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>
                <a:solidFill>
                  <a:schemeClr val="bg1"/>
                </a:solidFill>
              </a:rPr>
              <a:t>56,2%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EEE1C4-C8E4-4B1A-AC1B-0E4EB0C74B59}"/>
              </a:ext>
            </a:extLst>
          </p:cNvPr>
          <p:cNvSpPr txBox="1"/>
          <p:nvPr/>
        </p:nvSpPr>
        <p:spPr>
          <a:xfrm>
            <a:off x="6517399" y="1916765"/>
            <a:ext cx="28028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>
                <a:solidFill>
                  <a:schemeClr val="bg1"/>
                </a:solidFill>
              </a:rPr>
              <a:t>474,2 </a:t>
            </a:r>
            <a:r>
              <a:rPr lang="ru-RU" dirty="0">
                <a:solidFill>
                  <a:schemeClr val="bg1"/>
                </a:solidFill>
              </a:rPr>
              <a:t>млн. рублей</a:t>
            </a:r>
          </a:p>
        </p:txBody>
      </p:sp>
    </p:spTree>
    <p:extLst>
      <p:ext uri="{BB962C8B-B14F-4D97-AF65-F5344CB8AC3E}">
        <p14:creationId xmlns:p14="http://schemas.microsoft.com/office/powerpoint/2010/main" val="2010363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968C23DC-B0BC-4048-913A-E8AECA1D5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381" y="273038"/>
            <a:ext cx="11088189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500" b="1" dirty="0">
                <a:solidFill>
                  <a:srgbClr val="44546A">
                    <a:lumMod val="50000"/>
                  </a:srgbClr>
                </a:solidFill>
              </a:rPr>
              <a:t>НАПРАВЛЕНИЕ РАСХОДОВ БЮДЖЕТА РАЙОНА В 2022 году</a:t>
            </a:r>
            <a:endParaRPr lang="ru-RU" sz="2000" b="1" dirty="0">
              <a:solidFill>
                <a:srgbClr val="44546A">
                  <a:lumMod val="50000"/>
                </a:srgbClr>
              </a:solidFill>
            </a:endParaRPr>
          </a:p>
        </p:txBody>
      </p:sp>
      <p:graphicFrame>
        <p:nvGraphicFramePr>
          <p:cNvPr id="5" name="Объект 3">
            <a:extLst>
              <a:ext uri="{FF2B5EF4-FFF2-40B4-BE49-F238E27FC236}">
                <a16:creationId xmlns:a16="http://schemas.microsoft.com/office/drawing/2014/main" id="{522E06E8-C06F-4363-A725-0E130B17E3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4403893"/>
              </p:ext>
            </p:extLst>
          </p:nvPr>
        </p:nvGraphicFramePr>
        <p:xfrm>
          <a:off x="182880" y="802034"/>
          <a:ext cx="11573690" cy="5748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F812466-70D0-42A4-85E8-3F06333B0D09}"/>
              </a:ext>
            </a:extLst>
          </p:cNvPr>
          <p:cNvSpPr/>
          <p:nvPr/>
        </p:nvSpPr>
        <p:spPr>
          <a:xfrm>
            <a:off x="668381" y="5437202"/>
            <a:ext cx="22589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kern="0" dirty="0">
                <a:solidFill>
                  <a:srgbClr val="B30D54"/>
                </a:solidFill>
                <a:latin typeface="Times New Roman" pitchFamily="18" charset="0"/>
                <a:cs typeface="Times New Roman" pitchFamily="18" charset="0"/>
              </a:rPr>
              <a:t>844,0</a:t>
            </a: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rgbClr val="B30D54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B30D54"/>
                </a:solidFill>
                <a:effectLst/>
                <a:uLnTx/>
                <a:uFillTx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514760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3516" y="3507225"/>
            <a:ext cx="11092574" cy="59011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1731257" y="167781"/>
            <a:ext cx="9361040" cy="592135"/>
          </a:xfrm>
        </p:spPr>
        <p:txBody>
          <a:bodyPr anchor="t">
            <a:normAutofit fontScale="90000"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 НАЦИОНАЛЬНЫХ ПРОЕКТОВ за 2022 год</a:t>
            </a:r>
            <a:r>
              <a:rPr lang="ru-RU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, млн.  рублей</a:t>
            </a:r>
            <a:br>
              <a:rPr lang="ru-RU" sz="22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spc="-5" dirty="0">
                <a:solidFill>
                  <a:srgbClr val="C00000"/>
                </a:solidFill>
                <a:latin typeface="Times New Roman" panose="02020603050405020304" pitchFamily="18" charset="0"/>
              </a:rPr>
            </a:br>
            <a:r>
              <a:rPr lang="ru-RU" sz="1000" b="1" spc="-5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br>
              <a:rPr lang="ru-RU" sz="1000" b="1" spc="-5" dirty="0">
                <a:solidFill>
                  <a:srgbClr val="C00000"/>
                </a:solidFill>
                <a:latin typeface="Times New Roman" panose="02020603050405020304" pitchFamily="18" charset="0"/>
              </a:rPr>
            </a:br>
            <a:r>
              <a:rPr lang="ru-RU" sz="1000" b="1" spc="-5" dirty="0">
                <a:solidFill>
                  <a:srgbClr val="C00000"/>
                </a:solidFill>
                <a:latin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altLang="ru-RU" sz="1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grpSp>
        <p:nvGrpSpPr>
          <p:cNvPr id="23" name="object 22"/>
          <p:cNvGrpSpPr/>
          <p:nvPr/>
        </p:nvGrpSpPr>
        <p:grpSpPr>
          <a:xfrm>
            <a:off x="545910" y="985812"/>
            <a:ext cx="11104452" cy="2532823"/>
            <a:chOff x="91329" y="2931647"/>
            <a:chExt cx="10315384" cy="2799874"/>
          </a:xfrm>
        </p:grpSpPr>
        <p:pic>
          <p:nvPicPr>
            <p:cNvPr id="24" name="object 23"/>
            <p:cNvPicPr>
              <a:picLocks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8274" y="2931647"/>
              <a:ext cx="1857548" cy="1129545"/>
            </a:xfrm>
            <a:prstGeom prst="rect">
              <a:avLst/>
            </a:prstGeom>
          </p:spPr>
        </p:pic>
        <p:sp>
          <p:nvSpPr>
            <p:cNvPr id="26" name="object 25"/>
            <p:cNvSpPr/>
            <p:nvPr/>
          </p:nvSpPr>
          <p:spPr>
            <a:xfrm>
              <a:off x="91329" y="4065741"/>
              <a:ext cx="10315384" cy="1665780"/>
            </a:xfrm>
            <a:custGeom>
              <a:avLst/>
              <a:gdLst/>
              <a:ahLst/>
              <a:cxnLst/>
              <a:rect l="l" t="t" r="r" b="b"/>
              <a:pathLst>
                <a:path w="6975475" h="1350010">
                  <a:moveTo>
                    <a:pt x="6974967" y="0"/>
                  </a:moveTo>
                  <a:lnTo>
                    <a:pt x="0" y="0"/>
                  </a:lnTo>
                  <a:lnTo>
                    <a:pt x="0" y="1350010"/>
                  </a:lnTo>
                  <a:lnTo>
                    <a:pt x="6974967" y="1350010"/>
                  </a:lnTo>
                  <a:lnTo>
                    <a:pt x="6974967" y="0"/>
                  </a:lnTo>
                  <a:close/>
                </a:path>
              </a:pathLst>
            </a:custGeom>
            <a:solidFill>
              <a:srgbClr val="DBDBD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pic>
        <p:nvPicPr>
          <p:cNvPr id="3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422" y="837518"/>
            <a:ext cx="1847975" cy="1165926"/>
          </a:xfrm>
          <a:prstGeom prst="rect">
            <a:avLst/>
          </a:prstGeom>
        </p:spPr>
      </p:pic>
      <p:pic>
        <p:nvPicPr>
          <p:cNvPr id="1026" name="Picture 2" descr="https://vologda-oblast.ru/ispolnenie_ukazov_prezidenta1_rf/ukaz-prezidenta-rossiyskoy-federatsii-ot-7-maya-2018-goda/proekty-regiona/6.jpg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1601" y="565187"/>
            <a:ext cx="2284899" cy="144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77170" y="2198362"/>
            <a:ext cx="23577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Благоустройство общественных территорий, проект «Чистая вода», переселение граждан из аварийного жилищного фонда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750977" y="2119411"/>
            <a:ext cx="283328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Внедрение целевой модели цифровой образовательной среды, оснащение государственными символами Российской Федерации, обеспечение деятельности советников директоров по воспитанию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728466" y="2110239"/>
            <a:ext cx="2202291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Единовременные денежные выплаты взамен предоставления земельного участка многодетным семьям</a:t>
            </a:r>
          </a:p>
          <a:p>
            <a:pPr algn="ctr"/>
            <a:endParaRPr lang="ru-RU" sz="11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517484" y="2097241"/>
            <a:ext cx="1973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Техническое оснащение муниципальных музеев, поддержка работников и учреждений культуры</a:t>
            </a:r>
          </a:p>
        </p:txBody>
      </p:sp>
      <p:pic>
        <p:nvPicPr>
          <p:cNvPr id="46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281977" y="837518"/>
            <a:ext cx="1648780" cy="1147464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1092875" y="3072844"/>
            <a:ext cx="10195069" cy="9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sz="3000" b="1" dirty="0">
                <a:solidFill>
                  <a:srgbClr val="C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ru-RU" sz="3000" b="1" dirty="0">
                <a:solidFill>
                  <a:schemeClr val="accent2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126,2	                   4,4                             2,3                           4,5</a:t>
            </a:r>
          </a:p>
          <a:p>
            <a:pPr>
              <a:lnSpc>
                <a:spcPct val="70000"/>
              </a:lnSpc>
            </a:pPr>
            <a:r>
              <a:rPr lang="ru-RU" sz="3000" b="1" dirty="0">
                <a:solidFill>
                  <a:srgbClr val="C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>
              <a:lnSpc>
                <a:spcPct val="70000"/>
              </a:lnSpc>
            </a:pPr>
            <a:r>
              <a:rPr lang="ru-RU" sz="2000" b="1" dirty="0">
                <a:solidFill>
                  <a:schemeClr val="bg1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ИСПОЛНЕНИЕ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18851" y="4129095"/>
            <a:ext cx="10169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ru-RU" sz="2800" b="1" dirty="0">
                <a:solidFill>
                  <a:srgbClr val="FF3300"/>
                </a:solidFill>
              </a:rPr>
              <a:t>78,0%                            100%                            100%                        100%</a:t>
            </a:r>
          </a:p>
          <a:p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49480322-2138-43F6-9341-907D65DBFB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0452292"/>
              </p:ext>
            </p:extLst>
          </p:nvPr>
        </p:nvGraphicFramePr>
        <p:xfrm>
          <a:off x="5167618" y="4411860"/>
          <a:ext cx="6785567" cy="2248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1" name="Выноска со стрелкой вверх 10"/>
          <p:cNvSpPr/>
          <p:nvPr/>
        </p:nvSpPr>
        <p:spPr>
          <a:xfrm>
            <a:off x="126757" y="4411860"/>
            <a:ext cx="5196829" cy="1921735"/>
          </a:xfrm>
          <a:prstGeom prst="up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Неполное освоение средств 4,5 этапов программ</a:t>
            </a: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по переселению из аварийного жилищного фонда,</a:t>
            </a: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которое планируется к реализации в 2023 году </a:t>
            </a:r>
          </a:p>
        </p:txBody>
      </p:sp>
    </p:spTree>
    <p:extLst>
      <p:ext uri="{BB962C8B-B14F-4D97-AF65-F5344CB8AC3E}">
        <p14:creationId xmlns:p14="http://schemas.microsoft.com/office/powerpoint/2010/main" val="23658832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9597</TotalTime>
  <Words>2027</Words>
  <Application>Microsoft Office PowerPoint</Application>
  <PresentationFormat>Широкоэкранный</PresentationFormat>
  <Paragraphs>648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4" baseType="lpstr">
      <vt:lpstr>Aharoni</vt:lpstr>
      <vt:lpstr>Arial</vt:lpstr>
      <vt:lpstr>Arial Black</vt:lpstr>
      <vt:lpstr>Bahnschrift Light</vt:lpstr>
      <vt:lpstr>Calibri</vt:lpstr>
      <vt:lpstr>Calibri Light</vt:lpstr>
      <vt:lpstr>Century Gothic</vt:lpstr>
      <vt:lpstr>Georgia</vt:lpstr>
      <vt:lpstr>Times New Roman</vt:lpstr>
      <vt:lpstr>Trebuchet MS</vt:lpstr>
      <vt:lpstr>Verdana</vt:lpstr>
      <vt:lpstr>Тема Office</vt:lpstr>
      <vt:lpstr>Устюженский муниципальный округ Вологодской области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НАПРАВЛЕНИЕ РАСХОДОВ БЮДЖЕТА РАЙОНА В 2022 году</vt:lpstr>
      <vt:lpstr>РЕАЛИЗАЦИЯ НАЦИОНАЛЬНЫХ ПРОЕКТОВ за 2022 год , млн.  рублей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Общегосударственные расходы</vt:lpstr>
      <vt:lpstr>Презентация PowerPoint</vt:lpstr>
      <vt:lpstr>МЕЖБЮДЖЕТНЫЕ  ТРАНСФЕРТЫ  БЮДЖЕТАМ  ПОСЕЛЕНИЙ  ИЗ  БЮДЖЕТА  РАЙОНА  В  2022 ГОДУ, млн. рублей</vt:lpstr>
      <vt:lpstr>Презентация PowerPoint</vt:lpstr>
      <vt:lpstr>Презентация PowerPoint</vt:lpstr>
      <vt:lpstr>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fin-2</dc:creator>
  <cp:lastModifiedBy>fin-2</cp:lastModifiedBy>
  <cp:revision>358</cp:revision>
  <dcterms:created xsi:type="dcterms:W3CDTF">2021-05-17T09:55:13Z</dcterms:created>
  <dcterms:modified xsi:type="dcterms:W3CDTF">2023-05-17T06:23:36Z</dcterms:modified>
</cp:coreProperties>
</file>