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drawings/drawing1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drawings/drawing15.xml" ContentType="application/vnd.openxmlformats-officedocument.drawingml.chartshapes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charts/chart22.xml" ContentType="application/vnd.openxmlformats-officedocument.drawingml.chart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5"/>
  </p:notesMasterIdLst>
  <p:sldIdLst>
    <p:sldId id="256" r:id="rId4"/>
    <p:sldId id="288" r:id="rId5"/>
    <p:sldId id="291" r:id="rId6"/>
    <p:sldId id="282" r:id="rId7"/>
    <p:sldId id="257" r:id="rId8"/>
    <p:sldId id="286" r:id="rId9"/>
    <p:sldId id="292" r:id="rId10"/>
    <p:sldId id="294" r:id="rId11"/>
    <p:sldId id="260" r:id="rId12"/>
    <p:sldId id="284" r:id="rId13"/>
    <p:sldId id="259" r:id="rId14"/>
    <p:sldId id="272" r:id="rId15"/>
    <p:sldId id="290" r:id="rId16"/>
    <p:sldId id="295" r:id="rId17"/>
    <p:sldId id="274" r:id="rId18"/>
    <p:sldId id="278" r:id="rId19"/>
    <p:sldId id="277" r:id="rId20"/>
    <p:sldId id="296" r:id="rId21"/>
    <p:sldId id="279" r:id="rId22"/>
    <p:sldId id="280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3A898F-A0FE-4907-9D35-151CDA0AB8A6}">
          <p14:sldIdLst>
            <p14:sldId id="256"/>
            <p14:sldId id="288"/>
            <p14:sldId id="291"/>
            <p14:sldId id="282"/>
            <p14:sldId id="257"/>
            <p14:sldId id="286"/>
            <p14:sldId id="292"/>
            <p14:sldId id="294"/>
            <p14:sldId id="260"/>
            <p14:sldId id="284"/>
            <p14:sldId id="259"/>
            <p14:sldId id="272"/>
            <p14:sldId id="290"/>
            <p14:sldId id="295"/>
            <p14:sldId id="274"/>
          </p14:sldIdLst>
        </p14:section>
        <p14:section name="Раздел без заголовка" id="{28A3E2D9-3E20-4F03-8ACD-D35096614140}">
          <p14:sldIdLst>
            <p14:sldId id="278"/>
            <p14:sldId id="277"/>
            <p14:sldId id="296"/>
            <p14:sldId id="279"/>
            <p14:sldId id="28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0DE"/>
    <a:srgbClr val="E1F339"/>
    <a:srgbClr val="FF33CC"/>
    <a:srgbClr val="B30D54"/>
    <a:srgbClr val="0099FF"/>
    <a:srgbClr val="4604EA"/>
    <a:srgbClr val="CCFF99"/>
    <a:srgbClr val="CC00CC"/>
    <a:srgbClr val="66FFCC"/>
    <a:srgbClr val="16A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>
      <p:cViewPr varScale="1">
        <p:scale>
          <a:sx n="91" d="100"/>
          <a:sy n="91" d="100"/>
        </p:scale>
        <p:origin x="10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p3d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Лист1!$B$2:$F$2</c:f>
              <c:strCache>
                <c:ptCount val="5"/>
                <c:pt idx="0">
                  <c:v>2020 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  <c:pt idx="4">
                  <c:v>2024г.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594.79999999999995</c:v>
                </c:pt>
                <c:pt idx="1">
                  <c:v>675.8</c:v>
                </c:pt>
                <c:pt idx="2">
                  <c:v>790.3</c:v>
                </c:pt>
                <c:pt idx="3">
                  <c:v>884.9</c:v>
                </c:pt>
                <c:pt idx="4">
                  <c:v>585.9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95B-4CF0-A08B-B8AFE4040076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Лист1!$B$2:$F$2</c:f>
              <c:strCache>
                <c:ptCount val="5"/>
                <c:pt idx="0">
                  <c:v>2020 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  <c:pt idx="4">
                  <c:v>2024г.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581.1</c:v>
                </c:pt>
                <c:pt idx="1">
                  <c:v>687.6</c:v>
                </c:pt>
                <c:pt idx="2">
                  <c:v>790.3</c:v>
                </c:pt>
                <c:pt idx="3">
                  <c:v>884.9</c:v>
                </c:pt>
                <c:pt idx="4">
                  <c:v>585.9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695B-4CF0-A08B-B8AFE4040076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Дефицит (-), профицит (+)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38734080518598E-2"/>
                  <c:y val="-4.64129716581198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F7EB03F4-EAF6-4CEB-9CEE-5D4206F20B19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95B-4CF0-A08B-B8AFE4040076}"/>
                </c:ext>
              </c:extLst>
            </c:dLbl>
            <c:dLbl>
              <c:idx val="1"/>
              <c:layout>
                <c:manualLayout>
                  <c:x val="3.5643084133750863E-2"/>
                  <c:y val="4.631722206304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5B-4CF0-A08B-B8AFE4040076}"/>
                </c:ext>
              </c:extLst>
            </c:dLbl>
            <c:dLbl>
              <c:idx val="2"/>
              <c:layout>
                <c:manualLayout>
                  <c:x val="2.4999999999999897E-2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22222222222226E-2"/>
                      <c:h val="6.0115923009623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95B-4CF0-A08B-B8AFE4040076}"/>
                </c:ext>
              </c:extLst>
            </c:dLbl>
            <c:dLbl>
              <c:idx val="3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5B-4CF0-A08B-B8AFE4040076}"/>
                </c:ext>
              </c:extLst>
            </c:dLbl>
            <c:dLbl>
              <c:idx val="4"/>
              <c:layout>
                <c:manualLayout>
                  <c:x val="3.3333333333333132E-2"/>
                  <c:y val="-1.3888706620005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44444444444444E-2"/>
                      <c:h val="7.8634441528142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95B-4CF0-A08B-B8AFE40400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Лист1!$B$2:$F$2</c:f>
              <c:strCache>
                <c:ptCount val="5"/>
                <c:pt idx="0">
                  <c:v>2020 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  <c:pt idx="4">
                  <c:v>2024г.</c:v>
                </c:pt>
              </c:strCache>
            </c:str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13.7</c:v>
                </c:pt>
                <c:pt idx="1">
                  <c:v>-11.8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695B-4CF0-A08B-B8AFE4040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gapDepth val="60"/>
        <c:shape val="box"/>
        <c:axId val="75619648"/>
        <c:axId val="171865152"/>
        <c:axId val="0"/>
      </c:bar3DChart>
      <c:catAx>
        <c:axId val="756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865152"/>
        <c:crosses val="autoZero"/>
        <c:auto val="1"/>
        <c:lblAlgn val="ctr"/>
        <c:lblOffset val="100"/>
        <c:noMultiLvlLbl val="0"/>
      </c:catAx>
      <c:valAx>
        <c:axId val="171865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6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6765930577021715"/>
          <c:y val="0.16875387037452463"/>
          <c:w val="0.26405962101339642"/>
          <c:h val="0.3482383331295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explosion val="19"/>
            <c:extLst>
              <c:ext xmlns:c16="http://schemas.microsoft.com/office/drawing/2014/chart" uri="{C3380CC4-5D6E-409C-BE32-E72D297353CC}">
                <c16:uniqueId val="{00000000-1D04-464E-B64C-D5A499256C7B}"/>
              </c:ext>
            </c:extLst>
          </c:dPt>
          <c:dPt>
            <c:idx val="1"/>
            <c:invertIfNegative val="0"/>
            <c:bubble3D val="0"/>
            <c:explosion val="36"/>
            <c:extLst>
              <c:ext xmlns:c16="http://schemas.microsoft.com/office/drawing/2014/chart" uri="{C3380CC4-5D6E-409C-BE32-E72D297353CC}">
                <c16:uniqueId val="{00000001-1D04-464E-B64C-D5A499256C7B}"/>
              </c:ext>
            </c:extLst>
          </c:dPt>
          <c:dPt>
            <c:idx val="2"/>
            <c:invertIfNegative val="0"/>
            <c:bubble3D val="0"/>
            <c:explosion val="18"/>
            <c:extLst>
              <c:ext xmlns:c16="http://schemas.microsoft.com/office/drawing/2014/chart" uri="{C3380CC4-5D6E-409C-BE32-E72D297353CC}">
                <c16:uniqueId val="{00000002-1D04-464E-B64C-D5A499256C7B}"/>
              </c:ext>
            </c:extLst>
          </c:dPt>
          <c:dPt>
            <c:idx val="4"/>
            <c:invertIfNegative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3-1D04-464E-B64C-D5A499256C7B}"/>
              </c:ext>
            </c:extLst>
          </c:dPt>
          <c:dPt>
            <c:idx val="5"/>
            <c:invertIfNegative val="0"/>
            <c:bubble3D val="0"/>
            <c:explosion val="20"/>
            <c:extLst>
              <c:ext xmlns:c16="http://schemas.microsoft.com/office/drawing/2014/chart" uri="{C3380CC4-5D6E-409C-BE32-E72D297353CC}">
                <c16:uniqueId val="{00000004-1D04-464E-B64C-D5A499256C7B}"/>
              </c:ext>
            </c:extLst>
          </c:dPt>
          <c:dPt>
            <c:idx val="6"/>
            <c:invertIfNegative val="0"/>
            <c:bubble3D val="0"/>
            <c:explosion val="29"/>
            <c:extLst>
              <c:ext xmlns:c16="http://schemas.microsoft.com/office/drawing/2014/chart" uri="{C3380CC4-5D6E-409C-BE32-E72D297353CC}">
                <c16:uniqueId val="{00000005-1D04-464E-B64C-D5A499256C7B}"/>
              </c:ext>
            </c:extLst>
          </c:dPt>
          <c:dPt>
            <c:idx val="7"/>
            <c:invertIfNegative val="0"/>
            <c:bubble3D val="0"/>
            <c:explosion val="17"/>
            <c:extLst>
              <c:ext xmlns:c16="http://schemas.microsoft.com/office/drawing/2014/chart" uri="{C3380CC4-5D6E-409C-BE32-E72D297353CC}">
                <c16:uniqueId val="{00000006-1D04-464E-B64C-D5A499256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Бюджетная сфера </c:v>
                </c:pt>
                <c:pt idx="1">
                  <c:v>Сельское, лесное хозяйство </c:v>
                </c:pt>
                <c:pt idx="2">
                  <c:v>Прочие отрасли </c:v>
                </c:pt>
                <c:pt idx="3">
                  <c:v>Обр.производства </c:v>
                </c:pt>
                <c:pt idx="4">
                  <c:v>Торговля; ремонт автот. средств </c:v>
                </c:pt>
                <c:pt idx="5">
                  <c:v>Обеспечение э/э, газом </c:v>
                </c:pt>
                <c:pt idx="6">
                  <c:v>Транспорт </c:v>
                </c:pt>
                <c:pt idx="7">
                  <c:v>Фин.услуги, страхование </c:v>
                </c:pt>
                <c:pt idx="8">
                  <c:v>Строительство </c:v>
                </c:pt>
                <c:pt idx="9">
                  <c:v>Операции с недв. имущ. 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 formatCode="General">
                  <c:v>48</c:v>
                </c:pt>
                <c:pt idx="1">
                  <c:v>15</c:v>
                </c:pt>
                <c:pt idx="2" formatCode="General">
                  <c:v>9</c:v>
                </c:pt>
                <c:pt idx="3" formatCode="General">
                  <c:v>7</c:v>
                </c:pt>
                <c:pt idx="4">
                  <c:v>6</c:v>
                </c:pt>
                <c:pt idx="5" formatCode="General">
                  <c:v>5</c:v>
                </c:pt>
                <c:pt idx="6" formatCode="General">
                  <c:v>5</c:v>
                </c:pt>
                <c:pt idx="7" formatCode="General">
                  <c:v>2</c:v>
                </c:pt>
                <c:pt idx="8" formatCode="General">
                  <c:v>2</c:v>
                </c:pt>
                <c:pt idx="9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04-464E-B64C-D5A499256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111552"/>
        <c:axId val="228110992"/>
      </c:barChart>
      <c:valAx>
        <c:axId val="228110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8111552"/>
        <c:crosses val="autoZero"/>
        <c:crossBetween val="between"/>
      </c:valAx>
      <c:catAx>
        <c:axId val="228111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81109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79974750801755E-2"/>
          <c:y val="3.9248443086225604E-2"/>
          <c:w val="0.95340405554823615"/>
          <c:h val="0.77703087514756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870</c:v>
                </c:pt>
                <c:pt idx="1">
                  <c:v>1094</c:v>
                </c:pt>
                <c:pt idx="2">
                  <c:v>1155</c:v>
                </c:pt>
                <c:pt idx="3">
                  <c:v>1227</c:v>
                </c:pt>
                <c:pt idx="4">
                  <c:v>1321</c:v>
                </c:pt>
                <c:pt idx="5">
                  <c:v>1405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F-4E9B-B066-8C905679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0455184"/>
        <c:axId val="105455936"/>
      </c:barChart>
      <c:catAx>
        <c:axId val="20045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55936"/>
        <c:crosses val="autoZero"/>
        <c:auto val="1"/>
        <c:lblAlgn val="ctr"/>
        <c:lblOffset val="100"/>
        <c:noMultiLvlLbl val="0"/>
      </c:catAx>
      <c:valAx>
        <c:axId val="10545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45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5160587965860883E-2"/>
          <c:w val="0.9746948253906722"/>
          <c:h val="0.76478940116626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30D5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</c:v>
                </c:pt>
                <c:pt idx="1">
                  <c:v>89</c:v>
                </c:pt>
                <c:pt idx="2">
                  <c:v>104</c:v>
                </c:pt>
                <c:pt idx="3">
                  <c:v>126</c:v>
                </c:pt>
                <c:pt idx="4">
                  <c:v>136</c:v>
                </c:pt>
                <c:pt idx="5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6-47FE-A987-4B103A29E9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0488384"/>
        <c:axId val="105452192"/>
      </c:barChart>
      <c:catAx>
        <c:axId val="20048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52192"/>
        <c:crosses val="autoZero"/>
        <c:auto val="1"/>
        <c:lblAlgn val="ctr"/>
        <c:lblOffset val="100"/>
        <c:noMultiLvlLbl val="0"/>
      </c:catAx>
      <c:valAx>
        <c:axId val="105452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4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2021 год </a:t>
            </a:r>
            <a:endParaRPr lang="ru-R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c:rich>
      </c:tx>
      <c:layout>
        <c:manualLayout>
          <c:xMode val="edge"/>
          <c:yMode val="edge"/>
          <c:x val="1.164068189954205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4505941647509253"/>
          <c:w val="0.93981001984126922"/>
          <c:h val="0.33733021829483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ожидаемое исполнение</c:v>
                </c:pt>
              </c:strCache>
            </c:strRef>
          </c:tx>
          <c:explosion val="25"/>
          <c:dPt>
            <c:idx val="0"/>
            <c:bubble3D val="0"/>
            <c:explosion val="17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A64-4DD7-9B30-3A78B3FF5DCB}"/>
              </c:ext>
            </c:extLst>
          </c:dPt>
          <c:dPt>
            <c:idx val="1"/>
            <c:bubble3D val="0"/>
            <c:explosion val="2"/>
            <c:spPr>
              <a:solidFill>
                <a:srgbClr val="E8A0DE"/>
              </a:solidFill>
            </c:spPr>
            <c:extLst>
              <c:ext xmlns:c16="http://schemas.microsoft.com/office/drawing/2014/chart" uri="{C3380CC4-5D6E-409C-BE32-E72D297353CC}">
                <c16:uniqueId val="{00000001-1A64-4DD7-9B30-3A78B3FF5DCB}"/>
              </c:ext>
            </c:extLst>
          </c:dPt>
          <c:dPt>
            <c:idx val="2"/>
            <c:bubble3D val="0"/>
            <c:explosion val="15"/>
            <c:extLst>
              <c:ext xmlns:c16="http://schemas.microsoft.com/office/drawing/2014/chart" uri="{C3380CC4-5D6E-409C-BE32-E72D297353CC}">
                <c16:uniqueId val="{00000002-1A64-4DD7-9B30-3A78B3FF5DCB}"/>
              </c:ext>
            </c:extLst>
          </c:dPt>
          <c:dPt>
            <c:idx val="3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64-4DD7-9B30-3A78B3FF5D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137,4 млн.руб.</c:v>
                </c:pt>
                <c:pt idx="1">
                  <c:v>Субсидии 163,6 млн.руб.</c:v>
                </c:pt>
                <c:pt idx="2">
                  <c:v>Субвенции 209,7 млн. руб.</c:v>
                </c:pt>
                <c:pt idx="3">
                  <c:v>Иные МБТ 12,3 млн. руб.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0.31</c:v>
                </c:pt>
                <c:pt idx="2">
                  <c:v>0.4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64-4DD7-9B30-3A78B3FF5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69157504579263196"/>
          <c:w val="0.99613343253968334"/>
          <c:h val="0.2755135469278343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chemeClr val="tx2"/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pPr>
            <a:r>
              <a:rPr lang="ru-RU" sz="216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2022 год</a:t>
            </a:r>
            <a:endParaRPr lang="ru-R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c:rich>
      </c:tx>
      <c:layout>
        <c:manualLayout>
          <c:xMode val="edge"/>
          <c:yMode val="edge"/>
          <c:x val="0"/>
          <c:y val="2.149216524216524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595238095238104E-2"/>
          <c:y val="0.36667241396332206"/>
          <c:w val="0.85565476190476197"/>
          <c:h val="0.304113089873616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оценка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B0F8-4FFA-8094-654C24067F9A}"/>
              </c:ext>
            </c:extLst>
          </c:dPt>
          <c:dPt>
            <c:idx val="1"/>
            <c:bubble3D val="0"/>
            <c:spPr>
              <a:solidFill>
                <a:srgbClr val="E8A0DE"/>
              </a:solidFill>
            </c:spPr>
            <c:extLst>
              <c:ext xmlns:c16="http://schemas.microsoft.com/office/drawing/2014/chart" uri="{C3380CC4-5D6E-409C-BE32-E72D297353CC}">
                <c16:uniqueId val="{00000001-B0F8-4FFA-8094-654C24067F9A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0F8-4FFA-8094-654C24067F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141,0 млн. руб.</c:v>
                </c:pt>
                <c:pt idx="1">
                  <c:v>Субсидии 254,5 млн. руб.</c:v>
                </c:pt>
                <c:pt idx="2">
                  <c:v>Субвенции 213,4 млн. руб.</c:v>
                </c:pt>
                <c:pt idx="3">
                  <c:v>Иные МБТ 7,9 млн. руб.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0.41</c:v>
                </c:pt>
                <c:pt idx="2">
                  <c:v>0.35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8-4FFA-8094-654C24067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3.3420138888888888E-2"/>
          <c:y val="0.69859466255964164"/>
          <c:w val="0.96329365079365081"/>
          <c:h val="0.2660293161492692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chemeClr val="accent1">
          <a:lumMod val="75000"/>
        </a:schemeClr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2023 год</a:t>
            </a:r>
          </a:p>
        </c:rich>
      </c:tx>
      <c:layout>
        <c:manualLayout>
          <c:xMode val="edge"/>
          <c:yMode val="edge"/>
          <c:x val="2.9925595238095197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79365079365102"/>
          <c:y val="0.37098735754985829"/>
          <c:w val="0.85967609126984212"/>
          <c:h val="0.308601673789174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6CC-4697-A7A3-A3092F2DF66A}"/>
              </c:ext>
            </c:extLst>
          </c:dPt>
          <c:dPt>
            <c:idx val="1"/>
            <c:bubble3D val="0"/>
            <c:spPr>
              <a:solidFill>
                <a:srgbClr val="E8A0DE"/>
              </a:solidFill>
            </c:spPr>
            <c:extLst>
              <c:ext xmlns:c16="http://schemas.microsoft.com/office/drawing/2014/chart" uri="{C3380CC4-5D6E-409C-BE32-E72D297353CC}">
                <c16:uniqueId val="{00000001-F6CC-4697-A7A3-A3092F2DF66A}"/>
              </c:ext>
            </c:extLst>
          </c:dPt>
          <c:dPt>
            <c:idx val="2"/>
            <c:bubble3D val="0"/>
            <c:explosion val="11"/>
            <c:extLst>
              <c:ext xmlns:c16="http://schemas.microsoft.com/office/drawing/2014/chart" uri="{C3380CC4-5D6E-409C-BE32-E72D297353CC}">
                <c16:uniqueId val="{00000002-F6CC-4697-A7A3-A3092F2DF66A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6CC-4697-A7A3-A3092F2DF6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143 млн. руб.</c:v>
                </c:pt>
                <c:pt idx="1">
                  <c:v>Субсидии 341 млн. руб.</c:v>
                </c:pt>
                <c:pt idx="2">
                  <c:v>Субвенции 211,2 млн. руб.</c:v>
                </c:pt>
                <c:pt idx="3">
                  <c:v>Иные МБТ 4,9 млн. руб.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0.49</c:v>
                </c:pt>
                <c:pt idx="2">
                  <c:v>0.3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C-4697-A7A3-A3092F2DF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70505306267806334"/>
          <c:w val="0.99706994047619035"/>
          <c:h val="0.2555698005698008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chemeClr val="accent1">
          <a:lumMod val="75000"/>
        </a:schemeClr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r>
              <a:rPr lang="ru-RU" dirty="0"/>
              <a:t>2024 год</a:t>
            </a:r>
          </a:p>
        </c:rich>
      </c:tx>
      <c:layout>
        <c:manualLayout>
          <c:xMode val="edge"/>
          <c:yMode val="edge"/>
          <c:x val="4.0790178571428568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797619047619052E-2"/>
          <c:y val="0.37170904558404588"/>
          <c:w val="0.89345238095237955"/>
          <c:h val="0.320726495726496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F51-4403-BC0E-62DD966AEFE5}"/>
              </c:ext>
            </c:extLst>
          </c:dPt>
          <c:dPt>
            <c:idx val="1"/>
            <c:bubble3D val="0"/>
            <c:spPr>
              <a:solidFill>
                <a:srgbClr val="E8A0DE"/>
              </a:solidFill>
            </c:spPr>
            <c:extLst>
              <c:ext xmlns:c16="http://schemas.microsoft.com/office/drawing/2014/chart" uri="{C3380CC4-5D6E-409C-BE32-E72D297353CC}">
                <c16:uniqueId val="{00000001-EF51-4403-BC0E-62DD966AEFE5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F51-4403-BC0E-62DD966AEF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144,3 млн. руб.</c:v>
                </c:pt>
                <c:pt idx="1">
                  <c:v>Субсидии 30,5 млн. руб.</c:v>
                </c:pt>
                <c:pt idx="2">
                  <c:v>Субвенции 211,3 млн. руб.</c:v>
                </c:pt>
                <c:pt idx="3">
                  <c:v>Иные МБТ 4,9 млн. руб.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0.37</c:v>
                </c:pt>
                <c:pt idx="1">
                  <c:v>0.08</c:v>
                </c:pt>
                <c:pt idx="2">
                  <c:v>0.54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51-4403-BC0E-62DD966AE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8128472222222207E-2"/>
          <c:y val="0.7163600427350425"/>
          <c:w val="0.9340739087301585"/>
          <c:h val="0.257831196581196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chemeClr val="accent1">
          <a:lumMod val="75000"/>
        </a:schemeClr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59064782275677E-2"/>
          <c:y val="6.1045826557991886E-2"/>
          <c:w val="0.37439152967129224"/>
          <c:h val="0.777066016233886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99FF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4"/>
            <c:bubble3D val="0"/>
            <c:spPr>
              <a:solidFill>
                <a:srgbClr val="FF33CC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1DC8-4D8D-AFD7-DBB53AED9606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0-1DC8-4D8D-AFD7-DBB53AED9606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1DC8-4D8D-AFD7-DBB53AED9606}"/>
              </c:ext>
            </c:extLst>
          </c:dPt>
          <c:dLbls>
            <c:dLbl>
              <c:idx val="0"/>
              <c:layout>
                <c:manualLayout>
                  <c:x val="2.3206485829059934E-2"/>
                  <c:y val="-0.443595492756696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C8-4D8D-AFD7-DBB53AED960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C8-4D8D-AFD7-DBB53AED960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C8-4D8D-AFD7-DBB53AED960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C8-4D8D-AFD7-DBB53AED9606}"/>
                </c:ext>
              </c:extLst>
            </c:dLbl>
            <c:dLbl>
              <c:idx val="4"/>
              <c:layout>
                <c:manualLayout>
                  <c:x val="-4.6412971658119882E-2"/>
                  <c:y val="0.15621280175218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C8-4D8D-AFD7-DBB53AED9606}"/>
                </c:ext>
              </c:extLst>
            </c:dLbl>
            <c:dLbl>
              <c:idx val="5"/>
              <c:layout>
                <c:manualLayout>
                  <c:x val="-9.7849976885832246E-2"/>
                  <c:y val="-2.67226200455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C8-4D8D-AFD7-DBB53AED9606}"/>
                </c:ext>
              </c:extLst>
            </c:dLbl>
            <c:dLbl>
              <c:idx val="6"/>
              <c:layout>
                <c:manualLayout>
                  <c:x val="-8.8184646150427759E-2"/>
                  <c:y val="-9.574333010617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C8-4D8D-AFD7-DBB53AED9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образование 318 </c:v>
                </c:pt>
                <c:pt idx="1">
                  <c:v>культура 88</c:v>
                </c:pt>
                <c:pt idx="2">
                  <c:v>социальная политика 9</c:v>
                </c:pt>
                <c:pt idx="3">
                  <c:v>физкультура 7</c:v>
                </c:pt>
                <c:pt idx="4">
                  <c:v>дорожный фонд 19</c:v>
                </c:pt>
                <c:pt idx="5">
                  <c:v>ЖКХ 114</c:v>
                </c:pt>
                <c:pt idx="6">
                  <c:v>другие расходы 235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</c:v>
                </c:pt>
                <c:pt idx="1">
                  <c:v>0.11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0.14000000000000001</c:v>
                </c:pt>
                <c:pt idx="6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C8-4D8D-AFD7-DBB53AED9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8800337974168"/>
          <c:y val="2.9279574996717541E-2"/>
          <c:w val="0.47377466100257876"/>
          <c:h val="0.9692315331966482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544076305863834E-2"/>
          <c:w val="0.633768606766829"/>
          <c:h val="0.81908815261172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1081,4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0-8F4A-4998-BDF6-E4F9D46C697F}"/>
              </c:ext>
            </c:extLst>
          </c:dPt>
          <c:dPt>
            <c:idx val="1"/>
            <c:bubble3D val="0"/>
            <c:spPr>
              <a:solidFill>
                <a:srgbClr val="E8A0DE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8F4A-4998-BDF6-E4F9D46C697F}"/>
              </c:ext>
            </c:extLst>
          </c:dPt>
          <c:dPt>
            <c:idx val="2"/>
            <c:bubble3D val="0"/>
            <c:explosion val="17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8F4A-4998-BDF6-E4F9D46C697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8F4A-4998-BDF6-E4F9D46C697F}"/>
              </c:ext>
            </c:extLst>
          </c:dPt>
          <c:dPt>
            <c:idx val="4"/>
            <c:bubble3D val="0"/>
            <c:spPr>
              <a:solidFill>
                <a:srgbClr val="CC00CC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8F4A-4998-BDF6-E4F9D46C697F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3BE57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8F4A-4998-BDF6-E4F9D46C697F}"/>
              </c:ext>
            </c:extLst>
          </c:dPt>
          <c:dPt>
            <c:idx val="8"/>
            <c:bubble3D val="0"/>
            <c:spPr>
              <a:solidFill>
                <a:srgbClr val="66FFCC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8F4A-4998-BDF6-E4F9D46C697F}"/>
              </c:ext>
            </c:extLst>
          </c:dPt>
          <c:dLbls>
            <c:dLbl>
              <c:idx val="0"/>
              <c:layout>
                <c:manualLayout>
                  <c:x val="1.0092629046369208E-2"/>
                  <c:y val="-1.9888128277867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4A-4998-BDF6-E4F9D46C697F}"/>
                </c:ext>
              </c:extLst>
            </c:dLbl>
            <c:dLbl>
              <c:idx val="1"/>
              <c:layout>
                <c:manualLayout>
                  <c:x val="-5.6346183289588798E-2"/>
                  <c:y val="4.832102365507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1944444444444"/>
                      <c:h val="4.2315102682487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4A-4998-BDF6-E4F9D46C697F}"/>
                </c:ext>
              </c:extLst>
            </c:dLbl>
            <c:dLbl>
              <c:idx val="2"/>
              <c:layout>
                <c:manualLayout>
                  <c:x val="-0.10848020559930019"/>
                  <c:y val="-0.15279663296213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4A-4998-BDF6-E4F9D46C697F}"/>
                </c:ext>
              </c:extLst>
            </c:dLbl>
            <c:dLbl>
              <c:idx val="3"/>
              <c:layout>
                <c:manualLayout>
                  <c:x val="3.014621609798775E-2"/>
                  <c:y val="-0.17945461735004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4A-4998-BDF6-E4F9D46C697F}"/>
                </c:ext>
              </c:extLst>
            </c:dLbl>
            <c:dLbl>
              <c:idx val="4"/>
              <c:layout>
                <c:manualLayout>
                  <c:x val="7.0089676290464018E-4"/>
                  <c:y val="-9.432272622485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4A-4998-BDF6-E4F9D46C697F}"/>
                </c:ext>
              </c:extLst>
            </c:dLbl>
            <c:dLbl>
              <c:idx val="5"/>
              <c:layout>
                <c:manualLayout>
                  <c:x val="7.6043963254593172E-2"/>
                  <c:y val="-6.674121579651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4A-4998-BDF6-E4F9D46C6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другие расходы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 и кинематография</c:v>
                </c:pt>
                <c:pt idx="4">
                  <c:v>социальная политика</c:v>
                </c:pt>
                <c:pt idx="5">
                  <c:v>общегосударственные вопросы</c:v>
                </c:pt>
                <c:pt idx="6">
                  <c:v>межбюджетные трансферты</c:v>
                </c:pt>
                <c:pt idx="7">
                  <c:v>жилищно-коммунальное хозяйство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0.03</c:v>
                </c:pt>
                <c:pt idx="1">
                  <c:v>0.04</c:v>
                </c:pt>
                <c:pt idx="2">
                  <c:v>0.4</c:v>
                </c:pt>
                <c:pt idx="3">
                  <c:v>0.11</c:v>
                </c:pt>
                <c:pt idx="4">
                  <c:v>0.01</c:v>
                </c:pt>
                <c:pt idx="5">
                  <c:v>0.15</c:v>
                </c:pt>
                <c:pt idx="6">
                  <c:v>0.06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4A-4998-BDF6-E4F9D46C6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651520122484693"/>
          <c:y val="4.5826102548011466E-4"/>
          <c:w val="0.38198239282589785"/>
          <c:h val="0.985693851217653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93</c:v>
                </c:pt>
                <c:pt idx="2">
                  <c:v>92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E-4936-8912-01D249603D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</c:v>
                </c:pt>
                <c:pt idx="1">
                  <c:v>183</c:v>
                </c:pt>
                <c:pt idx="2">
                  <c:v>199</c:v>
                </c:pt>
                <c:pt idx="3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E-4936-8912-01D249603D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20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E-4936-8912-01D249603D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3193062406062678E-3"/>
                  <c:y val="-8.7500000000000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746697955992311E-2"/>
                      <c:h val="4.5656250000000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73E-4936-8912-01D249603DE5}"/>
                </c:ext>
              </c:extLst>
            </c:dLbl>
            <c:dLbl>
              <c:idx val="1"/>
              <c:layout>
                <c:manualLayout>
                  <c:x val="-4.9915837443639558E-3"/>
                  <c:y val="-7.81250000000000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3E-4936-8912-01D249603DE5}"/>
                </c:ext>
              </c:extLst>
            </c:dLbl>
            <c:dLbl>
              <c:idx val="2"/>
              <c:layout>
                <c:manualLayout>
                  <c:x val="-8.3193062406065124E-3"/>
                  <c:y val="-9.0624999999999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3E-4936-8912-01D249603DE5}"/>
                </c:ext>
              </c:extLst>
            </c:dLbl>
            <c:dLbl>
              <c:idx val="3"/>
              <c:layout>
                <c:manualLayout>
                  <c:x val="-3.327722496242678E-3"/>
                  <c:y val="-9.06249999999999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3E-4936-8912-01D249603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3E-4936-8912-01D249603D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3E-4936-8912-01D249603D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0048015"/>
        <c:axId val="401749295"/>
      </c:barChart>
      <c:catAx>
        <c:axId val="410048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749295"/>
        <c:crosses val="autoZero"/>
        <c:auto val="1"/>
        <c:lblAlgn val="ctr"/>
        <c:lblOffset val="100"/>
        <c:noMultiLvlLbl val="0"/>
      </c:catAx>
      <c:valAx>
        <c:axId val="4017492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1004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26799328376488E-2"/>
          <c:y val="0.75658809055118115"/>
          <c:w val="0.92971273632070228"/>
          <c:h val="0.18716190944881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70197483286514"/>
          <c:y val="0"/>
          <c:w val="0.7240873747141575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explosion val="23"/>
            <c:spPr>
              <a:solidFill>
                <a:srgbClr val="E8A0DE"/>
              </a:solidFill>
            </c:spPr>
            <c:extLst>
              <c:ext xmlns:c16="http://schemas.microsoft.com/office/drawing/2014/chart" uri="{C3380CC4-5D6E-409C-BE32-E72D297353CC}">
                <c16:uniqueId val="{00000000-7C2C-4A8F-B305-98137CDD1525}"/>
              </c:ext>
            </c:extLst>
          </c:dPt>
          <c:dPt>
            <c:idx val="1"/>
            <c:bubble3D val="0"/>
            <c:explosion val="18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C2C-4A8F-B305-98137CDD152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7C2C-4A8F-B305-98137CDD1525}"/>
              </c:ext>
            </c:extLst>
          </c:dPt>
          <c:dLbls>
            <c:dLbl>
              <c:idx val="0"/>
              <c:layout>
                <c:manualLayout>
                  <c:x val="-3.5398717059740292E-2"/>
                  <c:y val="5.05957838687267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616,8</a:t>
                    </a:r>
                    <a:endParaRPr lang="en-US" dirty="0"/>
                  </a:p>
                  <a:p>
                    <a:r>
                      <a:rPr lang="en-US" sz="1600" dirty="0"/>
                      <a:t>78,0%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2C-4A8F-B305-98137CDD1525}"/>
                </c:ext>
              </c:extLst>
            </c:dLbl>
            <c:dLbl>
              <c:idx val="1"/>
              <c:layout>
                <c:manualLayout>
                  <c:x val="7.2163167153721203E-2"/>
                  <c:y val="-5.21574475540671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67,2</a:t>
                    </a:r>
                    <a:endParaRPr lang="en-US" dirty="0"/>
                  </a:p>
                  <a:p>
                    <a:r>
                      <a:rPr lang="en-US" sz="1600" dirty="0"/>
                      <a:t>21,2%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C-4A8F-B305-98137CDD1525}"/>
                </c:ext>
              </c:extLst>
            </c:dLbl>
            <c:dLbl>
              <c:idx val="2"/>
              <c:layout>
                <c:manualLayout>
                  <c:x val="7.9610108826085171E-2"/>
                  <c:y val="-1.86784801688701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6,3</a:t>
                    </a:r>
                  </a:p>
                  <a:p>
                    <a:r>
                      <a:rPr lang="en-US" sz="1600" dirty="0"/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2C-4A8F-B305-98137CDD1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Безв.поступления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616.79999999999995</c:v>
                </c:pt>
                <c:pt idx="1">
                  <c:v>167.2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2C-4A8F-B305-98137CDD1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6310988965900739"/>
          <c:y val="0.74652860989328562"/>
          <c:w val="0.62024396279201299"/>
          <c:h val="0.1808299718663844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(млн. руб.)</a:t>
            </a:r>
          </a:p>
        </c:rich>
      </c:tx>
      <c:layout>
        <c:manualLayout>
          <c:xMode val="edge"/>
          <c:yMode val="edge"/>
          <c:x val="1.5273576160025939E-2"/>
          <c:y val="0.7305180376783533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464398309113193E-2"/>
          <c:y val="9.1789477524160251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FF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0-F4C3-429E-B4A3-E434E89A05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F4C3-429E-B4A3-E434E89A05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2-F4C3-429E-B4A3-E434E89A058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F4C3-429E-B4A3-E434E89A058D}"/>
              </c:ext>
            </c:extLst>
          </c:dPt>
          <c:dLbls>
            <c:dLbl>
              <c:idx val="0"/>
              <c:layout>
                <c:manualLayout>
                  <c:x val="1.5900160551527032E-2"/>
                  <c:y val="-5.655913962776069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C3-429E-B4A3-E434E89A058D}"/>
                </c:ext>
              </c:extLst>
            </c:dLbl>
            <c:dLbl>
              <c:idx val="1"/>
              <c:layout>
                <c:manualLayout>
                  <c:x val="0"/>
                  <c:y val="-6.733865340508772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C3-429E-B4A3-E434E89A058D}"/>
                </c:ext>
              </c:extLst>
            </c:dLbl>
            <c:dLbl>
              <c:idx val="2"/>
              <c:layout>
                <c:manualLayout>
                  <c:x val="0"/>
                  <c:y val="-5.117737658786665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C3-429E-B4A3-E434E89A058D}"/>
                </c:ext>
              </c:extLst>
            </c:dLbl>
            <c:dLbl>
              <c:idx val="3"/>
              <c:layout>
                <c:manualLayout>
                  <c:x val="-4.3369498106767745E-3"/>
                  <c:y val="-4.579028431545965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C3-429E-B4A3-E434E89A05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C3-429E-B4A3-E434E89A0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964032"/>
        <c:axId val="119965952"/>
        <c:axId val="0"/>
      </c:bar3DChart>
      <c:catAx>
        <c:axId val="1199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9965952"/>
        <c:crosses val="autoZero"/>
        <c:auto val="1"/>
        <c:lblAlgn val="ctr"/>
        <c:lblOffset val="100"/>
        <c:noMultiLvlLbl val="0"/>
      </c:catAx>
      <c:valAx>
        <c:axId val="119965952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996403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(млн. руб.)</a:t>
            </a:r>
          </a:p>
        </c:rich>
      </c:tx>
      <c:layout>
        <c:manualLayout>
          <c:xMode val="edge"/>
          <c:yMode val="edge"/>
          <c:x val="1.5273576160025939E-2"/>
          <c:y val="0.7305180376783533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464398309113193E-2"/>
          <c:y val="9.1789477524160251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FF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6D63-48A4-9364-BEC93A636EA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6D63-48A4-9364-BEC93A636EA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5-6D63-48A4-9364-BEC93A636EA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7-6D63-48A4-9364-BEC93A636EA9}"/>
              </c:ext>
            </c:extLst>
          </c:dPt>
          <c:dLbls>
            <c:dLbl>
              <c:idx val="0"/>
              <c:layout>
                <c:manualLayout>
                  <c:x val="1.2446441275018934E-2"/>
                  <c:y val="-7.141471895402702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63-48A4-9364-BEC93A636EA9}"/>
                </c:ext>
              </c:extLst>
            </c:dLbl>
            <c:dLbl>
              <c:idx val="1"/>
              <c:layout>
                <c:manualLayout>
                  <c:x val="0"/>
                  <c:y val="-6.733865340508772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63-48A4-9364-BEC93A636EA9}"/>
                </c:ext>
              </c:extLst>
            </c:dLbl>
            <c:dLbl>
              <c:idx val="2"/>
              <c:layout>
                <c:manualLayout>
                  <c:x val="0"/>
                  <c:y val="-5.117737658786665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63-48A4-9364-BEC93A636EA9}"/>
                </c:ext>
              </c:extLst>
            </c:dLbl>
            <c:dLbl>
              <c:idx val="3"/>
              <c:layout>
                <c:manualLayout>
                  <c:x val="-4.3369498106767745E-3"/>
                  <c:y val="-4.579028431545965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63-48A4-9364-BEC93A636E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88</c:v>
                </c:pt>
                <c:pt idx="2">
                  <c:v>131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63-48A4-9364-BEC93A636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964032"/>
        <c:axId val="119965952"/>
        <c:axId val="0"/>
      </c:bar3DChart>
      <c:catAx>
        <c:axId val="1199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9965952"/>
        <c:crosses val="autoZero"/>
        <c:auto val="1"/>
        <c:lblAlgn val="ctr"/>
        <c:lblOffset val="100"/>
        <c:noMultiLvlLbl val="0"/>
      </c:catAx>
      <c:valAx>
        <c:axId val="119965952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996403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90"/>
      <c:rAngAx val="1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104170030104772E-2"/>
          <c:y val="5.5787397079336984E-2"/>
          <c:w val="0.61623757110703758"/>
          <c:h val="0.627096702755905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66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2-4AD2-8F4D-50F850956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E8A0DE"/>
            </a:solidFill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2-4AD2-8F4D-50F850956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8-41DF-A91D-261741C7C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1181696"/>
        <c:axId val="121183232"/>
        <c:axId val="119937664"/>
      </c:bar3DChart>
      <c:catAx>
        <c:axId val="1211816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1183232"/>
        <c:crosses val="autoZero"/>
        <c:auto val="1"/>
        <c:lblAlgn val="ctr"/>
        <c:lblOffset val="100"/>
        <c:noMultiLvlLbl val="0"/>
      </c:catAx>
      <c:valAx>
        <c:axId val="1211832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21181696"/>
        <c:crosses val="autoZero"/>
        <c:crossBetween val="between"/>
      </c:valAx>
      <c:serAx>
        <c:axId val="119937664"/>
        <c:scaling>
          <c:orientation val="minMax"/>
        </c:scaling>
        <c:delete val="1"/>
        <c:axPos val="b"/>
        <c:majorTickMark val="out"/>
        <c:minorTickMark val="none"/>
        <c:tickLblPos val="none"/>
        <c:crossAx val="121183232"/>
        <c:crosses val="autoZero"/>
      </c:serAx>
    </c:plotArea>
    <c:legend>
      <c:legendPos val="r"/>
      <c:layout>
        <c:manualLayout>
          <c:xMode val="edge"/>
          <c:yMode val="edge"/>
          <c:x val="0.65244731668866873"/>
          <c:y val="0.27993533125948988"/>
          <c:w val="0.2219608932340851"/>
          <c:h val="0.29320503427547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4313973191768"/>
          <c:y val="5.2434113927281353E-2"/>
          <c:w val="0.84197444209928707"/>
          <c:h val="0.528952488762509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C-42D3-B6E3-E2535BCBD3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C-42D3-B6E3-E2535BCBD3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C-42D3-B6E3-E2535BCBD3D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E8A0D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EC-42D3-B6E3-E2535BCBD3D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BAEC-42D3-B6E3-E2535BCBD3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0048015"/>
        <c:axId val="401749295"/>
      </c:barChart>
      <c:catAx>
        <c:axId val="410048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749295"/>
        <c:crosses val="autoZero"/>
        <c:auto val="1"/>
        <c:lblAlgn val="ctr"/>
        <c:lblOffset val="100"/>
        <c:noMultiLvlLbl val="0"/>
      </c:catAx>
      <c:valAx>
        <c:axId val="4017492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1004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26799328376488E-2"/>
          <c:y val="0.6517200040836304"/>
          <c:w val="0.92971273632070228"/>
          <c:h val="0.29203023988325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965860188289"/>
          <c:y val="5.2434113927281353E-2"/>
          <c:w val="0.8748568602680824"/>
          <c:h val="0.573566054127045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автомобильных дорог общего пользования и искусственных сооружений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7-48AE-B175-FC4D37EB5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дорог и искусственных сооружений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7-48AE-B175-FC4D37EB5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097-48AE-B175-FC4D37EB5D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8A0D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6097-48AE-B175-FC4D37EB5D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6097-48AE-B175-FC4D37EB5D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0048015"/>
        <c:axId val="401749295"/>
      </c:barChart>
      <c:catAx>
        <c:axId val="410048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749295"/>
        <c:crosses val="autoZero"/>
        <c:auto val="1"/>
        <c:lblAlgn val="ctr"/>
        <c:lblOffset val="100"/>
        <c:noMultiLvlLbl val="0"/>
      </c:catAx>
      <c:valAx>
        <c:axId val="4017492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1004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5126799328376488E-2"/>
          <c:y val="0.6517200040836304"/>
          <c:w val="0.92971273632070228"/>
          <c:h val="0.29203023988325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Структура 2020 г., в %</a:t>
            </a:r>
          </a:p>
        </c:rich>
      </c:tx>
      <c:layout>
        <c:manualLayout>
          <c:xMode val="edge"/>
          <c:yMode val="edge"/>
          <c:x val="8.6599752805244009E-3"/>
          <c:y val="0.84860776544685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922131644893739"/>
          <c:w val="0.71450869494032831"/>
          <c:h val="0.8353483165156828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66973187189733"/>
          <c:y val="0.10666946792308579"/>
          <c:w val="0.31452207064712123"/>
          <c:h val="0.76038639135473618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47082422939038E-4"/>
          <c:y val="0"/>
          <c:w val="0.6690659220610426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2433534638708912"/>
          <c:y val="8.5865867844749449E-2"/>
          <c:w val="0.47566465361291127"/>
          <c:h val="0.3574026905507233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год</a:t>
            </a:r>
          </a:p>
        </c:rich>
      </c:tx>
      <c:layout>
        <c:manualLayout>
          <c:xMode val="edge"/>
          <c:yMode val="edge"/>
          <c:x val="5.4874890638670161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132545931758531E-2"/>
          <c:y val="0.10185185185185185"/>
          <c:w val="0.49384623797025373"/>
          <c:h val="0.82307706328375618"/>
        </c:manualLayout>
      </c:layout>
      <c:doughnutChart>
        <c:varyColors val="1"/>
        <c:ser>
          <c:idx val="0"/>
          <c:order val="0"/>
          <c:tx>
            <c:strRef>
              <c:f>Лист1!$C$44</c:f>
              <c:strCache>
                <c:ptCount val="1"/>
                <c:pt idx="0">
                  <c:v>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58B08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680-4234-97D4-962E399B35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680-4234-97D4-962E399B35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680-4234-97D4-962E399B35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680-4234-97D4-962E399B35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680-4234-97D4-962E399B357E}"/>
              </c:ext>
            </c:extLst>
          </c:dPt>
          <c:dLbls>
            <c:dLbl>
              <c:idx val="1"/>
              <c:layout>
                <c:manualLayout>
                  <c:x val="-6.2989032964591235E-3"/>
                  <c:y val="-4.8638010711042933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80-4234-97D4-962E399B357E}"/>
                </c:ext>
              </c:extLst>
            </c:dLbl>
            <c:dLbl>
              <c:idx val="4"/>
              <c:layout>
                <c:manualLayout>
                  <c:x val="0.12724950203945593"/>
                  <c:y val="-0.140918026074731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80-4234-97D4-962E399B357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Лист1!$B$45:$B$49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имущества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Лист1!$C$45:$C$49</c:f>
              <c:numCache>
                <c:formatCode>General</c:formatCode>
                <c:ptCount val="5"/>
                <c:pt idx="0">
                  <c:v>126.3</c:v>
                </c:pt>
                <c:pt idx="1">
                  <c:v>16</c:v>
                </c:pt>
                <c:pt idx="2">
                  <c:v>22.6</c:v>
                </c:pt>
                <c:pt idx="3">
                  <c:v>4.7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80-4234-97D4-962E399B35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3"/>
        <c:holeSize val="4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65222713349312"/>
          <c:y val="0.18244206717763281"/>
          <c:w val="0.34370166014739689"/>
          <c:h val="0.642366454176277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5.4874890638670161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132545931758531E-2"/>
          <c:y val="0.11212382746255371"/>
          <c:w val="0.53588782313882244"/>
          <c:h val="0.74415230048523806"/>
        </c:manualLayout>
      </c:layout>
      <c:doughnutChart>
        <c:varyColors val="1"/>
        <c:ser>
          <c:idx val="0"/>
          <c:order val="0"/>
          <c:tx>
            <c:strRef>
              <c:f>Лист1!$C$44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58B08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221-4B9C-B43A-EC4A7BE1BD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221-4B9C-B43A-EC4A7BE1BD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221-4B9C-B43A-EC4A7BE1BD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221-4B9C-B43A-EC4A7BE1BD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221-4B9C-B43A-EC4A7BE1BD0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1-4B9C-B43A-EC4A7BE1BD0D}"/>
                </c:ext>
              </c:extLst>
            </c:dLbl>
            <c:dLbl>
              <c:idx val="4"/>
              <c:layout>
                <c:manualLayout>
                  <c:x val="6.1111111111111109E-2"/>
                  <c:y val="-0.1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21-4B9C-B43A-EC4A7BE1BD0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Лист1!$B$45:$B$49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имущества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Лист1!$C$45:$C$49</c:f>
              <c:numCache>
                <c:formatCode>General</c:formatCode>
                <c:ptCount val="5"/>
                <c:pt idx="0">
                  <c:v>74</c:v>
                </c:pt>
                <c:pt idx="1">
                  <c:v>9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21-4B9C-B43A-EC4A7BE1BD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3"/>
        <c:holeSize val="4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2024 год</a:t>
            </a:r>
          </a:p>
        </c:rich>
      </c:tx>
      <c:layout>
        <c:manualLayout>
          <c:xMode val="edge"/>
          <c:yMode val="edge"/>
          <c:x val="5.4874890638670161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3041398087896021E-2"/>
          <c:y val="0.10381706163913888"/>
          <c:w val="0.49384623797025373"/>
          <c:h val="0.82307706328375618"/>
        </c:manualLayout>
      </c:layout>
      <c:doughnutChart>
        <c:varyColors val="1"/>
        <c:ser>
          <c:idx val="0"/>
          <c:order val="0"/>
          <c:tx>
            <c:strRef>
              <c:f>Лист1!$C$44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58B08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5C4-4D3F-8F78-2193D9E084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5C4-4D3F-8F78-2193D9E084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5C4-4D3F-8F78-2193D9E084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5C4-4D3F-8F78-2193D9E084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5C4-4D3F-8F78-2193D9E084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4-4D3F-8F78-2193D9E084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C4-4D3F-8F78-2193D9E08470}"/>
                </c:ext>
              </c:extLst>
            </c:dLbl>
            <c:dLbl>
              <c:idx val="4"/>
              <c:layout>
                <c:manualLayout>
                  <c:x val="6.1111111111111109E-2"/>
                  <c:y val="-0.1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C4-4D3F-8F78-2193D9E0847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Лист1!$B$45:$B$49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имущества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Лист1!$C$45:$C$49</c:f>
              <c:numCache>
                <c:formatCode>General</c:formatCode>
                <c:ptCount val="5"/>
                <c:pt idx="0">
                  <c:v>75.5</c:v>
                </c:pt>
                <c:pt idx="1">
                  <c:v>9</c:v>
                </c:pt>
                <c:pt idx="2">
                  <c:v>11.2</c:v>
                </c:pt>
                <c:pt idx="3">
                  <c:v>2.5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C4-4D3F-8F78-2193D9E084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3"/>
        <c:holeSize val="4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Структура 2020 г., в %</a:t>
            </a:r>
          </a:p>
        </c:rich>
      </c:tx>
      <c:layout>
        <c:manualLayout>
          <c:xMode val="edge"/>
          <c:yMode val="edge"/>
          <c:x val="8.6599752805244009E-3"/>
          <c:y val="0.84860776544685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922131644893739"/>
          <c:w val="0.71450869494032831"/>
          <c:h val="0.8353483165156828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66973187189733"/>
          <c:y val="0.10666946792308579"/>
          <c:w val="0.31452207064712123"/>
          <c:h val="0.76038639135473618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47082422939038E-4"/>
          <c:y val="0"/>
          <c:w val="0.6690659220610426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2433534638708912"/>
          <c:y val="8.5865867844749449E-2"/>
          <c:w val="0.47566465361291127"/>
          <c:h val="0.3574026905507233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4FC71-E31D-47D0-8377-DB3376E9C63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A0A3C-362B-491A-81D5-BA28345AE07C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tx2">
                  <a:lumMod val="75000"/>
                </a:schemeClr>
              </a:solidFill>
            </a:rPr>
            <a:t>Недопущение роста просроченной кредиторской задолженности 0,0 млн. руб.</a:t>
          </a:r>
          <a:endParaRPr lang="ru-RU" sz="1800" b="1" i="1" dirty="0">
            <a:solidFill>
              <a:schemeClr val="tx2">
                <a:lumMod val="75000"/>
              </a:schemeClr>
            </a:solidFill>
          </a:endParaRPr>
        </a:p>
      </dgm:t>
    </dgm:pt>
    <dgm:pt modelId="{BDFD9592-28B6-4EEE-8388-6DDF3D6FE0DB}" type="parTrans" cxnId="{9006542D-F3CF-4B0A-BFC2-349E70A52E56}">
      <dgm:prSet/>
      <dgm:spPr/>
      <dgm:t>
        <a:bodyPr/>
        <a:lstStyle/>
        <a:p>
          <a:endParaRPr lang="ru-RU"/>
        </a:p>
      </dgm:t>
    </dgm:pt>
    <dgm:pt modelId="{1B0B0083-6CBF-4E51-A076-3C0EE073D6D4}" type="sibTrans" cxnId="{9006542D-F3CF-4B0A-BFC2-349E70A52E56}">
      <dgm:prSet/>
      <dgm:spPr/>
      <dgm:t>
        <a:bodyPr/>
        <a:lstStyle/>
        <a:p>
          <a:endParaRPr lang="ru-RU"/>
        </a:p>
      </dgm:t>
    </dgm:pt>
    <dgm:pt modelId="{0630F650-950A-4892-B73C-30C3CE3C06DC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tx2">
                  <a:lumMod val="75000"/>
                </a:schemeClr>
              </a:solidFill>
            </a:rPr>
            <a:t>Обеспечение публичности процесса управления финансами</a:t>
          </a:r>
          <a:endParaRPr lang="ru-RU" sz="1800" b="1" i="1" dirty="0">
            <a:solidFill>
              <a:schemeClr val="tx2">
                <a:lumMod val="75000"/>
              </a:schemeClr>
            </a:solidFill>
          </a:endParaRPr>
        </a:p>
      </dgm:t>
    </dgm:pt>
    <dgm:pt modelId="{06284373-585F-4413-80BF-487DD4D7A357}" type="parTrans" cxnId="{4D339CCF-D083-4553-8F24-D63CCCA83A43}">
      <dgm:prSet/>
      <dgm:spPr/>
      <dgm:t>
        <a:bodyPr/>
        <a:lstStyle/>
        <a:p>
          <a:endParaRPr lang="ru-RU"/>
        </a:p>
      </dgm:t>
    </dgm:pt>
    <dgm:pt modelId="{8EAB1D10-E740-46F9-9F88-F1D2AED30C59}" type="sibTrans" cxnId="{4D339CCF-D083-4553-8F24-D63CCCA83A43}">
      <dgm:prSet/>
      <dgm:spPr/>
      <dgm:t>
        <a:bodyPr/>
        <a:lstStyle/>
        <a:p>
          <a:endParaRPr lang="ru-RU"/>
        </a:p>
      </dgm:t>
    </dgm:pt>
    <dgm:pt modelId="{CDCB13F5-4CD1-4E21-AA7D-A9B5F7178FC6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tx2">
                  <a:lumMod val="75000"/>
                </a:schemeClr>
              </a:solidFill>
            </a:rPr>
            <a:t>Обеспечение полного </a:t>
          </a:r>
          <a:r>
            <a:rPr lang="ru-RU" sz="1600" b="1" i="1" dirty="0" err="1">
              <a:solidFill>
                <a:schemeClr val="tx2">
                  <a:lumMod val="75000"/>
                </a:schemeClr>
              </a:solidFill>
            </a:rPr>
            <a:t>софинансирования</a:t>
          </a:r>
          <a:r>
            <a:rPr lang="ru-RU" sz="1600" b="1" i="1" dirty="0">
              <a:solidFill>
                <a:schemeClr val="tx2">
                  <a:lumMod val="75000"/>
                </a:schemeClr>
              </a:solidFill>
            </a:rPr>
            <a:t> субсидий из областного бюджета</a:t>
          </a:r>
        </a:p>
      </dgm:t>
    </dgm:pt>
    <dgm:pt modelId="{CC0B10EE-C230-40F5-94FC-DA3853E18DB1}" type="parTrans" cxnId="{B5EDEE0B-893A-4DCF-A318-4D42842BA30B}">
      <dgm:prSet/>
      <dgm:spPr/>
      <dgm:t>
        <a:bodyPr/>
        <a:lstStyle/>
        <a:p>
          <a:endParaRPr lang="ru-RU"/>
        </a:p>
      </dgm:t>
    </dgm:pt>
    <dgm:pt modelId="{0D19C98D-A9C1-4CA6-A034-625A46400B75}" type="sibTrans" cxnId="{B5EDEE0B-893A-4DCF-A318-4D42842BA30B}">
      <dgm:prSet/>
      <dgm:spPr/>
      <dgm:t>
        <a:bodyPr/>
        <a:lstStyle/>
        <a:p>
          <a:endParaRPr lang="ru-RU"/>
        </a:p>
      </dgm:t>
    </dgm:pt>
    <dgm:pt modelId="{78AED491-6292-4B97-8F38-CB4A489DC2F0}" type="pres">
      <dgm:prSet presAssocID="{8A44FC71-E31D-47D0-8377-DB3376E9C63C}" presName="diagram" presStyleCnt="0">
        <dgm:presLayoutVars>
          <dgm:dir/>
          <dgm:resizeHandles val="exact"/>
        </dgm:presLayoutVars>
      </dgm:prSet>
      <dgm:spPr/>
    </dgm:pt>
    <dgm:pt modelId="{765BD070-C25F-45C2-B6DD-5FFD57BAFEEC}" type="pres">
      <dgm:prSet presAssocID="{7E4A0A3C-362B-491A-81D5-BA28345AE07C}" presName="node" presStyleLbl="node1" presStyleIdx="0" presStyleCnt="3" custScaleX="191760" custLinFactNeighborX="1252" custLinFactNeighborY="-23023">
        <dgm:presLayoutVars>
          <dgm:bulletEnabled val="1"/>
        </dgm:presLayoutVars>
      </dgm:prSet>
      <dgm:spPr/>
    </dgm:pt>
    <dgm:pt modelId="{0A2239EF-AFE7-44DA-8DC9-3A481890C03C}" type="pres">
      <dgm:prSet presAssocID="{1B0B0083-6CBF-4E51-A076-3C0EE073D6D4}" presName="sibTrans" presStyleCnt="0"/>
      <dgm:spPr/>
    </dgm:pt>
    <dgm:pt modelId="{66964CBF-6F6B-4796-9C71-52BC0C468A8E}" type="pres">
      <dgm:prSet presAssocID="{0630F650-950A-4892-B73C-30C3CE3C06DC}" presName="node" presStyleLbl="node1" presStyleIdx="1" presStyleCnt="3" custScaleX="188454" custLinFactNeighborX="-1228" custLinFactNeighborY="-3030">
        <dgm:presLayoutVars>
          <dgm:bulletEnabled val="1"/>
        </dgm:presLayoutVars>
      </dgm:prSet>
      <dgm:spPr/>
    </dgm:pt>
    <dgm:pt modelId="{F2028C59-138F-4CCE-85F6-ED9797C00041}" type="pres">
      <dgm:prSet presAssocID="{8EAB1D10-E740-46F9-9F88-F1D2AED30C59}" presName="sibTrans" presStyleCnt="0"/>
      <dgm:spPr/>
    </dgm:pt>
    <dgm:pt modelId="{E07F6C15-B693-4227-AA7C-62F888325D2C}" type="pres">
      <dgm:prSet presAssocID="{CDCB13F5-4CD1-4E21-AA7D-A9B5F7178FC6}" presName="node" presStyleLbl="node1" presStyleIdx="2" presStyleCnt="3" custScaleX="187494" custLinFactNeighborX="2838" custLinFactNeighborY="-8196">
        <dgm:presLayoutVars>
          <dgm:bulletEnabled val="1"/>
        </dgm:presLayoutVars>
      </dgm:prSet>
      <dgm:spPr/>
    </dgm:pt>
  </dgm:ptLst>
  <dgm:cxnLst>
    <dgm:cxn modelId="{B5EDEE0B-893A-4DCF-A318-4D42842BA30B}" srcId="{8A44FC71-E31D-47D0-8377-DB3376E9C63C}" destId="{CDCB13F5-4CD1-4E21-AA7D-A9B5F7178FC6}" srcOrd="2" destOrd="0" parTransId="{CC0B10EE-C230-40F5-94FC-DA3853E18DB1}" sibTransId="{0D19C98D-A9C1-4CA6-A034-625A46400B75}"/>
    <dgm:cxn modelId="{86812420-1B1B-4439-9C98-F28C9C7E8027}" type="presOf" srcId="{7E4A0A3C-362B-491A-81D5-BA28345AE07C}" destId="{765BD070-C25F-45C2-B6DD-5FFD57BAFEEC}" srcOrd="0" destOrd="0" presId="urn:microsoft.com/office/officeart/2005/8/layout/default"/>
    <dgm:cxn modelId="{11E56921-668F-47CB-9EB9-DC6B44B30C90}" type="presOf" srcId="{0630F650-950A-4892-B73C-30C3CE3C06DC}" destId="{66964CBF-6F6B-4796-9C71-52BC0C468A8E}" srcOrd="0" destOrd="0" presId="urn:microsoft.com/office/officeart/2005/8/layout/default"/>
    <dgm:cxn modelId="{9006542D-F3CF-4B0A-BFC2-349E70A52E56}" srcId="{8A44FC71-E31D-47D0-8377-DB3376E9C63C}" destId="{7E4A0A3C-362B-491A-81D5-BA28345AE07C}" srcOrd="0" destOrd="0" parTransId="{BDFD9592-28B6-4EEE-8388-6DDF3D6FE0DB}" sibTransId="{1B0B0083-6CBF-4E51-A076-3C0EE073D6D4}"/>
    <dgm:cxn modelId="{AB2AC25A-FCBE-433D-9AE5-A3B8906F8FA6}" type="presOf" srcId="{CDCB13F5-4CD1-4E21-AA7D-A9B5F7178FC6}" destId="{E07F6C15-B693-4227-AA7C-62F888325D2C}" srcOrd="0" destOrd="0" presId="urn:microsoft.com/office/officeart/2005/8/layout/default"/>
    <dgm:cxn modelId="{F31D73B6-5C71-49CF-9600-33F4FEC926B1}" type="presOf" srcId="{8A44FC71-E31D-47D0-8377-DB3376E9C63C}" destId="{78AED491-6292-4B97-8F38-CB4A489DC2F0}" srcOrd="0" destOrd="0" presId="urn:microsoft.com/office/officeart/2005/8/layout/default"/>
    <dgm:cxn modelId="{4D339CCF-D083-4553-8F24-D63CCCA83A43}" srcId="{8A44FC71-E31D-47D0-8377-DB3376E9C63C}" destId="{0630F650-950A-4892-B73C-30C3CE3C06DC}" srcOrd="1" destOrd="0" parTransId="{06284373-585F-4413-80BF-487DD4D7A357}" sibTransId="{8EAB1D10-E740-46F9-9F88-F1D2AED30C59}"/>
    <dgm:cxn modelId="{36F59662-3A5E-43AB-989D-DA2C3F64D8C3}" type="presParOf" srcId="{78AED491-6292-4B97-8F38-CB4A489DC2F0}" destId="{765BD070-C25F-45C2-B6DD-5FFD57BAFEEC}" srcOrd="0" destOrd="0" presId="urn:microsoft.com/office/officeart/2005/8/layout/default"/>
    <dgm:cxn modelId="{13579A17-EF1D-41A7-A357-5D610EC17B8F}" type="presParOf" srcId="{78AED491-6292-4B97-8F38-CB4A489DC2F0}" destId="{0A2239EF-AFE7-44DA-8DC9-3A481890C03C}" srcOrd="1" destOrd="0" presId="urn:microsoft.com/office/officeart/2005/8/layout/default"/>
    <dgm:cxn modelId="{67D969BC-3FC8-4477-8C5D-BD35291E7DDC}" type="presParOf" srcId="{78AED491-6292-4B97-8F38-CB4A489DC2F0}" destId="{66964CBF-6F6B-4796-9C71-52BC0C468A8E}" srcOrd="2" destOrd="0" presId="urn:microsoft.com/office/officeart/2005/8/layout/default"/>
    <dgm:cxn modelId="{70B32775-2C63-40C5-899C-8679FCF72BCE}" type="presParOf" srcId="{78AED491-6292-4B97-8F38-CB4A489DC2F0}" destId="{F2028C59-138F-4CCE-85F6-ED9797C00041}" srcOrd="3" destOrd="0" presId="urn:microsoft.com/office/officeart/2005/8/layout/default"/>
    <dgm:cxn modelId="{30034FF4-5A0F-4C1D-ADDF-A7E73FF8B08E}" type="presParOf" srcId="{78AED491-6292-4B97-8F38-CB4A489DC2F0}" destId="{E07F6C15-B693-4227-AA7C-62F888325D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0A0F9-BF58-4239-897D-7575B3132AC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860E5BA6-9343-4CB8-84F7-DC1D6812F336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900" dirty="0"/>
            <a:t>Дошкольное образование</a:t>
          </a:r>
        </a:p>
      </dgm:t>
    </dgm:pt>
    <dgm:pt modelId="{71ACC85D-7B34-4EE8-936C-DE6D479D9420}" type="parTrans" cxnId="{B5933D04-640F-4368-BAA3-5EC6C310510A}">
      <dgm:prSet/>
      <dgm:spPr/>
      <dgm:t>
        <a:bodyPr/>
        <a:lstStyle/>
        <a:p>
          <a:endParaRPr lang="ru-RU"/>
        </a:p>
      </dgm:t>
    </dgm:pt>
    <dgm:pt modelId="{7481AA64-D3C1-4DB9-AE15-5B21CDE167D3}" type="sibTrans" cxnId="{B5933D04-640F-4368-BAA3-5EC6C310510A}">
      <dgm:prSet/>
      <dgm:spPr/>
      <dgm:t>
        <a:bodyPr/>
        <a:lstStyle/>
        <a:p>
          <a:endParaRPr lang="ru-RU"/>
        </a:p>
      </dgm:t>
    </dgm:pt>
    <dgm:pt modelId="{2DAAD88E-2C5B-4936-B2AF-BA2E0907E7F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000" dirty="0"/>
            <a:t>4 детских сада,        739 воспитанников</a:t>
          </a:r>
        </a:p>
      </dgm:t>
    </dgm:pt>
    <dgm:pt modelId="{651CC23B-9B95-46E2-8D20-30A9F6220A5D}" type="parTrans" cxnId="{012C51AC-B769-4176-9FDE-047D28BD487C}">
      <dgm:prSet/>
      <dgm:spPr/>
      <dgm:t>
        <a:bodyPr/>
        <a:lstStyle/>
        <a:p>
          <a:endParaRPr lang="ru-RU"/>
        </a:p>
      </dgm:t>
    </dgm:pt>
    <dgm:pt modelId="{0FA0C4F4-B8DA-47BA-AF5F-DAE2AE870BDF}" type="sibTrans" cxnId="{012C51AC-B769-4176-9FDE-047D28BD487C}">
      <dgm:prSet/>
      <dgm:spPr/>
      <dgm:t>
        <a:bodyPr/>
        <a:lstStyle/>
        <a:p>
          <a:endParaRPr lang="ru-RU"/>
        </a:p>
      </dgm:t>
    </dgm:pt>
    <dgm:pt modelId="{EBB1A600-ABD4-485B-9854-3B781CAC75A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900" dirty="0"/>
            <a:t>Общее образование</a:t>
          </a:r>
        </a:p>
      </dgm:t>
    </dgm:pt>
    <dgm:pt modelId="{45DF0A0F-2BC5-49EF-BFD8-24AFB89B7D0E}" type="parTrans" cxnId="{791CC54A-CD6F-45CE-AE90-AE3DEC17255D}">
      <dgm:prSet/>
      <dgm:spPr/>
      <dgm:t>
        <a:bodyPr/>
        <a:lstStyle/>
        <a:p>
          <a:endParaRPr lang="ru-RU"/>
        </a:p>
      </dgm:t>
    </dgm:pt>
    <dgm:pt modelId="{055AAE61-C2C0-4B6E-8A28-B3ADC2B6B989}" type="sibTrans" cxnId="{791CC54A-CD6F-45CE-AE90-AE3DEC17255D}">
      <dgm:prSet/>
      <dgm:spPr/>
      <dgm:t>
        <a:bodyPr/>
        <a:lstStyle/>
        <a:p>
          <a:endParaRPr lang="ru-RU"/>
        </a:p>
      </dgm:t>
    </dgm:pt>
    <dgm:pt modelId="{D6525BC1-5CC6-49D5-A2BA-F7D1677CACDD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000" dirty="0"/>
            <a:t>8 школ,                   1590 учащихся</a:t>
          </a:r>
        </a:p>
      </dgm:t>
    </dgm:pt>
    <dgm:pt modelId="{136E720E-9DBE-40F2-BF47-5404E4560DFC}" type="parTrans" cxnId="{412988CE-CF4A-4D51-9191-EA4FC79B6D3C}">
      <dgm:prSet/>
      <dgm:spPr/>
      <dgm:t>
        <a:bodyPr/>
        <a:lstStyle/>
        <a:p>
          <a:endParaRPr lang="ru-RU"/>
        </a:p>
      </dgm:t>
    </dgm:pt>
    <dgm:pt modelId="{CB5827C0-DEF8-4CBA-B4A6-E4CBE55964EA}" type="sibTrans" cxnId="{412988CE-CF4A-4D51-9191-EA4FC79B6D3C}">
      <dgm:prSet/>
      <dgm:spPr/>
      <dgm:t>
        <a:bodyPr/>
        <a:lstStyle/>
        <a:p>
          <a:endParaRPr lang="ru-RU"/>
        </a:p>
      </dgm:t>
    </dgm:pt>
    <dgm:pt modelId="{B9BCF818-2D0E-4FBD-A5B4-3D03D4D0958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900" dirty="0"/>
            <a:t>Учреждения </a:t>
          </a:r>
          <a:r>
            <a:rPr lang="ru-RU" sz="900" dirty="0" err="1"/>
            <a:t>дополнитель-ного</a:t>
          </a:r>
          <a:r>
            <a:rPr lang="ru-RU" sz="900" dirty="0"/>
            <a:t> образования детей</a:t>
          </a:r>
        </a:p>
      </dgm:t>
    </dgm:pt>
    <dgm:pt modelId="{D6C81FFE-4F50-4F4A-AAAC-3B45BD70EFED}" type="parTrans" cxnId="{39FC362E-A81C-4010-9B88-D64C8C42511A}">
      <dgm:prSet/>
      <dgm:spPr/>
      <dgm:t>
        <a:bodyPr/>
        <a:lstStyle/>
        <a:p>
          <a:endParaRPr lang="ru-RU"/>
        </a:p>
      </dgm:t>
    </dgm:pt>
    <dgm:pt modelId="{918CE6A2-9B05-461B-8773-3D221528743A}" type="sibTrans" cxnId="{39FC362E-A81C-4010-9B88-D64C8C42511A}">
      <dgm:prSet/>
      <dgm:spPr/>
      <dgm:t>
        <a:bodyPr/>
        <a:lstStyle/>
        <a:p>
          <a:endParaRPr lang="ru-RU"/>
        </a:p>
      </dgm:t>
    </dgm:pt>
    <dgm:pt modelId="{52C1781A-C6AF-4EFC-B032-0E273FCA12DC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000" dirty="0"/>
            <a:t>2 учреждения    (ДШИ, ЦДО),                       1922 обучающихся </a:t>
          </a:r>
        </a:p>
      </dgm:t>
    </dgm:pt>
    <dgm:pt modelId="{DB7E8FC3-5165-451D-803B-BE76A629808F}" type="parTrans" cxnId="{F4D23C0C-1DA9-4F30-BA91-C47D9DF0F7B9}">
      <dgm:prSet/>
      <dgm:spPr/>
      <dgm:t>
        <a:bodyPr/>
        <a:lstStyle/>
        <a:p>
          <a:endParaRPr lang="ru-RU"/>
        </a:p>
      </dgm:t>
    </dgm:pt>
    <dgm:pt modelId="{D525B7B1-83A9-451A-8FB6-E38B42F9D647}" type="sibTrans" cxnId="{F4D23C0C-1DA9-4F30-BA91-C47D9DF0F7B9}">
      <dgm:prSet/>
      <dgm:spPr/>
      <dgm:t>
        <a:bodyPr/>
        <a:lstStyle/>
        <a:p>
          <a:endParaRPr lang="ru-RU"/>
        </a:p>
      </dgm:t>
    </dgm:pt>
    <dgm:pt modelId="{0C9277D5-5C23-418A-B5F8-100C0B8AC152}" type="pres">
      <dgm:prSet presAssocID="{6500A0F9-BF58-4239-897D-7575B3132ACE}" presName="list" presStyleCnt="0">
        <dgm:presLayoutVars>
          <dgm:dir/>
          <dgm:animLvl val="lvl"/>
        </dgm:presLayoutVars>
      </dgm:prSet>
      <dgm:spPr/>
    </dgm:pt>
    <dgm:pt modelId="{051533E9-7A92-4A3F-A8D0-E0EDD5C0A613}" type="pres">
      <dgm:prSet presAssocID="{860E5BA6-9343-4CB8-84F7-DC1D6812F336}" presName="pos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045435-A035-4307-B45B-BC5E5CD8DDD0}" type="pres">
      <dgm:prSet presAssocID="{860E5BA6-9343-4CB8-84F7-DC1D6812F336}" presName="vert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504874B-1A18-4C84-9ECB-B8E35193EFC3}" type="pres">
      <dgm:prSet presAssocID="{860E5BA6-9343-4CB8-84F7-DC1D6812F336}" presName="top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2EB8E70-914D-472F-AC5E-986C64F1D158}" type="pres">
      <dgm:prSet presAssocID="{860E5BA6-9343-4CB8-84F7-DC1D6812F336}" presName="firstCom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2FE0A2B-1A8E-4D9B-BB54-61744E24C27C}" type="pres">
      <dgm:prSet presAssocID="{860E5BA6-9343-4CB8-84F7-DC1D6812F336}" presName="firstChild" presStyleLbl="bgAccFollowNode1" presStyleIdx="0" presStyleCnt="3" custLinFactNeighborX="19411" custLinFactNeighborY="6082"/>
      <dgm:spPr/>
    </dgm:pt>
    <dgm:pt modelId="{0813ABAE-7B04-4CE9-8CD9-2CF644739A87}" type="pres">
      <dgm:prSet presAssocID="{860E5BA6-9343-4CB8-84F7-DC1D6812F336}" presName="firstChildTx" presStyleLbl="bgAccFollowNode1" presStyleIdx="0" presStyleCnt="3">
        <dgm:presLayoutVars>
          <dgm:bulletEnabled val="1"/>
        </dgm:presLayoutVars>
      </dgm:prSet>
      <dgm:spPr/>
    </dgm:pt>
    <dgm:pt modelId="{DA3CF87C-1FCA-4A8C-BEB3-72BD0FCCCC35}" type="pres">
      <dgm:prSet presAssocID="{860E5BA6-9343-4CB8-84F7-DC1D6812F336}" presName="neg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9217AFC-0FDF-4E18-ABEF-33DD62468E04}" type="pres">
      <dgm:prSet presAssocID="{860E5BA6-9343-4CB8-84F7-DC1D6812F336}" presName="circle" presStyleLbl="node1" presStyleIdx="0" presStyleCnt="3" custScaleX="103807" custScaleY="97579" custLinFactNeighborX="8694" custLinFactNeighborY="3433"/>
      <dgm:spPr/>
    </dgm:pt>
    <dgm:pt modelId="{DBEB4CD8-EE61-4BD8-A61D-64E482A60EBE}" type="pres">
      <dgm:prSet presAssocID="{7481AA64-D3C1-4DB9-AE15-5B21CDE167D3}" presName="trans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9C62C46-2AB1-4B76-B9D2-658371476EED}" type="pres">
      <dgm:prSet presAssocID="{EBB1A600-ABD4-485B-9854-3B781CAC75A5}" presName="pos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0E086AA-B0AF-4C62-AD09-AA66F923C88C}" type="pres">
      <dgm:prSet presAssocID="{EBB1A600-ABD4-485B-9854-3B781CAC75A5}" presName="vert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21CB188-6199-4E6B-B836-A425E9408351}" type="pres">
      <dgm:prSet presAssocID="{EBB1A600-ABD4-485B-9854-3B781CAC75A5}" presName="top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D97BB27-6247-40C4-9805-4025E7C75E0D}" type="pres">
      <dgm:prSet presAssocID="{EBB1A600-ABD4-485B-9854-3B781CAC75A5}" presName="firstCom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701BDCC-99F7-4AAB-8E69-BA32EAD34B39}" type="pres">
      <dgm:prSet presAssocID="{EBB1A600-ABD4-485B-9854-3B781CAC75A5}" presName="firstChild" presStyleLbl="bgAccFollowNode1" presStyleIdx="1" presStyleCnt="3"/>
      <dgm:spPr/>
    </dgm:pt>
    <dgm:pt modelId="{3116F891-E4F1-494F-8852-016D8CA8F7BB}" type="pres">
      <dgm:prSet presAssocID="{EBB1A600-ABD4-485B-9854-3B781CAC75A5}" presName="firstChildTx" presStyleLbl="bgAccFollowNode1" presStyleIdx="1" presStyleCnt="3">
        <dgm:presLayoutVars>
          <dgm:bulletEnabled val="1"/>
        </dgm:presLayoutVars>
      </dgm:prSet>
      <dgm:spPr/>
    </dgm:pt>
    <dgm:pt modelId="{67E0CA04-5C7A-4A32-86B8-3EF692768791}" type="pres">
      <dgm:prSet presAssocID="{EBB1A600-ABD4-485B-9854-3B781CAC75A5}" presName="neg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B66AB3-DDDD-4902-9D58-C845992355E5}" type="pres">
      <dgm:prSet presAssocID="{EBB1A600-ABD4-485B-9854-3B781CAC75A5}" presName="circle" presStyleLbl="node1" presStyleIdx="1" presStyleCnt="3"/>
      <dgm:spPr/>
    </dgm:pt>
    <dgm:pt modelId="{DD37BBD5-8D8F-406A-AB83-F628CA637640}" type="pres">
      <dgm:prSet presAssocID="{055AAE61-C2C0-4B6E-8A28-B3ADC2B6B989}" presName="trans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17A276D-61ED-44FE-97CE-B80FCCCBB4AA}" type="pres">
      <dgm:prSet presAssocID="{B9BCF818-2D0E-4FBD-A5B4-3D03D4D09587}" presName="pos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A352E58-3FB1-488F-B0C9-DB99FD25DE2D}" type="pres">
      <dgm:prSet presAssocID="{B9BCF818-2D0E-4FBD-A5B4-3D03D4D09587}" presName="vert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E6F9E90-9052-4BF9-9790-3C3FFA59A86F}" type="pres">
      <dgm:prSet presAssocID="{B9BCF818-2D0E-4FBD-A5B4-3D03D4D09587}" presName="top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E57F3FC-8035-4BDD-8A34-CF8B36375794}" type="pres">
      <dgm:prSet presAssocID="{B9BCF818-2D0E-4FBD-A5B4-3D03D4D09587}" presName="firstCom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8604B97-B19E-46E3-B2C4-A2EA47BA4637}" type="pres">
      <dgm:prSet presAssocID="{B9BCF818-2D0E-4FBD-A5B4-3D03D4D09587}" presName="firstChild" presStyleLbl="bgAccFollowNode1" presStyleIdx="2" presStyleCnt="3" custLinFactNeighborX="-3272" custLinFactNeighborY="4393"/>
      <dgm:spPr/>
    </dgm:pt>
    <dgm:pt modelId="{7FB1FFC0-EF36-40AC-A08F-0AB2A8BE3124}" type="pres">
      <dgm:prSet presAssocID="{B9BCF818-2D0E-4FBD-A5B4-3D03D4D09587}" presName="firstChildTx" presStyleLbl="bgAccFollowNode1" presStyleIdx="2" presStyleCnt="3">
        <dgm:presLayoutVars>
          <dgm:bulletEnabled val="1"/>
        </dgm:presLayoutVars>
      </dgm:prSet>
      <dgm:spPr/>
    </dgm:pt>
    <dgm:pt modelId="{B3EB352E-2373-4AE6-9F54-301583FE3387}" type="pres">
      <dgm:prSet presAssocID="{B9BCF818-2D0E-4FBD-A5B4-3D03D4D09587}" presName="neg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AD6FD1-E023-465D-A9D8-16E581FBFE45}" type="pres">
      <dgm:prSet presAssocID="{B9BCF818-2D0E-4FBD-A5B4-3D03D4D09587}" presName="circle" presStyleLbl="node1" presStyleIdx="2" presStyleCnt="3" custScaleX="110841" custLinFactNeighborX="-7794" custLinFactNeighborY="3433"/>
      <dgm:spPr/>
    </dgm:pt>
  </dgm:ptLst>
  <dgm:cxnLst>
    <dgm:cxn modelId="{B5933D04-640F-4368-BAA3-5EC6C310510A}" srcId="{6500A0F9-BF58-4239-897D-7575B3132ACE}" destId="{860E5BA6-9343-4CB8-84F7-DC1D6812F336}" srcOrd="0" destOrd="0" parTransId="{71ACC85D-7B34-4EE8-936C-DE6D479D9420}" sibTransId="{7481AA64-D3C1-4DB9-AE15-5B21CDE167D3}"/>
    <dgm:cxn modelId="{F4D23C0C-1DA9-4F30-BA91-C47D9DF0F7B9}" srcId="{B9BCF818-2D0E-4FBD-A5B4-3D03D4D09587}" destId="{52C1781A-C6AF-4EFC-B032-0E273FCA12DC}" srcOrd="0" destOrd="0" parTransId="{DB7E8FC3-5165-451D-803B-BE76A629808F}" sibTransId="{D525B7B1-83A9-451A-8FB6-E38B42F9D647}"/>
    <dgm:cxn modelId="{39FC362E-A81C-4010-9B88-D64C8C42511A}" srcId="{6500A0F9-BF58-4239-897D-7575B3132ACE}" destId="{B9BCF818-2D0E-4FBD-A5B4-3D03D4D09587}" srcOrd="2" destOrd="0" parTransId="{D6C81FFE-4F50-4F4A-AAAC-3B45BD70EFED}" sibTransId="{918CE6A2-9B05-461B-8773-3D221528743A}"/>
    <dgm:cxn modelId="{5532CC38-C256-4F01-9DAA-73BDDBD4A040}" type="presOf" srcId="{D6525BC1-5CC6-49D5-A2BA-F7D1677CACDD}" destId="{3116F891-E4F1-494F-8852-016D8CA8F7BB}" srcOrd="1" destOrd="0" presId="urn:microsoft.com/office/officeart/2005/8/layout/hList9"/>
    <dgm:cxn modelId="{791CC54A-CD6F-45CE-AE90-AE3DEC17255D}" srcId="{6500A0F9-BF58-4239-897D-7575B3132ACE}" destId="{EBB1A600-ABD4-485B-9854-3B781CAC75A5}" srcOrd="1" destOrd="0" parTransId="{45DF0A0F-2BC5-49EF-BFD8-24AFB89B7D0E}" sibTransId="{055AAE61-C2C0-4B6E-8A28-B3ADC2B6B989}"/>
    <dgm:cxn modelId="{FE088855-E3C2-4E83-8233-4B27C478D988}" type="presOf" srcId="{52C1781A-C6AF-4EFC-B032-0E273FCA12DC}" destId="{7FB1FFC0-EF36-40AC-A08F-0AB2A8BE3124}" srcOrd="1" destOrd="0" presId="urn:microsoft.com/office/officeart/2005/8/layout/hList9"/>
    <dgm:cxn modelId="{EA088F7F-A8F9-4FF7-8480-7E51F208F175}" type="presOf" srcId="{52C1781A-C6AF-4EFC-B032-0E273FCA12DC}" destId="{B8604B97-B19E-46E3-B2C4-A2EA47BA4637}" srcOrd="0" destOrd="0" presId="urn:microsoft.com/office/officeart/2005/8/layout/hList9"/>
    <dgm:cxn modelId="{6560D68A-0286-444B-8AB9-87F8B5C8C60E}" type="presOf" srcId="{6500A0F9-BF58-4239-897D-7575B3132ACE}" destId="{0C9277D5-5C23-418A-B5F8-100C0B8AC152}" srcOrd="0" destOrd="0" presId="urn:microsoft.com/office/officeart/2005/8/layout/hList9"/>
    <dgm:cxn modelId="{518C8597-8CF3-4F23-A6D0-19BFBF139E52}" type="presOf" srcId="{2DAAD88E-2C5B-4936-B2AF-BA2E0907E7F5}" destId="{0813ABAE-7B04-4CE9-8CD9-2CF644739A87}" srcOrd="1" destOrd="0" presId="urn:microsoft.com/office/officeart/2005/8/layout/hList9"/>
    <dgm:cxn modelId="{012C51AC-B769-4176-9FDE-047D28BD487C}" srcId="{860E5BA6-9343-4CB8-84F7-DC1D6812F336}" destId="{2DAAD88E-2C5B-4936-B2AF-BA2E0907E7F5}" srcOrd="0" destOrd="0" parTransId="{651CC23B-9B95-46E2-8D20-30A9F6220A5D}" sibTransId="{0FA0C4F4-B8DA-47BA-AF5F-DAE2AE870BDF}"/>
    <dgm:cxn modelId="{955976C6-91C7-46A4-A9A4-53EF1501ABD9}" type="presOf" srcId="{EBB1A600-ABD4-485B-9854-3B781CAC75A5}" destId="{63B66AB3-DDDD-4902-9D58-C845992355E5}" srcOrd="0" destOrd="0" presId="urn:microsoft.com/office/officeart/2005/8/layout/hList9"/>
    <dgm:cxn modelId="{6563ECC6-732F-422A-9E18-F009D00BE714}" type="presOf" srcId="{B9BCF818-2D0E-4FBD-A5B4-3D03D4D09587}" destId="{50AD6FD1-E023-465D-A9D8-16E581FBFE45}" srcOrd="0" destOrd="0" presId="urn:microsoft.com/office/officeart/2005/8/layout/hList9"/>
    <dgm:cxn modelId="{B7BC22CD-76F0-46E8-A106-A08B9DE99D43}" type="presOf" srcId="{860E5BA6-9343-4CB8-84F7-DC1D6812F336}" destId="{49217AFC-0FDF-4E18-ABEF-33DD62468E04}" srcOrd="0" destOrd="0" presId="urn:microsoft.com/office/officeart/2005/8/layout/hList9"/>
    <dgm:cxn modelId="{412988CE-CF4A-4D51-9191-EA4FC79B6D3C}" srcId="{EBB1A600-ABD4-485B-9854-3B781CAC75A5}" destId="{D6525BC1-5CC6-49D5-A2BA-F7D1677CACDD}" srcOrd="0" destOrd="0" parTransId="{136E720E-9DBE-40F2-BF47-5404E4560DFC}" sibTransId="{CB5827C0-DEF8-4CBA-B4A6-E4CBE55964EA}"/>
    <dgm:cxn modelId="{6E0790F6-4788-49A6-9585-1561D4F3D4A5}" type="presOf" srcId="{D6525BC1-5CC6-49D5-A2BA-F7D1677CACDD}" destId="{8701BDCC-99F7-4AAB-8E69-BA32EAD34B39}" srcOrd="0" destOrd="0" presId="urn:microsoft.com/office/officeart/2005/8/layout/hList9"/>
    <dgm:cxn modelId="{EA5246FC-5933-4C20-994D-101AB7CD42BF}" type="presOf" srcId="{2DAAD88E-2C5B-4936-B2AF-BA2E0907E7F5}" destId="{C2FE0A2B-1A8E-4D9B-BB54-61744E24C27C}" srcOrd="0" destOrd="0" presId="urn:microsoft.com/office/officeart/2005/8/layout/hList9"/>
    <dgm:cxn modelId="{098D5B7C-070C-4BB4-A576-EA4A20D1034C}" type="presParOf" srcId="{0C9277D5-5C23-418A-B5F8-100C0B8AC152}" destId="{051533E9-7A92-4A3F-A8D0-E0EDD5C0A613}" srcOrd="0" destOrd="0" presId="urn:microsoft.com/office/officeart/2005/8/layout/hList9"/>
    <dgm:cxn modelId="{4958ADB7-F21F-478F-AFFD-FAD22E3D1FFC}" type="presParOf" srcId="{0C9277D5-5C23-418A-B5F8-100C0B8AC152}" destId="{FD045435-A035-4307-B45B-BC5E5CD8DDD0}" srcOrd="1" destOrd="0" presId="urn:microsoft.com/office/officeart/2005/8/layout/hList9"/>
    <dgm:cxn modelId="{1AD0AAEF-EEDA-4B56-A8D3-685A5C32A59E}" type="presParOf" srcId="{FD045435-A035-4307-B45B-BC5E5CD8DDD0}" destId="{6504874B-1A18-4C84-9ECB-B8E35193EFC3}" srcOrd="0" destOrd="0" presId="urn:microsoft.com/office/officeart/2005/8/layout/hList9"/>
    <dgm:cxn modelId="{EC672A3C-E883-481F-9645-BA8465A87991}" type="presParOf" srcId="{FD045435-A035-4307-B45B-BC5E5CD8DDD0}" destId="{82EB8E70-914D-472F-AC5E-986C64F1D158}" srcOrd="1" destOrd="0" presId="urn:microsoft.com/office/officeart/2005/8/layout/hList9"/>
    <dgm:cxn modelId="{81D85C85-F57A-43BB-A8E3-B2D5E043E9BE}" type="presParOf" srcId="{82EB8E70-914D-472F-AC5E-986C64F1D158}" destId="{C2FE0A2B-1A8E-4D9B-BB54-61744E24C27C}" srcOrd="0" destOrd="0" presId="urn:microsoft.com/office/officeart/2005/8/layout/hList9"/>
    <dgm:cxn modelId="{37FCE22D-58A5-4C7B-8EE3-FDCEE918C0DB}" type="presParOf" srcId="{82EB8E70-914D-472F-AC5E-986C64F1D158}" destId="{0813ABAE-7B04-4CE9-8CD9-2CF644739A87}" srcOrd="1" destOrd="0" presId="urn:microsoft.com/office/officeart/2005/8/layout/hList9"/>
    <dgm:cxn modelId="{387C1E2F-8FD7-40CD-8CA0-A5863AEC1A38}" type="presParOf" srcId="{0C9277D5-5C23-418A-B5F8-100C0B8AC152}" destId="{DA3CF87C-1FCA-4A8C-BEB3-72BD0FCCCC35}" srcOrd="2" destOrd="0" presId="urn:microsoft.com/office/officeart/2005/8/layout/hList9"/>
    <dgm:cxn modelId="{0322DFC7-8B5C-4FC7-AAFE-34F88FFC109C}" type="presParOf" srcId="{0C9277D5-5C23-418A-B5F8-100C0B8AC152}" destId="{49217AFC-0FDF-4E18-ABEF-33DD62468E04}" srcOrd="3" destOrd="0" presId="urn:microsoft.com/office/officeart/2005/8/layout/hList9"/>
    <dgm:cxn modelId="{6B79FAAE-AA52-4C23-8AC6-01FE51B0D8B7}" type="presParOf" srcId="{0C9277D5-5C23-418A-B5F8-100C0B8AC152}" destId="{DBEB4CD8-EE61-4BD8-A61D-64E482A60EBE}" srcOrd="4" destOrd="0" presId="urn:microsoft.com/office/officeart/2005/8/layout/hList9"/>
    <dgm:cxn modelId="{9880014A-137F-4297-B531-7D447684A859}" type="presParOf" srcId="{0C9277D5-5C23-418A-B5F8-100C0B8AC152}" destId="{29C62C46-2AB1-4B76-B9D2-658371476EED}" srcOrd="5" destOrd="0" presId="urn:microsoft.com/office/officeart/2005/8/layout/hList9"/>
    <dgm:cxn modelId="{98566468-699F-4707-AEBA-AF539303F1C9}" type="presParOf" srcId="{0C9277D5-5C23-418A-B5F8-100C0B8AC152}" destId="{60E086AA-B0AF-4C62-AD09-AA66F923C88C}" srcOrd="6" destOrd="0" presId="urn:microsoft.com/office/officeart/2005/8/layout/hList9"/>
    <dgm:cxn modelId="{2B999577-1832-4AD3-AF7A-9207C264A15F}" type="presParOf" srcId="{60E086AA-B0AF-4C62-AD09-AA66F923C88C}" destId="{321CB188-6199-4E6B-B836-A425E9408351}" srcOrd="0" destOrd="0" presId="urn:microsoft.com/office/officeart/2005/8/layout/hList9"/>
    <dgm:cxn modelId="{D64B57F9-1A95-4B09-89DD-034E59D29ACE}" type="presParOf" srcId="{60E086AA-B0AF-4C62-AD09-AA66F923C88C}" destId="{2D97BB27-6247-40C4-9805-4025E7C75E0D}" srcOrd="1" destOrd="0" presId="urn:microsoft.com/office/officeart/2005/8/layout/hList9"/>
    <dgm:cxn modelId="{5B523709-DE9B-4817-8394-B80B056D6C99}" type="presParOf" srcId="{2D97BB27-6247-40C4-9805-4025E7C75E0D}" destId="{8701BDCC-99F7-4AAB-8E69-BA32EAD34B39}" srcOrd="0" destOrd="0" presId="urn:microsoft.com/office/officeart/2005/8/layout/hList9"/>
    <dgm:cxn modelId="{11913773-4A20-4E5B-8AAD-EF6ACA9D840E}" type="presParOf" srcId="{2D97BB27-6247-40C4-9805-4025E7C75E0D}" destId="{3116F891-E4F1-494F-8852-016D8CA8F7BB}" srcOrd="1" destOrd="0" presId="urn:microsoft.com/office/officeart/2005/8/layout/hList9"/>
    <dgm:cxn modelId="{2A5DB980-D63D-4858-9B56-E72A158D01D9}" type="presParOf" srcId="{0C9277D5-5C23-418A-B5F8-100C0B8AC152}" destId="{67E0CA04-5C7A-4A32-86B8-3EF692768791}" srcOrd="7" destOrd="0" presId="urn:microsoft.com/office/officeart/2005/8/layout/hList9"/>
    <dgm:cxn modelId="{F8DA4EE2-5921-44D4-805D-EB17CB612EAB}" type="presParOf" srcId="{0C9277D5-5C23-418A-B5F8-100C0B8AC152}" destId="{63B66AB3-DDDD-4902-9D58-C845992355E5}" srcOrd="8" destOrd="0" presId="urn:microsoft.com/office/officeart/2005/8/layout/hList9"/>
    <dgm:cxn modelId="{A91AAB43-47B0-4BC9-A9C3-C76496CCD7F8}" type="presParOf" srcId="{0C9277D5-5C23-418A-B5F8-100C0B8AC152}" destId="{DD37BBD5-8D8F-406A-AB83-F628CA637640}" srcOrd="9" destOrd="0" presId="urn:microsoft.com/office/officeart/2005/8/layout/hList9"/>
    <dgm:cxn modelId="{6138019C-4B32-40E7-9FA8-0686DA32C6D2}" type="presParOf" srcId="{0C9277D5-5C23-418A-B5F8-100C0B8AC152}" destId="{A17A276D-61ED-44FE-97CE-B80FCCCBB4AA}" srcOrd="10" destOrd="0" presId="urn:microsoft.com/office/officeart/2005/8/layout/hList9"/>
    <dgm:cxn modelId="{3FE918E1-3D65-45BF-A29B-C6EB1F5C17EF}" type="presParOf" srcId="{0C9277D5-5C23-418A-B5F8-100C0B8AC152}" destId="{AA352E58-3FB1-488F-B0C9-DB99FD25DE2D}" srcOrd="11" destOrd="0" presId="urn:microsoft.com/office/officeart/2005/8/layout/hList9"/>
    <dgm:cxn modelId="{45877053-FAE7-4E5D-9CF1-E60F5CA47439}" type="presParOf" srcId="{AA352E58-3FB1-488F-B0C9-DB99FD25DE2D}" destId="{FE6F9E90-9052-4BF9-9790-3C3FFA59A86F}" srcOrd="0" destOrd="0" presId="urn:microsoft.com/office/officeart/2005/8/layout/hList9"/>
    <dgm:cxn modelId="{B5E84920-4375-4090-A540-966AEA438095}" type="presParOf" srcId="{AA352E58-3FB1-488F-B0C9-DB99FD25DE2D}" destId="{0E57F3FC-8035-4BDD-8A34-CF8B36375794}" srcOrd="1" destOrd="0" presId="urn:microsoft.com/office/officeart/2005/8/layout/hList9"/>
    <dgm:cxn modelId="{7A9982DA-476B-4FB2-8B09-CC33733C3761}" type="presParOf" srcId="{0E57F3FC-8035-4BDD-8A34-CF8B36375794}" destId="{B8604B97-B19E-46E3-B2C4-A2EA47BA4637}" srcOrd="0" destOrd="0" presId="urn:microsoft.com/office/officeart/2005/8/layout/hList9"/>
    <dgm:cxn modelId="{360A282C-C7E1-40FB-A912-96B04643B9E8}" type="presParOf" srcId="{0E57F3FC-8035-4BDD-8A34-CF8B36375794}" destId="{7FB1FFC0-EF36-40AC-A08F-0AB2A8BE3124}" srcOrd="1" destOrd="0" presId="urn:microsoft.com/office/officeart/2005/8/layout/hList9"/>
    <dgm:cxn modelId="{D9742FEC-38D4-4153-A3A9-EAC8E2B1A668}" type="presParOf" srcId="{0C9277D5-5C23-418A-B5F8-100C0B8AC152}" destId="{B3EB352E-2373-4AE6-9F54-301583FE3387}" srcOrd="12" destOrd="0" presId="urn:microsoft.com/office/officeart/2005/8/layout/hList9"/>
    <dgm:cxn modelId="{4ABFB765-723E-4368-AC60-F00ECF0760CB}" type="presParOf" srcId="{0C9277D5-5C23-418A-B5F8-100C0B8AC152}" destId="{50AD6FD1-E023-465D-A9D8-16E581FBFE45}" srcOrd="13" destOrd="0" presId="urn:microsoft.com/office/officeart/2005/8/layout/hList9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68A0D-04C2-4AF7-90FE-FB54013AC034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CDADD0-ACCD-4DB2-8C61-013976650D35}">
      <dgm:prSet phldrT="[Текст]" custT="1"/>
      <dgm:spPr/>
      <dgm:t>
        <a:bodyPr/>
        <a:lstStyle/>
        <a:p>
          <a:r>
            <a:rPr lang="ru-RU" sz="2700" dirty="0"/>
            <a:t>Акцизы,     </a:t>
          </a:r>
          <a:r>
            <a:rPr lang="ru-RU" sz="1600" dirty="0"/>
            <a:t>млн. рублей</a:t>
          </a:r>
        </a:p>
      </dgm:t>
    </dgm:pt>
    <dgm:pt modelId="{CF815E7C-A421-42D4-9C06-A661DAD65B62}" type="parTrans" cxnId="{C15C3055-747B-48A1-A1A7-892A6B550D17}">
      <dgm:prSet/>
      <dgm:spPr/>
      <dgm:t>
        <a:bodyPr/>
        <a:lstStyle/>
        <a:p>
          <a:endParaRPr lang="ru-RU"/>
        </a:p>
      </dgm:t>
    </dgm:pt>
    <dgm:pt modelId="{7CCE3A25-0D70-49D4-A7BC-45CC304B0B97}" type="sibTrans" cxnId="{C15C3055-747B-48A1-A1A7-892A6B550D17}">
      <dgm:prSet/>
      <dgm:spPr/>
      <dgm:t>
        <a:bodyPr/>
        <a:lstStyle/>
        <a:p>
          <a:endParaRPr lang="ru-RU"/>
        </a:p>
      </dgm:t>
    </dgm:pt>
    <dgm:pt modelId="{826BF105-C424-49F8-AFC4-3D0C30CABE74}">
      <dgm:prSet phldrT="[Текст]"/>
      <dgm:spPr/>
      <dgm:t>
        <a:bodyPr/>
        <a:lstStyle/>
        <a:p>
          <a:r>
            <a:rPr lang="ru-RU" sz="2100" dirty="0"/>
            <a:t>2022 год - 16</a:t>
          </a:r>
        </a:p>
      </dgm:t>
    </dgm:pt>
    <dgm:pt modelId="{BFEEEF58-D605-4420-A58D-1044E22FF88F}" type="parTrans" cxnId="{93C8A495-C297-44FB-92C6-FC9AC952A31C}">
      <dgm:prSet/>
      <dgm:spPr/>
      <dgm:t>
        <a:bodyPr/>
        <a:lstStyle/>
        <a:p>
          <a:endParaRPr lang="ru-RU"/>
        </a:p>
      </dgm:t>
    </dgm:pt>
    <dgm:pt modelId="{B27B658B-4F43-41EB-90C8-A288EC3C78FA}" type="sibTrans" cxnId="{93C8A495-C297-44FB-92C6-FC9AC952A31C}">
      <dgm:prSet/>
      <dgm:spPr/>
      <dgm:t>
        <a:bodyPr/>
        <a:lstStyle/>
        <a:p>
          <a:endParaRPr lang="ru-RU"/>
        </a:p>
      </dgm:t>
    </dgm:pt>
    <dgm:pt modelId="{411626E5-BB03-4C51-80CC-75E93CA9DAF4}">
      <dgm:prSet phldrT="[Текст]"/>
      <dgm:spPr/>
      <dgm:t>
        <a:bodyPr/>
        <a:lstStyle/>
        <a:p>
          <a:r>
            <a:rPr lang="ru-RU" sz="2100" dirty="0"/>
            <a:t>2024 год - 18</a:t>
          </a:r>
        </a:p>
      </dgm:t>
    </dgm:pt>
    <dgm:pt modelId="{D9DC6764-9CB6-486F-957E-A010ACCABA84}" type="parTrans" cxnId="{3ACCFEDD-8735-47FB-87C0-4D0496419B12}">
      <dgm:prSet/>
      <dgm:spPr/>
      <dgm:t>
        <a:bodyPr/>
        <a:lstStyle/>
        <a:p>
          <a:endParaRPr lang="ru-RU"/>
        </a:p>
      </dgm:t>
    </dgm:pt>
    <dgm:pt modelId="{10AE8E50-867B-45C7-B3E9-1D1D1A5718DB}" type="sibTrans" cxnId="{3ACCFEDD-8735-47FB-87C0-4D0496419B12}">
      <dgm:prSet/>
      <dgm:spPr/>
      <dgm:t>
        <a:bodyPr/>
        <a:lstStyle/>
        <a:p>
          <a:endParaRPr lang="ru-RU"/>
        </a:p>
      </dgm:t>
    </dgm:pt>
    <dgm:pt modelId="{70D3C13E-93BA-40A3-98B5-635BA37CA121}">
      <dgm:prSet phldrT="[Текст]" custT="1"/>
      <dgm:spPr/>
      <dgm:t>
        <a:bodyPr/>
        <a:lstStyle/>
        <a:p>
          <a:r>
            <a:rPr lang="ru-RU" sz="2700" dirty="0"/>
            <a:t>Субсидии, </a:t>
          </a:r>
          <a:r>
            <a:rPr lang="ru-RU" sz="1600" dirty="0"/>
            <a:t>млн. рублей</a:t>
          </a:r>
        </a:p>
      </dgm:t>
    </dgm:pt>
    <dgm:pt modelId="{024028C8-31A5-4D29-88FC-D82D466A6CEE}" type="parTrans" cxnId="{42D2CFB3-326D-49D3-A4AE-7D628820EA3E}">
      <dgm:prSet/>
      <dgm:spPr/>
      <dgm:t>
        <a:bodyPr/>
        <a:lstStyle/>
        <a:p>
          <a:endParaRPr lang="ru-RU"/>
        </a:p>
      </dgm:t>
    </dgm:pt>
    <dgm:pt modelId="{2F337F53-6C1A-48BA-9124-11D0530BA343}" type="sibTrans" cxnId="{42D2CFB3-326D-49D3-A4AE-7D628820EA3E}">
      <dgm:prSet/>
      <dgm:spPr/>
      <dgm:t>
        <a:bodyPr/>
        <a:lstStyle/>
        <a:p>
          <a:endParaRPr lang="ru-RU"/>
        </a:p>
      </dgm:t>
    </dgm:pt>
    <dgm:pt modelId="{37226F86-88CE-41AB-B80C-EA4A92E4C7F3}">
      <dgm:prSet phldrT="[Текст]"/>
      <dgm:spPr/>
      <dgm:t>
        <a:bodyPr/>
        <a:lstStyle/>
        <a:p>
          <a:r>
            <a:rPr lang="ru-RU" sz="2100" dirty="0"/>
            <a:t>2022 год - 3</a:t>
          </a:r>
        </a:p>
      </dgm:t>
    </dgm:pt>
    <dgm:pt modelId="{58130544-ED27-4631-B443-54853B50D187}" type="parTrans" cxnId="{F43F95C3-E13B-4D6B-A641-A8EF79508C15}">
      <dgm:prSet/>
      <dgm:spPr/>
      <dgm:t>
        <a:bodyPr/>
        <a:lstStyle/>
        <a:p>
          <a:endParaRPr lang="ru-RU"/>
        </a:p>
      </dgm:t>
    </dgm:pt>
    <dgm:pt modelId="{DD464CF3-4909-43E8-8C19-C618F64F6B07}" type="sibTrans" cxnId="{F43F95C3-E13B-4D6B-A641-A8EF79508C15}">
      <dgm:prSet/>
      <dgm:spPr/>
      <dgm:t>
        <a:bodyPr/>
        <a:lstStyle/>
        <a:p>
          <a:endParaRPr lang="ru-RU"/>
        </a:p>
      </dgm:t>
    </dgm:pt>
    <dgm:pt modelId="{489BD69D-A13B-45FD-9A85-CDB43ABCF805}">
      <dgm:prSet phldrT="[Текст]"/>
      <dgm:spPr/>
      <dgm:t>
        <a:bodyPr/>
        <a:lstStyle/>
        <a:p>
          <a:r>
            <a:rPr lang="ru-RU" sz="2100" dirty="0"/>
            <a:t>2023 год - 3</a:t>
          </a:r>
        </a:p>
      </dgm:t>
    </dgm:pt>
    <dgm:pt modelId="{419CF52C-F0D2-4A04-A731-5A8909C948AA}" type="parTrans" cxnId="{E2052061-1E72-460D-8F44-DC7D19D26787}">
      <dgm:prSet/>
      <dgm:spPr/>
      <dgm:t>
        <a:bodyPr/>
        <a:lstStyle/>
        <a:p>
          <a:endParaRPr lang="ru-RU"/>
        </a:p>
      </dgm:t>
    </dgm:pt>
    <dgm:pt modelId="{0CDFA235-6307-47E1-99A2-7B521BDFFFF7}" type="sibTrans" cxnId="{E2052061-1E72-460D-8F44-DC7D19D26787}">
      <dgm:prSet/>
      <dgm:spPr/>
      <dgm:t>
        <a:bodyPr/>
        <a:lstStyle/>
        <a:p>
          <a:endParaRPr lang="ru-RU"/>
        </a:p>
      </dgm:t>
    </dgm:pt>
    <dgm:pt modelId="{8185E65C-69CC-4ABF-BCCC-22F0D2110E5B}">
      <dgm:prSet phldrT="[Текст]"/>
      <dgm:spPr/>
      <dgm:t>
        <a:bodyPr/>
        <a:lstStyle/>
        <a:p>
          <a:r>
            <a:rPr lang="ru-RU" sz="2100" dirty="0"/>
            <a:t>2023 год - 17</a:t>
          </a:r>
        </a:p>
      </dgm:t>
    </dgm:pt>
    <dgm:pt modelId="{BCB85D93-2084-4394-BECA-CE775EFCD80D}" type="parTrans" cxnId="{D751D564-25A6-4EF4-B8F8-31FEB61DCDAB}">
      <dgm:prSet/>
      <dgm:spPr/>
      <dgm:t>
        <a:bodyPr/>
        <a:lstStyle/>
        <a:p>
          <a:endParaRPr lang="ru-RU"/>
        </a:p>
      </dgm:t>
    </dgm:pt>
    <dgm:pt modelId="{C054A67F-5FDE-4F83-B690-08B76A35DA29}" type="sibTrans" cxnId="{D751D564-25A6-4EF4-B8F8-31FEB61DCDAB}">
      <dgm:prSet/>
      <dgm:spPr/>
      <dgm:t>
        <a:bodyPr/>
        <a:lstStyle/>
        <a:p>
          <a:endParaRPr lang="ru-RU"/>
        </a:p>
      </dgm:t>
    </dgm:pt>
    <dgm:pt modelId="{08E7C43E-4A50-4B6A-92E1-561D95D49260}">
      <dgm:prSet phldrT="[Текст]"/>
      <dgm:spPr/>
      <dgm:t>
        <a:bodyPr/>
        <a:lstStyle/>
        <a:p>
          <a:r>
            <a:rPr lang="ru-RU" sz="2100" dirty="0"/>
            <a:t>2024 год - 3</a:t>
          </a:r>
        </a:p>
      </dgm:t>
    </dgm:pt>
    <dgm:pt modelId="{99280CA2-0EB0-48B1-A315-8D69DD6BC651}" type="parTrans" cxnId="{82ECAA55-FDB7-4A05-B797-3796DDA4BE40}">
      <dgm:prSet/>
      <dgm:spPr/>
      <dgm:t>
        <a:bodyPr/>
        <a:lstStyle/>
        <a:p>
          <a:endParaRPr lang="ru-RU"/>
        </a:p>
      </dgm:t>
    </dgm:pt>
    <dgm:pt modelId="{BA8C419F-C069-40F2-B223-820F9BBC3A3F}" type="sibTrans" cxnId="{82ECAA55-FDB7-4A05-B797-3796DDA4BE40}">
      <dgm:prSet/>
      <dgm:spPr/>
      <dgm:t>
        <a:bodyPr/>
        <a:lstStyle/>
        <a:p>
          <a:endParaRPr lang="ru-RU"/>
        </a:p>
      </dgm:t>
    </dgm:pt>
    <dgm:pt modelId="{7D533080-AEA5-4756-B608-6E947D7B9347}" type="pres">
      <dgm:prSet presAssocID="{0D168A0D-04C2-4AF7-90FE-FB54013AC034}" presName="Name0" presStyleCnt="0">
        <dgm:presLayoutVars>
          <dgm:dir/>
          <dgm:resizeHandles val="exact"/>
        </dgm:presLayoutVars>
      </dgm:prSet>
      <dgm:spPr/>
    </dgm:pt>
    <dgm:pt modelId="{8EE44F0C-D051-4A19-9BB0-7D0D17CC3A5D}" type="pres">
      <dgm:prSet presAssocID="{45CDADD0-ACCD-4DB2-8C61-013976650D35}" presName="node" presStyleLbl="node1" presStyleIdx="0" presStyleCnt="2">
        <dgm:presLayoutVars>
          <dgm:bulletEnabled val="1"/>
        </dgm:presLayoutVars>
      </dgm:prSet>
      <dgm:spPr/>
    </dgm:pt>
    <dgm:pt modelId="{7A7416B2-B4DF-4A1F-A4A8-15BDD214BF5E}" type="pres">
      <dgm:prSet presAssocID="{7CCE3A25-0D70-49D4-A7BC-45CC304B0B97}" presName="sibTrans" presStyleCnt="0"/>
      <dgm:spPr/>
    </dgm:pt>
    <dgm:pt modelId="{6927326B-D535-4A9A-8526-157EA120A97B}" type="pres">
      <dgm:prSet presAssocID="{70D3C13E-93BA-40A3-98B5-635BA37CA121}" presName="node" presStyleLbl="node1" presStyleIdx="1" presStyleCnt="2">
        <dgm:presLayoutVars>
          <dgm:bulletEnabled val="1"/>
        </dgm:presLayoutVars>
      </dgm:prSet>
      <dgm:spPr/>
    </dgm:pt>
  </dgm:ptLst>
  <dgm:cxnLst>
    <dgm:cxn modelId="{3FC15303-DB0D-4887-BE4B-CC764747EA01}" type="presOf" srcId="{8185E65C-69CC-4ABF-BCCC-22F0D2110E5B}" destId="{8EE44F0C-D051-4A19-9BB0-7D0D17CC3A5D}" srcOrd="0" destOrd="2" presId="urn:microsoft.com/office/officeart/2005/8/layout/hList6"/>
    <dgm:cxn modelId="{2866BA0B-FEB7-4238-B60E-89692C8CBBEE}" type="presOf" srcId="{37226F86-88CE-41AB-B80C-EA4A92E4C7F3}" destId="{6927326B-D535-4A9A-8526-157EA120A97B}" srcOrd="0" destOrd="1" presId="urn:microsoft.com/office/officeart/2005/8/layout/hList6"/>
    <dgm:cxn modelId="{E2052061-1E72-460D-8F44-DC7D19D26787}" srcId="{70D3C13E-93BA-40A3-98B5-635BA37CA121}" destId="{489BD69D-A13B-45FD-9A85-CDB43ABCF805}" srcOrd="1" destOrd="0" parTransId="{419CF52C-F0D2-4A04-A731-5A8909C948AA}" sibTransId="{0CDFA235-6307-47E1-99A2-7B521BDFFFF7}"/>
    <dgm:cxn modelId="{D751D564-25A6-4EF4-B8F8-31FEB61DCDAB}" srcId="{45CDADD0-ACCD-4DB2-8C61-013976650D35}" destId="{8185E65C-69CC-4ABF-BCCC-22F0D2110E5B}" srcOrd="1" destOrd="0" parTransId="{BCB85D93-2084-4394-BECA-CE775EFCD80D}" sibTransId="{C054A67F-5FDE-4F83-B690-08B76A35DA29}"/>
    <dgm:cxn modelId="{52F7644A-DE11-4DBA-8FB6-3D8DDC0AB76E}" type="presOf" srcId="{70D3C13E-93BA-40A3-98B5-635BA37CA121}" destId="{6927326B-D535-4A9A-8526-157EA120A97B}" srcOrd="0" destOrd="0" presId="urn:microsoft.com/office/officeart/2005/8/layout/hList6"/>
    <dgm:cxn modelId="{AEEB194D-CE8B-41B1-878D-58DC6D420AFB}" type="presOf" srcId="{826BF105-C424-49F8-AFC4-3D0C30CABE74}" destId="{8EE44F0C-D051-4A19-9BB0-7D0D17CC3A5D}" srcOrd="0" destOrd="1" presId="urn:microsoft.com/office/officeart/2005/8/layout/hList6"/>
    <dgm:cxn modelId="{806BCD6F-EF3E-4595-ABC3-5C250365722B}" type="presOf" srcId="{0D168A0D-04C2-4AF7-90FE-FB54013AC034}" destId="{7D533080-AEA5-4756-B608-6E947D7B9347}" srcOrd="0" destOrd="0" presId="urn:microsoft.com/office/officeart/2005/8/layout/hList6"/>
    <dgm:cxn modelId="{7726AF52-9596-4AA7-8E37-7051FB1E59E7}" type="presOf" srcId="{08E7C43E-4A50-4B6A-92E1-561D95D49260}" destId="{6927326B-D535-4A9A-8526-157EA120A97B}" srcOrd="0" destOrd="3" presId="urn:microsoft.com/office/officeart/2005/8/layout/hList6"/>
    <dgm:cxn modelId="{C15C3055-747B-48A1-A1A7-892A6B550D17}" srcId="{0D168A0D-04C2-4AF7-90FE-FB54013AC034}" destId="{45CDADD0-ACCD-4DB2-8C61-013976650D35}" srcOrd="0" destOrd="0" parTransId="{CF815E7C-A421-42D4-9C06-A661DAD65B62}" sibTransId="{7CCE3A25-0D70-49D4-A7BC-45CC304B0B97}"/>
    <dgm:cxn modelId="{82ECAA55-FDB7-4A05-B797-3796DDA4BE40}" srcId="{70D3C13E-93BA-40A3-98B5-635BA37CA121}" destId="{08E7C43E-4A50-4B6A-92E1-561D95D49260}" srcOrd="2" destOrd="0" parTransId="{99280CA2-0EB0-48B1-A315-8D69DD6BC651}" sibTransId="{BA8C419F-C069-40F2-B223-820F9BBC3A3F}"/>
    <dgm:cxn modelId="{7FD65077-E764-4809-BA33-32D797F9F120}" type="presOf" srcId="{45CDADD0-ACCD-4DB2-8C61-013976650D35}" destId="{8EE44F0C-D051-4A19-9BB0-7D0D17CC3A5D}" srcOrd="0" destOrd="0" presId="urn:microsoft.com/office/officeart/2005/8/layout/hList6"/>
    <dgm:cxn modelId="{93C8A495-C297-44FB-92C6-FC9AC952A31C}" srcId="{45CDADD0-ACCD-4DB2-8C61-013976650D35}" destId="{826BF105-C424-49F8-AFC4-3D0C30CABE74}" srcOrd="0" destOrd="0" parTransId="{BFEEEF58-D605-4420-A58D-1044E22FF88F}" sibTransId="{B27B658B-4F43-41EB-90C8-A288EC3C78FA}"/>
    <dgm:cxn modelId="{9B2B12A7-9B43-42C6-B218-BE45F624146B}" type="presOf" srcId="{411626E5-BB03-4C51-80CC-75E93CA9DAF4}" destId="{8EE44F0C-D051-4A19-9BB0-7D0D17CC3A5D}" srcOrd="0" destOrd="3" presId="urn:microsoft.com/office/officeart/2005/8/layout/hList6"/>
    <dgm:cxn modelId="{42D2CFB3-326D-49D3-A4AE-7D628820EA3E}" srcId="{0D168A0D-04C2-4AF7-90FE-FB54013AC034}" destId="{70D3C13E-93BA-40A3-98B5-635BA37CA121}" srcOrd="1" destOrd="0" parTransId="{024028C8-31A5-4D29-88FC-D82D466A6CEE}" sibTransId="{2F337F53-6C1A-48BA-9124-11D0530BA343}"/>
    <dgm:cxn modelId="{F43F95C3-E13B-4D6B-A641-A8EF79508C15}" srcId="{70D3C13E-93BA-40A3-98B5-635BA37CA121}" destId="{37226F86-88CE-41AB-B80C-EA4A92E4C7F3}" srcOrd="0" destOrd="0" parTransId="{58130544-ED27-4631-B443-54853B50D187}" sibTransId="{DD464CF3-4909-43E8-8C19-C618F64F6B07}"/>
    <dgm:cxn modelId="{3ACCFEDD-8735-47FB-87C0-4D0496419B12}" srcId="{45CDADD0-ACCD-4DB2-8C61-013976650D35}" destId="{411626E5-BB03-4C51-80CC-75E93CA9DAF4}" srcOrd="2" destOrd="0" parTransId="{D9DC6764-9CB6-486F-957E-A010ACCABA84}" sibTransId="{10AE8E50-867B-45C7-B3E9-1D1D1A5718DB}"/>
    <dgm:cxn modelId="{759B27DF-E4EA-466A-ABBA-C4FCFAC0E5D1}" type="presOf" srcId="{489BD69D-A13B-45FD-9A85-CDB43ABCF805}" destId="{6927326B-D535-4A9A-8526-157EA120A97B}" srcOrd="0" destOrd="2" presId="urn:microsoft.com/office/officeart/2005/8/layout/hList6"/>
    <dgm:cxn modelId="{A51A5CDD-1229-422E-96A6-D222D41EF87F}" type="presParOf" srcId="{7D533080-AEA5-4756-B608-6E947D7B9347}" destId="{8EE44F0C-D051-4A19-9BB0-7D0D17CC3A5D}" srcOrd="0" destOrd="0" presId="urn:microsoft.com/office/officeart/2005/8/layout/hList6"/>
    <dgm:cxn modelId="{4AF153C8-4AFA-4C62-84F7-BEB8166D8486}" type="presParOf" srcId="{7D533080-AEA5-4756-B608-6E947D7B9347}" destId="{7A7416B2-B4DF-4A1F-A4A8-15BDD214BF5E}" srcOrd="1" destOrd="0" presId="urn:microsoft.com/office/officeart/2005/8/layout/hList6"/>
    <dgm:cxn modelId="{1BD5CE87-88BD-47A7-A8C3-0B0EE14F59DC}" type="presParOf" srcId="{7D533080-AEA5-4756-B608-6E947D7B9347}" destId="{6927326B-D535-4A9A-8526-157EA120A97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BD070-C25F-45C2-B6DD-5FFD57BAFEEC}">
      <dsp:nvSpPr>
        <dsp:cNvPr id="0" name=""/>
        <dsp:cNvSpPr/>
      </dsp:nvSpPr>
      <dsp:spPr>
        <a:xfrm>
          <a:off x="85101" y="0"/>
          <a:ext cx="3037815" cy="9505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2">
                  <a:lumMod val="75000"/>
                </a:schemeClr>
              </a:solidFill>
            </a:rPr>
            <a:t>Недопущение роста просроченной кредиторской задолженности 0,0 млн. руб.</a:t>
          </a:r>
          <a:endParaRPr lang="ru-RU" sz="18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5101" y="0"/>
        <a:ext cx="3037815" cy="950505"/>
      </dsp:txXfrm>
    </dsp:sp>
    <dsp:sp modelId="{66964CBF-6F6B-4796-9C71-52BC0C468A8E}">
      <dsp:nvSpPr>
        <dsp:cNvPr id="0" name=""/>
        <dsp:cNvSpPr/>
      </dsp:nvSpPr>
      <dsp:spPr>
        <a:xfrm>
          <a:off x="72000" y="1080122"/>
          <a:ext cx="2985443" cy="95050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2">
                  <a:lumMod val="75000"/>
                </a:schemeClr>
              </a:solidFill>
            </a:rPr>
            <a:t>Обеспечение публичности процесса управления финансами</a:t>
          </a:r>
          <a:endParaRPr lang="ru-RU" sz="18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2000" y="1080122"/>
        <a:ext cx="2985443" cy="950505"/>
      </dsp:txXfrm>
    </dsp:sp>
    <dsp:sp modelId="{E07F6C15-B693-4227-AA7C-62F888325D2C}">
      <dsp:nvSpPr>
        <dsp:cNvPr id="0" name=""/>
        <dsp:cNvSpPr/>
      </dsp:nvSpPr>
      <dsp:spPr>
        <a:xfrm>
          <a:off x="144017" y="2139942"/>
          <a:ext cx="2970234" cy="95050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2">
                  <a:lumMod val="75000"/>
                </a:schemeClr>
              </a:solidFill>
            </a:rPr>
            <a:t>Обеспечение полного </a:t>
          </a:r>
          <a:r>
            <a:rPr lang="ru-RU" sz="1600" b="1" i="1" kern="1200" dirty="0" err="1">
              <a:solidFill>
                <a:schemeClr val="tx2">
                  <a:lumMod val="75000"/>
                </a:schemeClr>
              </a:solidFill>
            </a:rPr>
            <a:t>софинансирования</a:t>
          </a:r>
          <a:r>
            <a:rPr lang="ru-RU" sz="1600" b="1" i="1" kern="1200" dirty="0">
              <a:solidFill>
                <a:schemeClr val="tx2">
                  <a:lumMod val="75000"/>
                </a:schemeClr>
              </a:solidFill>
            </a:rPr>
            <a:t> субсидий из областного бюджета</a:t>
          </a:r>
        </a:p>
      </dsp:txBody>
      <dsp:txXfrm>
        <a:off x="144017" y="2139942"/>
        <a:ext cx="2970234" cy="95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E0A2B-1A8E-4D9B-BB54-61744E24C27C}">
      <dsp:nvSpPr>
        <dsp:cNvPr id="0" name=""/>
        <dsp:cNvSpPr/>
      </dsp:nvSpPr>
      <dsp:spPr>
        <a:xfrm>
          <a:off x="1484874" y="401714"/>
          <a:ext cx="1503320" cy="1002714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4 детских сада,        739 воспитанников</a:t>
          </a:r>
        </a:p>
      </dsp:txBody>
      <dsp:txXfrm>
        <a:off x="1725406" y="401714"/>
        <a:ext cx="1262789" cy="1002714"/>
      </dsp:txXfrm>
    </dsp:sp>
    <dsp:sp modelId="{49217AFC-0FDF-4E18-ABEF-33DD62468E04}">
      <dsp:nvSpPr>
        <dsp:cNvPr id="0" name=""/>
        <dsp:cNvSpPr/>
      </dsp:nvSpPr>
      <dsp:spPr>
        <a:xfrm>
          <a:off x="521992" y="34820"/>
          <a:ext cx="1040368" cy="977950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Дошкольное образование</a:t>
          </a:r>
        </a:p>
      </dsp:txBody>
      <dsp:txXfrm>
        <a:off x="674350" y="178037"/>
        <a:ext cx="735652" cy="691516"/>
      </dsp:txXfrm>
    </dsp:sp>
    <dsp:sp modelId="{8701BDCC-99F7-4AAB-8E69-BA32EAD34B39}">
      <dsp:nvSpPr>
        <dsp:cNvPr id="0" name=""/>
        <dsp:cNvSpPr/>
      </dsp:nvSpPr>
      <dsp:spPr>
        <a:xfrm>
          <a:off x="3736753" y="401299"/>
          <a:ext cx="1503320" cy="1002714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8 школ,                   1590 учащихся</a:t>
          </a:r>
        </a:p>
      </dsp:txBody>
      <dsp:txXfrm>
        <a:off x="3977285" y="401299"/>
        <a:ext cx="1262789" cy="1002714"/>
      </dsp:txXfrm>
    </dsp:sp>
    <dsp:sp modelId="{63B66AB3-DDDD-4902-9D58-C845992355E5}">
      <dsp:nvSpPr>
        <dsp:cNvPr id="0" name=""/>
        <dsp:cNvSpPr/>
      </dsp:nvSpPr>
      <dsp:spPr>
        <a:xfrm>
          <a:off x="2934982" y="414"/>
          <a:ext cx="1002213" cy="100221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Общее образование</a:t>
          </a:r>
        </a:p>
      </dsp:txBody>
      <dsp:txXfrm>
        <a:off x="3081753" y="147185"/>
        <a:ext cx="708671" cy="708671"/>
      </dsp:txXfrm>
    </dsp:sp>
    <dsp:sp modelId="{B8604B97-B19E-46E3-B2C4-A2EA47BA4637}">
      <dsp:nvSpPr>
        <dsp:cNvPr id="0" name=""/>
        <dsp:cNvSpPr/>
      </dsp:nvSpPr>
      <dsp:spPr>
        <a:xfrm>
          <a:off x="6193099" y="401714"/>
          <a:ext cx="1503320" cy="1002714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2 учреждения    (ДШИ, ЦДО),                       1922 обучающихся </a:t>
          </a:r>
        </a:p>
      </dsp:txBody>
      <dsp:txXfrm>
        <a:off x="6433630" y="401714"/>
        <a:ext cx="1262789" cy="1002714"/>
      </dsp:txXfrm>
    </dsp:sp>
    <dsp:sp modelId="{50AD6FD1-E023-465D-A9D8-16E581FBFE45}">
      <dsp:nvSpPr>
        <dsp:cNvPr id="0" name=""/>
        <dsp:cNvSpPr/>
      </dsp:nvSpPr>
      <dsp:spPr>
        <a:xfrm>
          <a:off x="5260858" y="34820"/>
          <a:ext cx="1110863" cy="100221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Учреждения </a:t>
          </a:r>
          <a:r>
            <a:rPr lang="ru-RU" sz="900" kern="1200" dirty="0" err="1"/>
            <a:t>дополнитель-ного</a:t>
          </a:r>
          <a:r>
            <a:rPr lang="ru-RU" sz="900" kern="1200" dirty="0"/>
            <a:t> образования детей</a:t>
          </a:r>
        </a:p>
      </dsp:txBody>
      <dsp:txXfrm>
        <a:off x="5423540" y="181591"/>
        <a:ext cx="785499" cy="708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44F0C-D051-4A19-9BB0-7D0D17CC3A5D}">
      <dsp:nvSpPr>
        <dsp:cNvPr id="0" name=""/>
        <dsp:cNvSpPr/>
      </dsp:nvSpPr>
      <dsp:spPr>
        <a:xfrm rot="16200000">
          <a:off x="-414735" y="416897"/>
          <a:ext cx="2913870" cy="20800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Акцизы,     </a:t>
          </a:r>
          <a:r>
            <a:rPr lang="ru-RU" sz="1600" kern="1200" dirty="0"/>
            <a:t>млн. рублей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2022 год - 16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2023 год - 17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2024 год - 18</a:t>
          </a:r>
        </a:p>
      </dsp:txBody>
      <dsp:txXfrm rot="5400000">
        <a:off x="2163" y="582773"/>
        <a:ext cx="2080074" cy="1748322"/>
      </dsp:txXfrm>
    </dsp:sp>
    <dsp:sp modelId="{6927326B-D535-4A9A-8526-157EA120A97B}">
      <dsp:nvSpPr>
        <dsp:cNvPr id="0" name=""/>
        <dsp:cNvSpPr/>
      </dsp:nvSpPr>
      <dsp:spPr>
        <a:xfrm rot="16200000">
          <a:off x="1821345" y="416897"/>
          <a:ext cx="2913870" cy="20800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Субсидии, </a:t>
          </a:r>
          <a:r>
            <a:rPr lang="ru-RU" sz="1600" kern="1200" dirty="0"/>
            <a:t>млн. рублей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2022 год - 3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2023 год - 3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2024 год - 3</a:t>
          </a:r>
        </a:p>
      </dsp:txBody>
      <dsp:txXfrm rot="5400000">
        <a:off x="2238243" y="582773"/>
        <a:ext cx="2080074" cy="1748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0.78813</cdr:x>
      <cdr:y>0.13946</cdr:y>
    </cdr:from>
    <cdr:to>
      <cdr:x>0.89013</cdr:x>
      <cdr:y>0.47363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3EB3C17-B2FD-4553-A742-9CF7D8F18416}"/>
            </a:ext>
          </a:extLst>
        </cdr:cNvPr>
        <cdr:cNvSpPr txBox="1"/>
      </cdr:nvSpPr>
      <cdr:spPr>
        <a:xfrm xmlns:a="http://schemas.openxmlformats.org/drawingml/2006/main">
          <a:off x="7065191" y="391151"/>
          <a:ext cx="914400" cy="937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585,9</a:t>
          </a:r>
        </a:p>
      </cdr:txBody>
    </cdr:sp>
  </cdr:relSizeAnchor>
  <cdr:relSizeAnchor xmlns:cdr="http://schemas.openxmlformats.org/drawingml/2006/chartDrawing">
    <cdr:from>
      <cdr:x>0.60862</cdr:x>
      <cdr:y>0</cdr:y>
    </cdr:from>
    <cdr:to>
      <cdr:x>0.71062</cdr:x>
      <cdr:y>0.13168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4536C79-AFB7-4825-B110-24CC5E585F84}"/>
            </a:ext>
          </a:extLst>
        </cdr:cNvPr>
        <cdr:cNvSpPr txBox="1"/>
      </cdr:nvSpPr>
      <cdr:spPr>
        <a:xfrm xmlns:a="http://schemas.openxmlformats.org/drawingml/2006/main">
          <a:off x="5455980" y="0"/>
          <a:ext cx="9144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884,9</a:t>
          </a:r>
        </a:p>
      </cdr:txBody>
    </cdr:sp>
  </cdr:relSizeAnchor>
  <cdr:relSizeAnchor xmlns:cdr="http://schemas.openxmlformats.org/drawingml/2006/chartDrawing">
    <cdr:from>
      <cdr:x>0.44714</cdr:x>
      <cdr:y>0.0256</cdr:y>
    </cdr:from>
    <cdr:to>
      <cdr:x>0.54915</cdr:x>
      <cdr:y>0.35977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7346D7E-0C66-4DB9-98A9-CB15615DF062}"/>
            </a:ext>
          </a:extLst>
        </cdr:cNvPr>
        <cdr:cNvSpPr txBox="1"/>
      </cdr:nvSpPr>
      <cdr:spPr>
        <a:xfrm xmlns:a="http://schemas.openxmlformats.org/drawingml/2006/main">
          <a:off x="4008420" y="700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790,3</a:t>
          </a:r>
        </a:p>
      </cdr:txBody>
    </cdr:sp>
  </cdr:relSizeAnchor>
  <cdr:relSizeAnchor xmlns:cdr="http://schemas.openxmlformats.org/drawingml/2006/chartDrawing">
    <cdr:from>
      <cdr:x>0.23005</cdr:x>
      <cdr:y>0.0777</cdr:y>
    </cdr:from>
    <cdr:to>
      <cdr:x>0.33205</cdr:x>
      <cdr:y>0.40372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6C9AF44-F620-420C-A575-001F9BB1603F}"/>
            </a:ext>
          </a:extLst>
        </cdr:cNvPr>
        <cdr:cNvSpPr txBox="1"/>
      </cdr:nvSpPr>
      <cdr:spPr>
        <a:xfrm xmlns:a="http://schemas.openxmlformats.org/drawingml/2006/main">
          <a:off x="2062257" y="2179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675,8    687,6</a:t>
          </a:r>
        </a:p>
      </cdr:txBody>
    </cdr:sp>
  </cdr:relSizeAnchor>
  <cdr:relSizeAnchor xmlns:cdr="http://schemas.openxmlformats.org/drawingml/2006/chartDrawing">
    <cdr:from>
      <cdr:x>0.06996</cdr:x>
      <cdr:y>0.14938</cdr:y>
    </cdr:from>
    <cdr:to>
      <cdr:x>0.17196</cdr:x>
      <cdr:y>0.48867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19759BC-0645-44ED-A00F-C296746BF7CD}"/>
            </a:ext>
          </a:extLst>
        </cdr:cNvPr>
        <cdr:cNvSpPr txBox="1"/>
      </cdr:nvSpPr>
      <cdr:spPr>
        <a:xfrm xmlns:a="http://schemas.openxmlformats.org/drawingml/2006/main">
          <a:off x="627117" y="4025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594,8    581,1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0.58333</cdr:x>
      <cdr:y>0.03846</cdr:y>
    </cdr:from>
    <cdr:to>
      <cdr:x>0.93607</cdr:x>
      <cdr:y>0.20126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512168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0.07144</cdr:x>
      <cdr:y>0.11538</cdr:y>
    </cdr:from>
    <cdr:to>
      <cdr:x>0.79366</cdr:x>
      <cdr:y>0.33333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23" y="648046"/>
          <a:ext cx="1455996" cy="1224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6">
                  <a:lumMod val="50000"/>
                </a:schemeClr>
              </a:solidFill>
            </a:rPr>
            <a:t>523,0</a:t>
          </a:r>
          <a:r>
            <a:rPr lang="ru-RU" sz="1400" dirty="0"/>
            <a:t> млн. руб. –</a:t>
          </a:r>
        </a:p>
        <a:p xmlns:a="http://schemas.openxmlformats.org/drawingml/2006/main">
          <a:r>
            <a:rPr lang="ru-RU" sz="1400" dirty="0"/>
            <a:t> безвозмездных</a:t>
          </a:r>
        </a:p>
        <a:p xmlns:a="http://schemas.openxmlformats.org/drawingml/2006/main">
          <a:r>
            <a:rPr lang="ru-RU" sz="1400" dirty="0"/>
            <a:t> поступлений</a:t>
          </a:r>
        </a:p>
        <a:p xmlns:a="http://schemas.openxmlformats.org/drawingml/2006/main">
          <a:r>
            <a:rPr lang="ru-RU" sz="1400" dirty="0"/>
            <a:t> (</a:t>
          </a:r>
          <a:r>
            <a:rPr lang="ru-RU" sz="1600" b="1" dirty="0">
              <a:solidFill>
                <a:schemeClr val="accent6">
                  <a:lumMod val="50000"/>
                </a:schemeClr>
              </a:solidFill>
            </a:rPr>
            <a:t>77%</a:t>
          </a:r>
          <a:r>
            <a:rPr lang="ru-RU" sz="1400" dirty="0"/>
            <a:t> в общем </a:t>
          </a:r>
        </a:p>
        <a:p xmlns:a="http://schemas.openxmlformats.org/drawingml/2006/main">
          <a:r>
            <a:rPr lang="ru-RU" sz="1400" dirty="0"/>
            <a:t>объеме  доходов)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0.10715</cdr:x>
      <cdr:y>0.08975</cdr:y>
    </cdr:from>
    <cdr:to>
      <cdr:x>0.85724</cdr:x>
      <cdr:y>0.34632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504056"/>
          <a:ext cx="1512168" cy="144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616,8</a:t>
          </a:r>
          <a:r>
            <a:rPr lang="ru-RU" sz="1100" dirty="0"/>
            <a:t> </a:t>
          </a:r>
          <a:r>
            <a:rPr lang="ru-RU" sz="1400" dirty="0"/>
            <a:t>млн. руб. – </a:t>
          </a:r>
        </a:p>
        <a:p xmlns:a="http://schemas.openxmlformats.org/drawingml/2006/main">
          <a:r>
            <a:rPr lang="ru-RU" sz="1400" dirty="0"/>
            <a:t>безвозмездных</a:t>
          </a:r>
        </a:p>
        <a:p xmlns:a="http://schemas.openxmlformats.org/drawingml/2006/main">
          <a:r>
            <a:rPr lang="ru-RU" sz="1400" dirty="0"/>
            <a:t> поступлений</a:t>
          </a:r>
        </a:p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 </a:t>
          </a:r>
          <a:r>
            <a:rPr lang="ru-RU" sz="1600" dirty="0">
              <a:solidFill>
                <a:schemeClr val="tx1"/>
              </a:solidFill>
            </a:rPr>
            <a:t>(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78% </a:t>
          </a:r>
          <a:r>
            <a:rPr lang="ru-RU" sz="1400" dirty="0"/>
            <a:t>в общем</a:t>
          </a:r>
        </a:p>
        <a:p xmlns:a="http://schemas.openxmlformats.org/drawingml/2006/main">
          <a:r>
            <a:rPr lang="ru-RU" sz="1400" dirty="0"/>
            <a:t> объеме доходов)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0.07144</cdr:x>
      <cdr:y>0.08975</cdr:y>
    </cdr:from>
    <cdr:to>
      <cdr:x>0.88219</cdr:x>
      <cdr:y>0.30773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504056"/>
          <a:ext cx="1634480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700,1</a:t>
          </a:r>
          <a:r>
            <a:rPr lang="ru-RU" sz="1100" dirty="0"/>
            <a:t> </a:t>
          </a:r>
          <a:r>
            <a:rPr lang="ru-RU" sz="1400" dirty="0"/>
            <a:t>млн. руб. – </a:t>
          </a:r>
        </a:p>
        <a:p xmlns:a="http://schemas.openxmlformats.org/drawingml/2006/main">
          <a:r>
            <a:rPr lang="ru-RU" sz="1400" dirty="0"/>
            <a:t>безвозмездных</a:t>
          </a:r>
        </a:p>
        <a:p xmlns:a="http://schemas.openxmlformats.org/drawingml/2006/main">
          <a:r>
            <a:rPr lang="ru-RU" sz="1400" dirty="0"/>
            <a:t> поступлений</a:t>
          </a:r>
        </a:p>
        <a:p xmlns:a="http://schemas.openxmlformats.org/drawingml/2006/main">
          <a:r>
            <a:rPr lang="ru-RU" sz="1400" dirty="0"/>
            <a:t> (</a:t>
          </a:r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79%</a:t>
          </a:r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1400" dirty="0"/>
            <a:t>в общем</a:t>
          </a:r>
        </a:p>
        <a:p xmlns:a="http://schemas.openxmlformats.org/drawingml/2006/main">
          <a:r>
            <a:rPr lang="ru-RU" sz="1400" dirty="0"/>
            <a:t> объеме доходов)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0.10715</cdr:x>
      <cdr:y>0.10258</cdr:y>
    </cdr:from>
    <cdr:to>
      <cdr:x>0.84647</cdr:x>
      <cdr:y>0.32055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576064"/>
          <a:ext cx="149046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391,1</a:t>
          </a:r>
          <a:r>
            <a:rPr lang="ru-RU" sz="1600" dirty="0"/>
            <a:t> </a:t>
          </a:r>
          <a:r>
            <a:rPr lang="ru-RU" sz="1400" dirty="0"/>
            <a:t>млн. руб. – </a:t>
          </a:r>
        </a:p>
        <a:p xmlns:a="http://schemas.openxmlformats.org/drawingml/2006/main">
          <a:r>
            <a:rPr lang="ru-RU" sz="1400" dirty="0"/>
            <a:t>безвозмездный </a:t>
          </a:r>
        </a:p>
        <a:p xmlns:a="http://schemas.openxmlformats.org/drawingml/2006/main">
          <a:r>
            <a:rPr lang="ru-RU" sz="1400" dirty="0"/>
            <a:t>поступлений </a:t>
          </a:r>
        </a:p>
        <a:p xmlns:a="http://schemas.openxmlformats.org/drawingml/2006/main"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( </a:t>
          </a:r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67</a:t>
          </a:r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% </a:t>
          </a:r>
          <a:r>
            <a:rPr lang="ru-RU" sz="1400" dirty="0"/>
            <a:t>в общем</a:t>
          </a:r>
        </a:p>
        <a:p xmlns:a="http://schemas.openxmlformats.org/drawingml/2006/main">
          <a:r>
            <a:rPr lang="ru-RU" sz="1400" dirty="0"/>
            <a:t>объеме доходов)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0.22368</cdr:x>
      <cdr:y>0.37143</cdr:y>
    </cdr:from>
    <cdr:to>
      <cdr:x>0.34211</cdr:x>
      <cdr:y>0.57143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936104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790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0.16724</cdr:x>
      <cdr:y>0.30603</cdr:y>
    </cdr:to>
    <cdr:sp macro="" textlink="">
      <cdr:nvSpPr>
        <cdr:cNvPr id="4" name="Скругленный прямоугольник 14">
          <a:extLst xmlns:a="http://schemas.openxmlformats.org/drawingml/2006/main">
            <a:ext uri="{FF2B5EF4-FFF2-40B4-BE49-F238E27FC236}">
              <a16:creationId xmlns:a16="http://schemas.microsoft.com/office/drawing/2014/main" id="{AFE415AA-FD86-42F4-B3A5-8E207C4D0871}"/>
            </a:ext>
          </a:extLst>
        </cdr:cNvPr>
        <cdr:cNvSpPr/>
      </cdr:nvSpPr>
      <cdr:spPr>
        <a:xfrm xmlns:a="http://schemas.openxmlformats.org/drawingml/2006/main">
          <a:off x="-245974" y="-3902552"/>
          <a:ext cx="1446935" cy="837398"/>
        </a:xfrm>
        <a:prstGeom xmlns:a="http://schemas.openxmlformats.org/drawingml/2006/main" prst="roundRect">
          <a:avLst/>
        </a:prstGeom>
        <a:blipFill xmlns:a="http://schemas.openxmlformats.org/drawingml/2006/main" rotWithShape="0">
          <a:blip xmlns:r="http://schemas.openxmlformats.org/officeDocument/2006/relationships" r:embed="rId1" cstate="print"/>
          <a:stretch>
            <a:fillRect/>
          </a:stretch>
        </a:blipFill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0.0082</cdr:x>
      <cdr:y>0</cdr:y>
    </cdr:from>
    <cdr:to>
      <cdr:x>0.11228</cdr:x>
      <cdr:y>0.19394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-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B30D5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rPr>
            <a:t>    </a:t>
          </a:r>
        </a:p>
        <a:p xmlns:a="http://schemas.openxmlformats.org/drawingml/2006/main">
          <a:r>
            <a:rPr lang="ru-RU" sz="1600" dirty="0">
              <a:solidFill>
                <a:srgbClr val="B30D5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rPr>
            <a:t>     </a:t>
          </a:r>
        </a:p>
      </cdr:txBody>
    </cdr:sp>
  </cdr:relSizeAnchor>
  <cdr:relSizeAnchor xmlns:cdr="http://schemas.openxmlformats.org/drawingml/2006/chartDrawing">
    <cdr:from>
      <cdr:x>0.83844</cdr:x>
      <cdr:y>0</cdr:y>
    </cdr:from>
    <cdr:to>
      <cdr:x>1</cdr:x>
      <cdr:y>0.64678</cdr:y>
    </cdr:to>
    <cdr:pic>
      <cdr:nvPicPr>
        <cdr:cNvPr id="4" name="Picture 3" descr="C:\Download\Презентаци\Культура\Violin-PNG-Clipart.png">
          <a:extLst xmlns:a="http://schemas.openxmlformats.org/drawingml/2006/main">
            <a:ext uri="{FF2B5EF4-FFF2-40B4-BE49-F238E27FC236}">
              <a16:creationId xmlns:a16="http://schemas.microsoft.com/office/drawing/2014/main" id="{3D6562CE-C8E9-463B-B1DE-8D2C3CE7E27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128791" y="0"/>
          <a:ext cx="1373697" cy="170146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0.66675</cdr:x>
      <cdr:y>0.02778</cdr:y>
    </cdr:from>
    <cdr:to>
      <cdr:x>0.88384</cdr:x>
      <cdr:y>0.38052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72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Млн. руб.</a:t>
          </a:r>
        </a:p>
      </cdr:txBody>
    </cdr:sp>
  </cdr:relSizeAnchor>
  <cdr:relSizeAnchor xmlns:cdr="http://schemas.openxmlformats.org/drawingml/2006/chartDrawing">
    <cdr:from>
      <cdr:x>0.23935</cdr:x>
      <cdr:y>0.64726</cdr:y>
    </cdr:from>
    <cdr:to>
      <cdr:x>0.45644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2592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0.77166</cdr:x>
      <cdr:y>0.07992</cdr:y>
    </cdr:from>
    <cdr:to>
      <cdr:x>0.97113</cdr:x>
      <cdr:y>0.17603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9516A82-B34F-471D-B02B-4FAB5F65A6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78382" y="268685"/>
          <a:ext cx="847417" cy="3231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0.82483</cdr:x>
      <cdr:y>0.6747</cdr:y>
    </cdr:from>
    <cdr:to>
      <cdr:x>1</cdr:x>
      <cdr:y>0.82769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40324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0.37885</cdr:x>
      <cdr:y>0.11005</cdr:y>
    </cdr:from>
    <cdr:to>
      <cdr:x>0.81927</cdr:x>
      <cdr:y>0.26305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F0ADDC-02D7-4F93-BECA-0F1D6A4940BE}"/>
            </a:ext>
          </a:extLst>
        </cdr:cNvPr>
        <cdr:cNvSpPr txBox="1"/>
      </cdr:nvSpPr>
      <cdr:spPr>
        <a:xfrm xmlns:a="http://schemas.openxmlformats.org/drawingml/2006/main">
          <a:off x="1486580" y="657741"/>
          <a:ext cx="172819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Доходы 2022 г.</a:t>
          </a:r>
        </a:p>
        <a:p xmlns:a="http://schemas.openxmlformats.org/drawingml/2006/main">
          <a:pPr algn="ctr"/>
          <a:r>
            <a:rPr lang="ru-RU" sz="1600" b="1" dirty="0"/>
            <a:t>(проект)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0.82483</cdr:x>
      <cdr:y>0.6747</cdr:y>
    </cdr:from>
    <cdr:to>
      <cdr:x>1</cdr:x>
      <cdr:y>0.82769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40324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0.7604</cdr:x>
      <cdr:y>0.62651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17945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  <a:p xmlns:a="http://schemas.openxmlformats.org/drawingml/2006/main">
          <a:endParaRPr lang="ru-RU" sz="1600" dirty="0"/>
        </a:p>
        <a:p xmlns:a="http://schemas.openxmlformats.org/drawingml/2006/main"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0.31008</cdr:x>
      <cdr:y>0.45335</cdr:y>
    </cdr:from>
    <cdr:to>
      <cdr:x>0.53684</cdr:x>
      <cdr:y>0.83538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B40AAA6-9AB3-44C3-A4ED-192CCEEDF73E}"/>
            </a:ext>
          </a:extLst>
        </cdr:cNvPr>
        <cdr:cNvSpPr txBox="1"/>
      </cdr:nvSpPr>
      <cdr:spPr>
        <a:xfrm xmlns:a="http://schemas.openxmlformats.org/drawingml/2006/main">
          <a:off x="1250391" y="10850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0.25704</cdr:x>
      <cdr:y>0.37331</cdr:y>
    </cdr:from>
    <cdr:to>
      <cdr:x>0.4838</cdr:x>
      <cdr:y>0.90134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96C608C-B5F6-416F-950C-28F8399C83F1}"/>
            </a:ext>
          </a:extLst>
        </cdr:cNvPr>
        <cdr:cNvSpPr txBox="1"/>
      </cdr:nvSpPr>
      <cdr:spPr>
        <a:xfrm xmlns:a="http://schemas.openxmlformats.org/drawingml/2006/main">
          <a:off x="1036497" y="893515"/>
          <a:ext cx="914400" cy="1263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  <a:p xmlns:a="http://schemas.openxmlformats.org/drawingml/2006/main">
          <a:r>
            <a:rPr lang="ru-RU" sz="1600" b="1" dirty="0"/>
            <a:t>+20,1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0.26977</cdr:x>
      <cdr:y>0.44492</cdr:y>
    </cdr:from>
    <cdr:to>
      <cdr:x>0.49234</cdr:x>
      <cdr:y>0.80565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0B81D8-46F6-4B44-89AC-DC6059A1D507}"/>
            </a:ext>
          </a:extLst>
        </cdr:cNvPr>
        <cdr:cNvSpPr txBox="1"/>
      </cdr:nvSpPr>
      <cdr:spPr>
        <a:xfrm xmlns:a="http://schemas.openxmlformats.org/drawingml/2006/main">
          <a:off x="1108318" y="1184768"/>
          <a:ext cx="914397" cy="960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+10,0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0.82483</cdr:x>
      <cdr:y>0.6747</cdr:y>
    </cdr:from>
    <cdr:to>
      <cdr:x>1</cdr:x>
      <cdr:y>0.82769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40324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0.7604</cdr:x>
      <cdr:y>0.62651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17945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  <a:p xmlns:a="http://schemas.openxmlformats.org/drawingml/2006/main">
          <a:endParaRPr lang="ru-RU" sz="1600" dirty="0"/>
        </a:p>
        <a:p xmlns:a="http://schemas.openxmlformats.org/drawingml/2006/main">
          <a:endParaRPr lang="ru-RU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0.82483</cdr:x>
      <cdr:y>0.6747</cdr:y>
    </cdr:from>
    <cdr:to>
      <cdr:x>1</cdr:x>
      <cdr:y>0.82769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40324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0.05113</cdr:x>
      <cdr:y>0.03077</cdr:y>
    </cdr:from>
    <cdr:to>
      <cdr:x>0.15113</cdr:x>
      <cdr:y>0.22613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7544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0.13804</cdr:x>
      <cdr:y>0.6267</cdr:y>
    </cdr:from>
    <cdr:to>
      <cdr:x>0.25196</cdr:x>
      <cdr:y>0.86825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38D93D-27AB-404A-BCFB-DBEDBB02B75F}"/>
            </a:ext>
          </a:extLst>
        </cdr:cNvPr>
        <cdr:cNvSpPr txBox="1"/>
      </cdr:nvSpPr>
      <cdr:spPr>
        <a:xfrm xmlns:a="http://schemas.openxmlformats.org/drawingml/2006/main">
          <a:off x="827747" y="1419502"/>
          <a:ext cx="683080" cy="547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+26%</a:t>
          </a:r>
        </a:p>
      </cdr:txBody>
    </cdr:sp>
  </cdr:relSizeAnchor>
  <cdr:relSizeAnchor xmlns:cdr="http://schemas.openxmlformats.org/drawingml/2006/chartDrawing">
    <cdr:from>
      <cdr:x>0.30617</cdr:x>
      <cdr:y>0.56401</cdr:y>
    </cdr:from>
    <cdr:to>
      <cdr:x>0.45866</cdr:x>
      <cdr:y>0.86574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77AAE89-F777-4C8C-8924-911A3AF30A58}"/>
            </a:ext>
          </a:extLst>
        </cdr:cNvPr>
        <cdr:cNvSpPr txBox="1"/>
      </cdr:nvSpPr>
      <cdr:spPr>
        <a:xfrm xmlns:a="http://schemas.openxmlformats.org/drawingml/2006/main">
          <a:off x="1835841" y="1277506"/>
          <a:ext cx="914400" cy="683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+6%</a:t>
          </a:r>
        </a:p>
      </cdr:txBody>
    </cdr:sp>
  </cdr:relSizeAnchor>
  <cdr:relSizeAnchor xmlns:cdr="http://schemas.openxmlformats.org/drawingml/2006/chartDrawing">
    <cdr:from>
      <cdr:x>0.46312</cdr:x>
      <cdr:y>0.49626</cdr:y>
    </cdr:from>
    <cdr:to>
      <cdr:x>0.53734</cdr:x>
      <cdr:y>0.63891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06087AEB-552E-4F20-A706-943D9FE2AB6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76996" y="1124054"/>
          <a:ext cx="445047" cy="3231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0.62231</cdr:x>
      <cdr:y>0.40517</cdr:y>
    </cdr:from>
    <cdr:to>
      <cdr:x>0.77481</cdr:x>
      <cdr:y>0.80887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FBDF8BA-D7A4-40D6-ABE7-5D6247CAD07C}"/>
            </a:ext>
          </a:extLst>
        </cdr:cNvPr>
        <cdr:cNvSpPr txBox="1"/>
      </cdr:nvSpPr>
      <cdr:spPr>
        <a:xfrm xmlns:a="http://schemas.openxmlformats.org/drawingml/2006/main">
          <a:off x="3731518" y="917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+8%</a:t>
          </a:r>
        </a:p>
      </cdr:txBody>
    </cdr:sp>
  </cdr:relSizeAnchor>
  <cdr:relSizeAnchor xmlns:cdr="http://schemas.openxmlformats.org/drawingml/2006/chartDrawing">
    <cdr:from>
      <cdr:x>0.77825</cdr:x>
      <cdr:y>0.27358</cdr:y>
    </cdr:from>
    <cdr:to>
      <cdr:x>0.85247</cdr:x>
      <cdr:y>0.41624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616641AE-3429-4B91-AC7E-195D3739439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66570" y="619681"/>
          <a:ext cx="445047" cy="323116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0.11635</cdr:x>
      <cdr:y>0.62163</cdr:y>
    </cdr:from>
    <cdr:to>
      <cdr:x>0.20711</cdr:x>
      <cdr:y>0.70046</cdr:y>
    </cdr:to>
    <cdr:sp macro="" textlink="">
      <cdr:nvSpPr>
        <cdr:cNvPr id="2" name="Блок-схема: знак завершения 1">
          <a:extLst xmlns:a="http://schemas.openxmlformats.org/drawingml/2006/main">
            <a:ext uri="{FF2B5EF4-FFF2-40B4-BE49-F238E27FC236}">
              <a16:creationId xmlns:a16="http://schemas.microsoft.com/office/drawing/2014/main" id="{54FB8600-9862-447E-A276-26E48813F121}"/>
            </a:ext>
          </a:extLst>
        </cdr:cNvPr>
        <cdr:cNvSpPr/>
      </cdr:nvSpPr>
      <cdr:spPr>
        <a:xfrm xmlns:a="http://schemas.openxmlformats.org/drawingml/2006/main">
          <a:off x="642297" y="1332730"/>
          <a:ext cx="501091" cy="169011"/>
        </a:xfrm>
        <a:prstGeom xmlns:a="http://schemas.openxmlformats.org/drawingml/2006/main" prst="flowChartTerminator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+14</a:t>
          </a:r>
        </a:p>
      </cdr:txBody>
    </cdr:sp>
  </cdr:relSizeAnchor>
  <cdr:relSizeAnchor xmlns:cdr="http://schemas.openxmlformats.org/drawingml/2006/chartDrawing">
    <cdr:from>
      <cdr:x>0.28103</cdr:x>
      <cdr:y>0.5637</cdr:y>
    </cdr:from>
    <cdr:to>
      <cdr:x>0.37179</cdr:x>
      <cdr:y>0.64253</cdr:y>
    </cdr:to>
    <cdr:sp macro="" textlink="">
      <cdr:nvSpPr>
        <cdr:cNvPr id="3" name="Блок-схема: знак завершения 2">
          <a:extLst xmlns:a="http://schemas.openxmlformats.org/drawingml/2006/main">
            <a:ext uri="{FF2B5EF4-FFF2-40B4-BE49-F238E27FC236}">
              <a16:creationId xmlns:a16="http://schemas.microsoft.com/office/drawing/2014/main" id="{54FB8600-9862-447E-A276-26E48813F121}"/>
            </a:ext>
          </a:extLst>
        </cdr:cNvPr>
        <cdr:cNvSpPr/>
      </cdr:nvSpPr>
      <cdr:spPr>
        <a:xfrm xmlns:a="http://schemas.openxmlformats.org/drawingml/2006/main">
          <a:off x="1551433" y="1208538"/>
          <a:ext cx="501091" cy="169011"/>
        </a:xfrm>
        <a:prstGeom xmlns:a="http://schemas.openxmlformats.org/drawingml/2006/main" prst="flowChartTerminator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+15</a:t>
          </a:r>
        </a:p>
      </cdr:txBody>
    </cdr:sp>
  </cdr:relSizeAnchor>
  <cdr:relSizeAnchor xmlns:cdr="http://schemas.openxmlformats.org/drawingml/2006/chartDrawing">
    <cdr:from>
      <cdr:x>0.44461</cdr:x>
      <cdr:y>0.46058</cdr:y>
    </cdr:from>
    <cdr:to>
      <cdr:x>0.53537</cdr:x>
      <cdr:y>0.53942</cdr:y>
    </cdr:to>
    <cdr:sp macro="" textlink="">
      <cdr:nvSpPr>
        <cdr:cNvPr id="4" name="Блок-схема: знак завершения 3">
          <a:extLst xmlns:a="http://schemas.openxmlformats.org/drawingml/2006/main">
            <a:ext uri="{FF2B5EF4-FFF2-40B4-BE49-F238E27FC236}">
              <a16:creationId xmlns:a16="http://schemas.microsoft.com/office/drawing/2014/main" id="{54FB8600-9862-447E-A276-26E48813F121}"/>
            </a:ext>
          </a:extLst>
        </cdr:cNvPr>
        <cdr:cNvSpPr/>
      </cdr:nvSpPr>
      <cdr:spPr>
        <a:xfrm xmlns:a="http://schemas.openxmlformats.org/drawingml/2006/main">
          <a:off x="2454498" y="987461"/>
          <a:ext cx="501091" cy="169011"/>
        </a:xfrm>
        <a:prstGeom xmlns:a="http://schemas.openxmlformats.org/drawingml/2006/main" prst="flowChartTerminator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+22</a:t>
          </a:r>
        </a:p>
      </cdr:txBody>
    </cdr:sp>
  </cdr:relSizeAnchor>
  <cdr:relSizeAnchor xmlns:cdr="http://schemas.openxmlformats.org/drawingml/2006/chartDrawing">
    <cdr:from>
      <cdr:x>0.60564</cdr:x>
      <cdr:y>0.35549</cdr:y>
    </cdr:from>
    <cdr:to>
      <cdr:x>0.69641</cdr:x>
      <cdr:y>0.43432</cdr:y>
    </cdr:to>
    <cdr:sp macro="" textlink="">
      <cdr:nvSpPr>
        <cdr:cNvPr id="5" name="Блок-схема: знак завершения 4">
          <a:extLst xmlns:a="http://schemas.openxmlformats.org/drawingml/2006/main">
            <a:ext uri="{FF2B5EF4-FFF2-40B4-BE49-F238E27FC236}">
              <a16:creationId xmlns:a16="http://schemas.microsoft.com/office/drawing/2014/main" id="{54FB8600-9862-447E-A276-26E48813F121}"/>
            </a:ext>
          </a:extLst>
        </cdr:cNvPr>
        <cdr:cNvSpPr/>
      </cdr:nvSpPr>
      <cdr:spPr>
        <a:xfrm xmlns:a="http://schemas.openxmlformats.org/drawingml/2006/main">
          <a:off x="3343500" y="762153"/>
          <a:ext cx="501091" cy="169011"/>
        </a:xfrm>
        <a:prstGeom xmlns:a="http://schemas.openxmlformats.org/drawingml/2006/main" prst="flowChartTerminator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+10</a:t>
          </a:r>
        </a:p>
      </cdr:txBody>
    </cdr:sp>
  </cdr:relSizeAnchor>
  <cdr:relSizeAnchor xmlns:cdr="http://schemas.openxmlformats.org/drawingml/2006/chartDrawing">
    <cdr:from>
      <cdr:x>0.7639</cdr:x>
      <cdr:y>0.25638</cdr:y>
    </cdr:from>
    <cdr:to>
      <cdr:x>0.85467</cdr:x>
      <cdr:y>0.33522</cdr:y>
    </cdr:to>
    <cdr:sp macro="" textlink="">
      <cdr:nvSpPr>
        <cdr:cNvPr id="6" name="Блок-схема: знак завершения 5">
          <a:extLst xmlns:a="http://schemas.openxmlformats.org/drawingml/2006/main">
            <a:ext uri="{FF2B5EF4-FFF2-40B4-BE49-F238E27FC236}">
              <a16:creationId xmlns:a16="http://schemas.microsoft.com/office/drawing/2014/main" id="{54FB8600-9862-447E-A276-26E48813F121}"/>
            </a:ext>
          </a:extLst>
        </cdr:cNvPr>
        <cdr:cNvSpPr/>
      </cdr:nvSpPr>
      <cdr:spPr>
        <a:xfrm xmlns:a="http://schemas.openxmlformats.org/drawingml/2006/main">
          <a:off x="4217212" y="549669"/>
          <a:ext cx="501091" cy="169011"/>
        </a:xfrm>
        <a:prstGeom xmlns:a="http://schemas.openxmlformats.org/drawingml/2006/main" prst="flowChartTerminator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+9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CE410-E2F9-4C33-A6FE-6B0FA56C6C8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59B4F-4E5A-4988-8D79-F4F17A8B2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9B4F-4E5A-4988-8D79-F4F17A8B2C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4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9B4F-4E5A-4988-8D79-F4F17A8B2C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7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AE2E-DC3B-4CE9-9765-0EF2817DF4A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3238-7E0A-476E-BA7D-9385200B4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7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11" Type="http://schemas.openxmlformats.org/officeDocument/2006/relationships/chart" Target="../charts/chart23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stfinupr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IN-1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1"/>
            <a:ext cx="1584176" cy="2016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8062912" cy="115212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608" y="177281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>
                <a:ln w="5080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На основе проекта решения </a:t>
            </a:r>
          </a:p>
          <a:p>
            <a:pPr algn="ctr"/>
            <a:r>
              <a:rPr lang="ru-RU" sz="2400" b="1" dirty="0">
                <a:ln w="5080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  «О местном бюджете Устюженского муниципального района на 2022 год и плановый период 2023 и 2024 годов»</a:t>
            </a:r>
          </a:p>
          <a:p>
            <a:pPr algn="ctr"/>
            <a:endParaRPr lang="ru-RU" sz="2400" b="1" dirty="0">
              <a:ln w="50800"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 descr="C:\Users\FIN-1\Pictures\3ef6bc8c8fb7e96b035c897672973b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888432" cy="2376262"/>
          </a:xfrm>
          <a:prstGeom prst="rect">
            <a:avLst/>
          </a:prstGeom>
          <a:noFill/>
        </p:spPr>
      </p:pic>
      <p:pic>
        <p:nvPicPr>
          <p:cNvPr id="6" name="Рисунок 5" descr="7c631e07f5e488796abb56716c1b3c7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005064"/>
            <a:ext cx="4392488" cy="2376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7632" cy="785242"/>
          </a:xfrm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Устюженского района на 2022 год и плановый период 2023 и 2024 годов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3140968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968552" cy="504056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134076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200" b="1" dirty="0"/>
              <a:t>ОБЩЕГОСУДАР- </a:t>
            </a:r>
          </a:p>
          <a:p>
            <a:pPr algn="ctr"/>
            <a:r>
              <a:rPr lang="ru-RU" sz="1200" b="1" dirty="0"/>
              <a:t>СТВЕННЫЕ ВОПРОСЫ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132856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200" b="1" dirty="0"/>
              <a:t>ЖКХ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132856"/>
            <a:ext cx="1421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200" b="1" dirty="0"/>
              <a:t>НАЦИОНАЛЬНАЯ ЭКОНОМИКА 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2708920"/>
            <a:ext cx="1277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200" b="1" dirty="0"/>
              <a:t>ОБРАЗОВАНИЕ 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3140968"/>
            <a:ext cx="127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200" b="1" dirty="0"/>
              <a:t>ОХРАНА ОКРУЖАЮЩЕЙ СРЕДЫ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581128"/>
            <a:ext cx="149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1200" b="1" dirty="0"/>
              <a:t>ФИЗИЧЕСКАЯ КУЛЬТУРА И СПОРТ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3573016"/>
            <a:ext cx="1133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1200" b="1" dirty="0"/>
              <a:t>СОЦИАЛЬНАЯ ПОЛИТИКА 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4365104"/>
            <a:ext cx="149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1200" b="1" dirty="0"/>
              <a:t>КУЛЬТУРА, </a:t>
            </a:r>
          </a:p>
          <a:p>
            <a:pPr algn="ctr"/>
            <a:r>
              <a:rPr lang="ru-RU" sz="1200" b="1" dirty="0"/>
              <a:t>КИНЕМАТОГРАФИЯ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5157192"/>
            <a:ext cx="149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1200" b="1" dirty="0"/>
              <a:t>МЕЖБЮДЖЕТНЫЕ ТРАНСФЕРТЫ 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159224" y="134076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проекте бюджета Устюженского района расходы предусматриваются в следующий объемах: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9888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2022 г </a:t>
            </a:r>
            <a:r>
              <a:rPr lang="ru-RU" dirty="0"/>
              <a:t>– 790,3 млн. рублей или 148% от первоначального бюджета 2021 г.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2924944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2023 г</a:t>
            </a:r>
            <a:r>
              <a:rPr lang="ru-RU" b="1" dirty="0"/>
              <a:t> </a:t>
            </a:r>
            <a:r>
              <a:rPr lang="ru-RU" dirty="0"/>
              <a:t>– 884,9 млн. рублей или 112% от проекта бюджета 2022 г 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4077072"/>
            <a:ext cx="3852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2024 г</a:t>
            </a:r>
            <a:r>
              <a:rPr lang="ru-RU" b="1" dirty="0"/>
              <a:t> </a:t>
            </a:r>
            <a:r>
              <a:rPr lang="ru-RU" dirty="0"/>
              <a:t>– 585,9 млн. рублей или 66% от проекта бюджета 2022 г.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>
                <a:ln w="50800"/>
                <a:solidFill>
                  <a:schemeClr val="accent6">
                    <a:lumMod val="75000"/>
                  </a:schemeClr>
                </a:solidFill>
                <a:effectLst/>
              </a:rPr>
              <a:t>«Основные подходы к формированию проекта бюджет</a:t>
            </a:r>
            <a:r>
              <a:rPr lang="ru-RU" sz="28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2800" b="1" dirty="0">
                <a:ln w="50800"/>
                <a:solidFill>
                  <a:schemeClr val="accent6">
                    <a:lumMod val="75000"/>
                  </a:schemeClr>
                </a:solidFill>
                <a:effectLst/>
              </a:rPr>
              <a:t> района на 2022 год 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5780" y="1153283"/>
            <a:ext cx="8532440" cy="1080120"/>
          </a:xfrm>
          <a:prstGeom prst="horizont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Программно-целевой принцип планирования местного бюджета района на 2022 год:  10 муниципальных программ, 4 ведомственных ( 631,9 млн.руб. или 80%)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79777981"/>
              </p:ext>
            </p:extLst>
          </p:nvPr>
        </p:nvGraphicFramePr>
        <p:xfrm>
          <a:off x="251520" y="3140968"/>
          <a:ext cx="54726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21157057"/>
              </p:ext>
            </p:extLst>
          </p:nvPr>
        </p:nvGraphicFramePr>
        <p:xfrm>
          <a:off x="5508104" y="2636912"/>
          <a:ext cx="31683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4208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Сохранение социальной направленности бюджета  422 млн. руб.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24213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Устюженского района на   </a:t>
            </a:r>
            <a:r>
              <a:rPr lang="ru-RU" sz="28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год, в разрезе разделов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406146"/>
              </p:ext>
            </p:extLst>
          </p:nvPr>
        </p:nvGraphicFramePr>
        <p:xfrm>
          <a:off x="0" y="1556792"/>
          <a:ext cx="91440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1268760"/>
            <a:ext cx="1944216" cy="400110"/>
          </a:xfrm>
          <a:prstGeom prst="rect">
            <a:avLst/>
          </a:prstGeom>
          <a:noFill/>
          <a:ln>
            <a:solidFill>
              <a:srgbClr val="4604E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B30D54"/>
                </a:solidFill>
                <a:latin typeface="Times New Roman" pitchFamily="18" charset="0"/>
                <a:cs typeface="Times New Roman" pitchFamily="18" charset="0"/>
              </a:rPr>
              <a:t>790 </a:t>
            </a:r>
            <a:r>
              <a:rPr lang="ru-RU" sz="2000" b="1" dirty="0">
                <a:solidFill>
                  <a:srgbClr val="B30D54"/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98218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45DA57-CF5E-406C-9BB8-11A7145BD7EB}"/>
              </a:ext>
            </a:extLst>
          </p:cNvPr>
          <p:cNvSpPr/>
          <p:nvPr/>
        </p:nvSpPr>
        <p:spPr>
          <a:xfrm>
            <a:off x="323528" y="169158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8F8B95-EBA6-46AE-815A-E90B7A3F316D}"/>
              </a:ext>
            </a:extLst>
          </p:cNvPr>
          <p:cNvSpPr/>
          <p:nvPr/>
        </p:nvSpPr>
        <p:spPr>
          <a:xfrm>
            <a:off x="395536" y="314025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E7C88-33DE-460A-9AEE-A58FCD9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22" y="160837"/>
            <a:ext cx="8229600" cy="5063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Реализация национальных проектов, </a:t>
            </a:r>
            <a:r>
              <a:rPr lang="ru-RU" sz="20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млн. рублей </a:t>
            </a:r>
            <a:endParaRPr lang="ru-RU" sz="2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545A74-B71E-4DE8-AB54-0CD581462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4457"/>
              </p:ext>
            </p:extLst>
          </p:nvPr>
        </p:nvGraphicFramePr>
        <p:xfrm>
          <a:off x="188639" y="811939"/>
          <a:ext cx="8766721" cy="59330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40241060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839415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1164508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5083779"/>
                    </a:ext>
                  </a:extLst>
                </a:gridCol>
                <a:gridCol w="1061865">
                  <a:extLst>
                    <a:ext uri="{9D8B030D-6E8A-4147-A177-3AD203B41FA5}">
                      <a16:colId xmlns:a16="http://schemas.microsoft.com/office/drawing/2014/main" val="895202913"/>
                    </a:ext>
                  </a:extLst>
                </a:gridCol>
              </a:tblGrid>
              <a:tr h="456821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01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427,9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2321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Национальный проект «Образование»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7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Региональный проект «Современная школа»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2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Региональный проект «Цифровая образовательная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0978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Национальный проект «Жилье и городская среда»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37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Региональный проект «Обеспечение устойчивого сокращения непригодного для проживания жилищного фонда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199,2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78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Региональный проект «Формирование комфортной городской среды»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6771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Национальный проект «Экология»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58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Региональный проект «Чистая вода»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4462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Национальный проект «Демография»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5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Региональный проект «Финансовая поддержка семей при рождении детей»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8193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Национальный проект «Культура»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68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Региональный проект «Культурная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2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6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45DA57-CF5E-406C-9BB8-11A7145BD7EB}"/>
              </a:ext>
            </a:extLst>
          </p:cNvPr>
          <p:cNvSpPr/>
          <p:nvPr/>
        </p:nvSpPr>
        <p:spPr>
          <a:xfrm>
            <a:off x="323528" y="169158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8F8B95-EBA6-46AE-815A-E90B7A3F316D}"/>
              </a:ext>
            </a:extLst>
          </p:cNvPr>
          <p:cNvSpPr/>
          <p:nvPr/>
        </p:nvSpPr>
        <p:spPr>
          <a:xfrm>
            <a:off x="395536" y="314025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29CA3D-A982-445A-AFA8-F054CD6ED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3774"/>
              </p:ext>
            </p:extLst>
          </p:nvPr>
        </p:nvGraphicFramePr>
        <p:xfrm>
          <a:off x="89756" y="919813"/>
          <a:ext cx="8964488" cy="577481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324038">
                  <a:extLst>
                    <a:ext uri="{9D8B030D-6E8A-4147-A177-3AD203B41FA5}">
                      <a16:colId xmlns:a16="http://schemas.microsoft.com/office/drawing/2014/main" val="22844012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8782505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06433484"/>
                    </a:ext>
                  </a:extLst>
                </a:gridCol>
                <a:gridCol w="560330">
                  <a:extLst>
                    <a:ext uri="{9D8B030D-6E8A-4147-A177-3AD203B41FA5}">
                      <a16:colId xmlns:a16="http://schemas.microsoft.com/office/drawing/2014/main" val="2919626818"/>
                    </a:ext>
                  </a:extLst>
                </a:gridCol>
              </a:tblGrid>
              <a:tr h="561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397192122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дошкольного, общего и дополнительного образования в Устюженском муниципальном районе на 2019-2023 годы»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307,6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350929047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 Формирование современной городской среды на территории Устюженского муниципального района на 2018-2024 годы"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27229783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развитие сельских территорий Устюженского муниципального района Вологодской области на 2020-2022 годы"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15988238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Устюженского муниципального района на 2021-2025 годы"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288227013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«Охрана окружающей среды, воспроизводство и рациональное использование природных ресурсов Устюженского муниципального района на 2021-2025 годы» 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132,7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185550964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Устюженского муниципального района и земельными ресурсами района на период 2021-2025 годы"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31896765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автомобильных дорог общего пользования местного значения и обеспечение транспортного обслуживания населения в границах Устюженского муниципального района на 2021-2025 годы"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7426283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развитие систем коммунальной инфраструктуры, энергосбережение и обеспечение доступным и комфортным жильем населения на территории Устюженского муниципального района на 2021-2025 годы"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206,2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290079518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профилактики правонарушений, безопасности населения и территории Устюженского муниципального района на 2021-2025 годы"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383493854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развитие сельских территорий Устюженского муниципального района Вологодской области на 2023-2025 годы"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26967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ведомственная целевая программа "Создание условий для обеспечения деятельности муниципального казенного учреждения "Центр бухгалтерского учета и отчетности"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56832392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Ведомственная целевая программа "Поддержка социально ориентированных некоммерческих организаций в Устюженском муниципальном районе" на 2020-2022 годы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283523389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ведомственная целевая программа "Поддержка и развитие субъектов малого и среднего предпринимательства в Устюженском муниципальном районе на 2022-2025 годы"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1885495627"/>
                  </a:ext>
                </a:extLst>
              </a:tr>
              <a:tr h="21090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ведомственная целевая программа "Создание условий для обеспечения деятельности МКУ "МФЦ Устюженского района"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3966277853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000" b="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 ПРОГРАММАМ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632,0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662,5</a:t>
                      </a:r>
                    </a:p>
                  </a:txBody>
                  <a:tcPr marL="2526" marR="2526" marT="2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136,2</a:t>
                      </a:r>
                    </a:p>
                  </a:txBody>
                  <a:tcPr marL="2526" marR="2526" marT="2526" marB="0" anchor="ctr"/>
                </a:tc>
                <a:extLst>
                  <a:ext uri="{0D108BD9-81ED-4DB2-BD59-A6C34878D82A}">
                    <a16:rowId xmlns:a16="http://schemas.microsoft.com/office/drawing/2014/main" val="319895272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F5BC15-279A-4B4F-938D-DB74AF0BC898}"/>
              </a:ext>
            </a:extLst>
          </p:cNvPr>
          <p:cNvSpPr/>
          <p:nvPr/>
        </p:nvSpPr>
        <p:spPr>
          <a:xfrm>
            <a:off x="161872" y="61401"/>
            <a:ext cx="8730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Расходы бюджета района по муниципальным и ведомственным целевым программам, млн. рублей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E1F3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698" y="144645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Расходы по отрасли «Образование»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CD8A78E-260D-426B-866F-99FA65877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427568"/>
              </p:ext>
            </p:extLst>
          </p:nvPr>
        </p:nvGraphicFramePr>
        <p:xfrm>
          <a:off x="539750" y="1124744"/>
          <a:ext cx="8136903" cy="140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C6C600F-9028-4FBF-803A-B07EEFE87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328959"/>
              </p:ext>
            </p:extLst>
          </p:nvPr>
        </p:nvGraphicFramePr>
        <p:xfrm>
          <a:off x="538824" y="2673817"/>
          <a:ext cx="76328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74343D-C8D6-4C35-81C1-18CD8BF1DD35}"/>
              </a:ext>
            </a:extLst>
          </p:cNvPr>
          <p:cNvSpPr/>
          <p:nvPr/>
        </p:nvSpPr>
        <p:spPr>
          <a:xfrm>
            <a:off x="8047700" y="2649797"/>
            <a:ext cx="945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Млн. 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079AF-D69F-4B4F-9FB9-F9599F50EDF0}"/>
              </a:ext>
            </a:extLst>
          </p:cNvPr>
          <p:cNvSpPr txBox="1"/>
          <p:nvPr/>
        </p:nvSpPr>
        <p:spPr>
          <a:xfrm>
            <a:off x="8179401" y="2965401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320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B8827-34AC-4735-9AE9-E7AA9FEA31C1}"/>
              </a:ext>
            </a:extLst>
          </p:cNvPr>
          <p:cNvSpPr txBox="1"/>
          <p:nvPr/>
        </p:nvSpPr>
        <p:spPr>
          <a:xfrm flipH="1">
            <a:off x="8184877" y="3715761"/>
            <a:ext cx="74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4E1F9-B911-4DC2-B068-9C5C27724536}"/>
              </a:ext>
            </a:extLst>
          </p:cNvPr>
          <p:cNvSpPr txBox="1"/>
          <p:nvPr/>
        </p:nvSpPr>
        <p:spPr>
          <a:xfrm>
            <a:off x="8184204" y="4456482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304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68624-AA59-43FA-A077-950934D87267}"/>
              </a:ext>
            </a:extLst>
          </p:cNvPr>
          <p:cNvSpPr txBox="1"/>
          <p:nvPr/>
        </p:nvSpPr>
        <p:spPr>
          <a:xfrm>
            <a:off x="8194910" y="519720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327</a:t>
            </a:r>
          </a:p>
        </p:txBody>
      </p:sp>
    </p:spTree>
    <p:extLst>
      <p:ext uri="{BB962C8B-B14F-4D97-AF65-F5344CB8AC3E}">
        <p14:creationId xmlns:p14="http://schemas.microsoft.com/office/powerpoint/2010/main" val="221553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04342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Физическая культура и спорт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92534695"/>
              </p:ext>
            </p:extLst>
          </p:nvPr>
        </p:nvGraphicFramePr>
        <p:xfrm>
          <a:off x="395536" y="3795938"/>
          <a:ext cx="8502490" cy="263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49AFC5-13B9-4FF6-A785-0F924873B089}"/>
              </a:ext>
            </a:extLst>
          </p:cNvPr>
          <p:cNvSpPr/>
          <p:nvPr/>
        </p:nvSpPr>
        <p:spPr>
          <a:xfrm>
            <a:off x="2624679" y="150452"/>
            <a:ext cx="3863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Расходы на культуру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CFC3EE4-0D12-4F78-B1E7-2351A8BC5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738465"/>
              </p:ext>
            </p:extLst>
          </p:nvPr>
        </p:nvGraphicFramePr>
        <p:xfrm>
          <a:off x="395536" y="431393"/>
          <a:ext cx="8502489" cy="26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476672"/>
            <a:ext cx="355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Социальная политика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726" r="57450" b="37058"/>
          <a:stretch/>
        </p:blipFill>
        <p:spPr>
          <a:xfrm>
            <a:off x="6181507" y="5038691"/>
            <a:ext cx="1631434" cy="15755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726" r="57450" b="37058"/>
          <a:stretch/>
        </p:blipFill>
        <p:spPr>
          <a:xfrm>
            <a:off x="4687890" y="5264443"/>
            <a:ext cx="1385176" cy="1337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715" y="5684568"/>
            <a:ext cx="331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Комплексное развитие ЖКХ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9460" y="5898213"/>
            <a:ext cx="119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159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9452" y="5758956"/>
            <a:ext cx="122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1962" y="4918901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2022 год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24" y="4703095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2023 год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48064" y="620688"/>
            <a:ext cx="3698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Охрана окружающей среды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673943743"/>
              </p:ext>
            </p:extLst>
          </p:nvPr>
        </p:nvGraphicFramePr>
        <p:xfrm>
          <a:off x="5220072" y="1196752"/>
          <a:ext cx="36004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827584" y="3861048"/>
            <a:ext cx="1446935" cy="996938"/>
          </a:xfrm>
          <a:prstGeom prst="round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7373537" y="3373873"/>
            <a:ext cx="1446935" cy="996938"/>
          </a:xfrm>
          <a:prstGeom prst="roundRect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726" r="57450" b="37058"/>
          <a:stretch/>
        </p:blipFill>
        <p:spPr>
          <a:xfrm>
            <a:off x="3526389" y="5477811"/>
            <a:ext cx="1093702" cy="10562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08238" y="591090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9719" y="5014943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2021 год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4259F7-F44A-438B-9CC1-BBA95D3485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726" r="57450" b="37058"/>
          <a:stretch/>
        </p:blipFill>
        <p:spPr>
          <a:xfrm>
            <a:off x="7896147" y="5611748"/>
            <a:ext cx="955015" cy="922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5ACA4-0633-4050-BCEC-F6E4FDEB55C6}"/>
              </a:ext>
            </a:extLst>
          </p:cNvPr>
          <p:cNvSpPr txBox="1"/>
          <p:nvPr/>
        </p:nvSpPr>
        <p:spPr>
          <a:xfrm>
            <a:off x="7881263" y="5212544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2024 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0FE23-9362-4A2A-9284-4A415B30EEA5}"/>
              </a:ext>
            </a:extLst>
          </p:cNvPr>
          <p:cNvSpPr txBox="1"/>
          <p:nvPr/>
        </p:nvSpPr>
        <p:spPr>
          <a:xfrm>
            <a:off x="8156499" y="6042409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9,0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F8805-1E57-4B6B-97FD-BABDDE53FEAA}"/>
              </a:ext>
            </a:extLst>
          </p:cNvPr>
          <p:cNvSpPr txBox="1"/>
          <p:nvPr/>
        </p:nvSpPr>
        <p:spPr>
          <a:xfrm>
            <a:off x="2286516" y="6177927"/>
            <a:ext cx="102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млн. руб.</a:t>
            </a: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EB11BFE3-9391-4A58-A028-4A861657C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272982"/>
              </p:ext>
            </p:extLst>
          </p:nvPr>
        </p:nvGraphicFramePr>
        <p:xfrm>
          <a:off x="467544" y="1090011"/>
          <a:ext cx="4248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AFBEA2-8E7B-4038-B14B-9205B7B06E10}"/>
              </a:ext>
            </a:extLst>
          </p:cNvPr>
          <p:cNvSpPr txBox="1"/>
          <p:nvPr/>
        </p:nvSpPr>
        <p:spPr>
          <a:xfrm>
            <a:off x="4068547" y="1020798"/>
            <a:ext cx="855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61A9F-CB10-4A28-BA41-778EACAD0442}"/>
              </a:ext>
            </a:extLst>
          </p:cNvPr>
          <p:cNvSpPr txBox="1"/>
          <p:nvPr/>
        </p:nvSpPr>
        <p:spPr>
          <a:xfrm>
            <a:off x="4617478" y="12528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18C8-13C2-40FF-B414-D71F5C797A33}"/>
              </a:ext>
            </a:extLst>
          </p:cNvPr>
          <p:cNvSpPr txBox="1"/>
          <p:nvPr/>
        </p:nvSpPr>
        <p:spPr>
          <a:xfrm>
            <a:off x="4649278" y="16233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D4D137-A65F-4469-9293-DDEEE1199109}"/>
              </a:ext>
            </a:extLst>
          </p:cNvPr>
          <p:cNvSpPr txBox="1"/>
          <p:nvPr/>
        </p:nvSpPr>
        <p:spPr>
          <a:xfrm>
            <a:off x="4633498" y="1960598"/>
            <a:ext cx="415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6CAFFA-7189-4EF4-938A-6CAF1F1DB4A3}"/>
              </a:ext>
            </a:extLst>
          </p:cNvPr>
          <p:cNvSpPr txBox="1"/>
          <p:nvPr/>
        </p:nvSpPr>
        <p:spPr>
          <a:xfrm>
            <a:off x="4634670" y="23119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2097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" y="-1823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833" y="43263"/>
            <a:ext cx="8290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Дорожный фонд Устюженского района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7342" y="2933045"/>
            <a:ext cx="2761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Направление расходов</a:t>
            </a:r>
          </a:p>
        </p:txBody>
      </p:sp>
      <p:graphicFrame>
        <p:nvGraphicFramePr>
          <p:cNvPr id="16" name="Group 57">
            <a:extLst>
              <a:ext uri="{FF2B5EF4-FFF2-40B4-BE49-F238E27FC236}">
                <a16:creationId xmlns:a16="http://schemas.microsoft.com/office/drawing/2014/main" id="{DF073B07-EEB2-4063-855C-FC0D36D45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97006"/>
              </p:ext>
            </p:extLst>
          </p:nvPr>
        </p:nvGraphicFramePr>
        <p:xfrm>
          <a:off x="323528" y="1011085"/>
          <a:ext cx="8424997" cy="1739583"/>
        </p:xfrm>
        <a:graphic>
          <a:graphicData uri="http://schemas.openxmlformats.org/drawingml/2006/table">
            <a:tbl>
              <a:tblPr/>
              <a:tblGrid>
                <a:gridCol w="842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Формирование дорожного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Субсидии на осуществление дорожной деятельности в отношении автомобильных дорог общего пользования за счет бюджетных ассигнований Дорожного фонда Вологодской области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800B934-E732-44E7-9206-4F15DD2AB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035677"/>
              </p:ext>
            </p:extLst>
          </p:nvPr>
        </p:nvGraphicFramePr>
        <p:xfrm>
          <a:off x="160762" y="3267379"/>
          <a:ext cx="4320480" cy="291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B468F4FE-8559-41ED-9AB4-47761D825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691652"/>
              </p:ext>
            </p:extLst>
          </p:nvPr>
        </p:nvGraphicFramePr>
        <p:xfrm>
          <a:off x="4643766" y="2933045"/>
          <a:ext cx="4248471" cy="336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Стрелка вправо 13">
            <a:extLst>
              <a:ext uri="{FF2B5EF4-FFF2-40B4-BE49-F238E27FC236}">
                <a16:creationId xmlns:a16="http://schemas.microsoft.com/office/drawing/2014/main" id="{4AF63753-6805-4D74-ADE3-F57FB2F4E188}"/>
              </a:ext>
            </a:extLst>
          </p:cNvPr>
          <p:cNvSpPr/>
          <p:nvPr/>
        </p:nvSpPr>
        <p:spPr>
          <a:xfrm rot="5400000">
            <a:off x="1919137" y="2841875"/>
            <a:ext cx="647700" cy="526551"/>
          </a:xfrm>
          <a:prstGeom prst="rightArrow">
            <a:avLst>
              <a:gd name="adj1" fmla="val 50000"/>
              <a:gd name="adj2" fmla="val 5486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5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0667C4-3968-4F10-9FA6-4073477EA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230E75E1-E059-442B-B41A-819688DBFA0C}"/>
              </a:ext>
            </a:extLst>
          </p:cNvPr>
          <p:cNvSpPr txBox="1">
            <a:spLocks/>
          </p:cNvSpPr>
          <p:nvPr/>
        </p:nvSpPr>
        <p:spPr>
          <a:xfrm>
            <a:off x="230916" y="188640"/>
            <a:ext cx="868216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Межбюджетные трансферты на 2022 год и плановый период 2023 и2024 годы,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млн. рублей</a:t>
            </a: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8870922B-9548-4E44-950E-A7A723682462}"/>
              </a:ext>
            </a:extLst>
          </p:cNvPr>
          <p:cNvSpPr/>
          <p:nvPr/>
        </p:nvSpPr>
        <p:spPr>
          <a:xfrm>
            <a:off x="2699792" y="1484784"/>
            <a:ext cx="32403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Межбюджетные трансферты из местного бюджета района бюджетам муниципальных образований </a:t>
            </a:r>
          </a:p>
        </p:txBody>
      </p:sp>
      <p:sp>
        <p:nvSpPr>
          <p:cNvPr id="12" name="Скругленный прямоугольник 4">
            <a:extLst>
              <a:ext uri="{FF2B5EF4-FFF2-40B4-BE49-F238E27FC236}">
                <a16:creationId xmlns:a16="http://schemas.microsoft.com/office/drawing/2014/main" id="{42D6E1A3-3300-4B54-BEFC-A310310B9500}"/>
              </a:ext>
            </a:extLst>
          </p:cNvPr>
          <p:cNvSpPr/>
          <p:nvPr/>
        </p:nvSpPr>
        <p:spPr>
          <a:xfrm>
            <a:off x="2699792" y="3861048"/>
            <a:ext cx="3240360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Межбюджетные трансферты из бюджетов муниципальных образований местному бюджету района</a:t>
            </a:r>
          </a:p>
        </p:txBody>
      </p:sp>
      <p:sp>
        <p:nvSpPr>
          <p:cNvPr id="14" name="Круговая стрелка 5">
            <a:extLst>
              <a:ext uri="{FF2B5EF4-FFF2-40B4-BE49-F238E27FC236}">
                <a16:creationId xmlns:a16="http://schemas.microsoft.com/office/drawing/2014/main" id="{EB65BC20-E905-407A-842C-A2C361611943}"/>
              </a:ext>
            </a:extLst>
          </p:cNvPr>
          <p:cNvSpPr/>
          <p:nvPr/>
        </p:nvSpPr>
        <p:spPr>
          <a:xfrm rot="16200000" flipH="1">
            <a:off x="1277634" y="1790818"/>
            <a:ext cx="2808312" cy="3204356"/>
          </a:xfrm>
          <a:prstGeom prst="circular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Круговая стрелка 6">
            <a:extLst>
              <a:ext uri="{FF2B5EF4-FFF2-40B4-BE49-F238E27FC236}">
                <a16:creationId xmlns:a16="http://schemas.microsoft.com/office/drawing/2014/main" id="{907D5F2F-3CC1-48D2-A551-90889F864C73}"/>
              </a:ext>
            </a:extLst>
          </p:cNvPr>
          <p:cNvSpPr/>
          <p:nvPr/>
        </p:nvSpPr>
        <p:spPr>
          <a:xfrm rot="16200000" flipV="1">
            <a:off x="4463988" y="2168860"/>
            <a:ext cx="3024336" cy="2808312"/>
          </a:xfrm>
          <a:prstGeom prst="circular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0D46F9-3889-4996-B115-85488912FB0B}"/>
              </a:ext>
            </a:extLst>
          </p:cNvPr>
          <p:cNvSpPr txBox="1"/>
          <p:nvPr/>
        </p:nvSpPr>
        <p:spPr>
          <a:xfrm>
            <a:off x="1043608" y="2490309"/>
            <a:ext cx="10081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49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837DB4-28EB-4E3F-9E51-5B2999B800C5}"/>
              </a:ext>
            </a:extLst>
          </p:cNvPr>
          <p:cNvSpPr txBox="1"/>
          <p:nvPr/>
        </p:nvSpPr>
        <p:spPr>
          <a:xfrm>
            <a:off x="1043608" y="2996953"/>
            <a:ext cx="1008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A0268F-7E1C-4DEB-A2D9-B818BC09EC38}"/>
              </a:ext>
            </a:extLst>
          </p:cNvPr>
          <p:cNvSpPr txBox="1"/>
          <p:nvPr/>
        </p:nvSpPr>
        <p:spPr>
          <a:xfrm>
            <a:off x="1043608" y="3501008"/>
            <a:ext cx="1008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62DAAC-1E63-4F00-B51F-C494A3A65BAA}"/>
              </a:ext>
            </a:extLst>
          </p:cNvPr>
          <p:cNvSpPr txBox="1"/>
          <p:nvPr/>
        </p:nvSpPr>
        <p:spPr>
          <a:xfrm>
            <a:off x="6444208" y="2852936"/>
            <a:ext cx="1008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645569-CA96-406A-B642-CC199884E19D}"/>
              </a:ext>
            </a:extLst>
          </p:cNvPr>
          <p:cNvSpPr txBox="1"/>
          <p:nvPr/>
        </p:nvSpPr>
        <p:spPr>
          <a:xfrm>
            <a:off x="6444208" y="3356993"/>
            <a:ext cx="1008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3B5B37-A344-46B3-A16B-E99DA96FAE58}"/>
              </a:ext>
            </a:extLst>
          </p:cNvPr>
          <p:cNvSpPr txBox="1"/>
          <p:nvPr/>
        </p:nvSpPr>
        <p:spPr>
          <a:xfrm>
            <a:off x="6444209" y="3861048"/>
            <a:ext cx="10081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B14D41-AF8C-486C-A40E-748D3CFB5FAD}"/>
              </a:ext>
            </a:extLst>
          </p:cNvPr>
          <p:cNvSpPr txBox="1"/>
          <p:nvPr/>
        </p:nvSpPr>
        <p:spPr>
          <a:xfrm>
            <a:off x="5076056" y="6237312"/>
            <a:ext cx="10801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2022 год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8B5D0D-079C-4DEC-87D4-71C29396FE1F}"/>
              </a:ext>
            </a:extLst>
          </p:cNvPr>
          <p:cNvSpPr txBox="1"/>
          <p:nvPr/>
        </p:nvSpPr>
        <p:spPr>
          <a:xfrm>
            <a:off x="6228184" y="6237313"/>
            <a:ext cx="10801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2023 год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05B344-AA79-4FA4-9055-FC350EE4D517}"/>
              </a:ext>
            </a:extLst>
          </p:cNvPr>
          <p:cNvSpPr txBox="1"/>
          <p:nvPr/>
        </p:nvSpPr>
        <p:spPr>
          <a:xfrm>
            <a:off x="7380312" y="6237312"/>
            <a:ext cx="10801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2024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9E17B6-9B85-4B5E-BDC8-B675B5C07385}"/>
              </a:ext>
            </a:extLst>
          </p:cNvPr>
          <p:cNvSpPr/>
          <p:nvPr/>
        </p:nvSpPr>
        <p:spPr>
          <a:xfrm>
            <a:off x="1331640" y="476672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Устюженского района!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45DA57-CF5E-406C-9BB8-11A7145BD7EB}"/>
              </a:ext>
            </a:extLst>
          </p:cNvPr>
          <p:cNvSpPr/>
          <p:nvPr/>
        </p:nvSpPr>
        <p:spPr>
          <a:xfrm>
            <a:off x="323528" y="169158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Перед Вами информационный материал 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"Бюджет для граждан"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в доступной и понятной форме отражены основные параметры  проекта местного бюджета Устюженского муниципального района  на 2022 год и плановый период 2023 и 2024 годов. 	 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8F8B95-EBA6-46AE-815A-E90B7A3F316D}"/>
              </a:ext>
            </a:extLst>
          </p:cNvPr>
          <p:cNvSpPr/>
          <p:nvPr/>
        </p:nvSpPr>
        <p:spPr>
          <a:xfrm>
            <a:off x="395536" y="3140257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Создавая "Бюджет для граждан", мы стремились обеспечить реализацию принципов прозрачности и открытости бюджетных данных.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Размещенная информация даст Вам возможность составить представление о направлениях расходования бюджетных средств. Каждый житель района имеет возможность получить информацию о том, сколько поступает доходов в местный бюджет района, сколько и куда тратится средств.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Надеемся, что данный материал станет для Вас значимым подспорьем в знакомстве с местным бюджетом Устюженского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47713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401" y="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Муниципальный долг Устюженского района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95C318-C6BF-4E80-AE44-BCB9E5711DC5}"/>
              </a:ext>
            </a:extLst>
          </p:cNvPr>
          <p:cNvSpPr/>
          <p:nvPr/>
        </p:nvSpPr>
        <p:spPr>
          <a:xfrm>
            <a:off x="251520" y="614879"/>
            <a:ext cx="8640960" cy="119725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1" dirty="0"/>
              <a:t>- </a:t>
            </a:r>
            <a:r>
              <a:rPr lang="ru-RU" i="1" dirty="0"/>
              <a:t>это долговые обязательства, возникающие из привлечения заемных средств путем размещения муниципальных ценных бумаг, в форме кредитов из областного бюджета, кредитных организаций и предоставленных муниципальных гарантий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2C52021-82E3-4779-A993-6281FA9F5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2213"/>
              </p:ext>
            </p:extLst>
          </p:nvPr>
        </p:nvGraphicFramePr>
        <p:xfrm>
          <a:off x="220595" y="2073017"/>
          <a:ext cx="8810555" cy="27119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5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Муниципальные заимствования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Факт на 01.01.2020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/>
                        <a:t>Факт на 01.01.2021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Ожидаемое на 01.01.2022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Прогноз на 01.01.2023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Прогноз на 01.01.2024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Прогноз на 01.01.2025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r>
                        <a:rPr lang="ru-RU" sz="1100" i="1" dirty="0"/>
                        <a:t>Бюджетные кредиты из областного бюджета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dirty="0"/>
                        <a:t>Кредиты, полученные от кредитных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i="1" dirty="0"/>
                        <a:t>Муниципальные гарантии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1" i="1" dirty="0"/>
                        <a:t> 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/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860">
                <a:tc>
                  <a:txBody>
                    <a:bodyPr/>
                    <a:lstStyle/>
                    <a:p>
                      <a:r>
                        <a:rPr lang="ru-RU" sz="1100" i="1" dirty="0"/>
                        <a:t>Отношение</a:t>
                      </a:r>
                      <a:r>
                        <a:rPr lang="ru-RU" sz="1100" i="1" baseline="0" dirty="0"/>
                        <a:t> объема муниципального долга к налоговым и неналоговым доходам (без учета дополнительных нормативов) 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/>
                        <a:t>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err="1"/>
                        <a:t>х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err="1"/>
                        <a:t>х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err="1"/>
                        <a:t>х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err="1"/>
                        <a:t>х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err="1"/>
                        <a:t>х</a:t>
                      </a:r>
                      <a:endParaRPr lang="ru-RU" sz="11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DABD49-9FAA-4644-B923-4EF6C3576455}"/>
              </a:ext>
            </a:extLst>
          </p:cNvPr>
          <p:cNvSpPr/>
          <p:nvPr/>
        </p:nvSpPr>
        <p:spPr>
          <a:xfrm>
            <a:off x="5518568" y="5075056"/>
            <a:ext cx="351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бюджета на обслуживание муниципального долга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направляемые на уплату процентов за пользование кредитными  ресурсами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7F3CD5-CABB-4A10-BF27-7579CA80A4FC}"/>
              </a:ext>
            </a:extLst>
          </p:cNvPr>
          <p:cNvSpPr/>
          <p:nvPr/>
        </p:nvSpPr>
        <p:spPr>
          <a:xfrm>
            <a:off x="220596" y="5075056"/>
            <a:ext cx="5206826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Статья 107 Бюджетного кодекса РФ:</a:t>
            </a:r>
          </a:p>
          <a:p>
            <a:pPr algn="just"/>
            <a:r>
              <a:rPr lang="ru-RU" sz="1400" dirty="0"/>
              <a:t>Объем муниципального долга не должен превышать утвержденный общий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0667C4-3968-4F10-9FA6-4073477EA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230E75E1-E059-442B-B41A-819688DBFA0C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33572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КОНТАКТНАЯ ИНФОРМАЦИЯ: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Финансовое управление администрации Устюженского муниципального района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Вологодской области</a:t>
            </a:r>
          </a:p>
          <a:p>
            <a:pPr algn="l"/>
            <a:endParaRPr lang="ru-RU" sz="2200" dirty="0"/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Адрес: 162840, г. Устюжна, Вологодская область, ул. Карла Маркса, д.2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Телефон (81737) 2-25-05, факс - (81737) -2-34-11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Электронная почта: ustfinupr@mail.ru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Страница официального сайта:</a:t>
            </a:r>
            <a:r>
              <a:rPr lang="ru-RU" sz="1800" dirty="0"/>
              <a:t> </a:t>
            </a:r>
            <a:r>
              <a:rPr lang="ru-RU" sz="1800" u="sng" dirty="0">
                <a:hlinkClick r:id="rId3"/>
              </a:rPr>
              <a:t>http://ustfinupr.ru</a:t>
            </a:r>
            <a:endParaRPr lang="ru-RU" sz="1800" u="sng" dirty="0"/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E-</a:t>
            </a:r>
            <a:r>
              <a:rPr lang="ru-RU" sz="1800" dirty="0" err="1">
                <a:solidFill>
                  <a:schemeClr val="tx1"/>
                </a:solidFill>
              </a:rPr>
              <a:t>mail</a:t>
            </a:r>
            <a:r>
              <a:rPr lang="ru-RU" sz="1800" dirty="0">
                <a:solidFill>
                  <a:schemeClr val="tx1"/>
                </a:solidFill>
              </a:rPr>
              <a:t>: ustfinupr@mail.ru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Руководитель - Порошина Лариса Николаевна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График работы: понедельник – пятница с 8:00 ч. до 17:00 ч.,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перерыв с 12:00 ч. до 13:00 ч. 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Информация по проведению публичных слушаний размещается на официальном сайте </a:t>
            </a:r>
            <a:r>
              <a:rPr lang="ru-RU" sz="1800" dirty="0"/>
              <a:t> </a:t>
            </a:r>
            <a:r>
              <a:rPr lang="ru-RU" sz="1800" u="sng" dirty="0">
                <a:hlinkClick r:id="rId3"/>
              </a:rPr>
              <a:t>http://ustfinupr.ru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45DA57-CF5E-406C-9BB8-11A7145BD7EB}"/>
              </a:ext>
            </a:extLst>
          </p:cNvPr>
          <p:cNvSpPr/>
          <p:nvPr/>
        </p:nvSpPr>
        <p:spPr>
          <a:xfrm>
            <a:off x="323528" y="169158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8F8B95-EBA6-46AE-815A-E90B7A3F316D}"/>
              </a:ext>
            </a:extLst>
          </p:cNvPr>
          <p:cNvSpPr/>
          <p:nvPr/>
        </p:nvSpPr>
        <p:spPr>
          <a:xfrm>
            <a:off x="395536" y="314025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5" name="Picture 2" descr="Собор рождества Богород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5321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52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08720"/>
            <a:ext cx="437234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171400"/>
            <a:ext cx="889248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Устюженский муниципальный район 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Численность населения  16,1 тыс. человек: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486" y="3839150"/>
            <a:ext cx="4267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городское поселение (город Устюжна)</a:t>
            </a:r>
          </a:p>
          <a:p>
            <a:r>
              <a:rPr lang="ru-RU" b="1" dirty="0"/>
              <a:t>с численностью 8,3 тыс. человек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4325" y="4176464"/>
            <a:ext cx="3633428" cy="259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8486" y="4792898"/>
            <a:ext cx="50395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7 сельских поселений </a:t>
            </a:r>
            <a:r>
              <a:rPr lang="ru-RU" sz="1600" dirty="0"/>
              <a:t>( Залесское, </a:t>
            </a:r>
            <a:r>
              <a:rPr lang="ru-RU" sz="1600" dirty="0" err="1"/>
              <a:t>Лентьевское</a:t>
            </a:r>
            <a:r>
              <a:rPr lang="ru-RU" sz="1600" dirty="0"/>
              <a:t>, </a:t>
            </a:r>
            <a:r>
              <a:rPr lang="ru-RU" sz="1600" dirty="0" err="1"/>
              <a:t>Мезженское</a:t>
            </a:r>
            <a:r>
              <a:rPr lang="ru-RU" sz="1600" dirty="0"/>
              <a:t>, </a:t>
            </a:r>
            <a:r>
              <a:rPr lang="ru-RU" sz="1600" dirty="0" err="1"/>
              <a:t>Никифоровское</a:t>
            </a:r>
            <a:r>
              <a:rPr lang="ru-RU" sz="1600" dirty="0"/>
              <a:t>, Никольское, </a:t>
            </a:r>
            <a:r>
              <a:rPr lang="ru-RU" sz="1600" dirty="0" err="1"/>
              <a:t>Желябовское</a:t>
            </a:r>
            <a:r>
              <a:rPr lang="ru-RU" sz="1600" dirty="0"/>
              <a:t>, </a:t>
            </a:r>
            <a:r>
              <a:rPr lang="ru-RU" sz="1600" dirty="0" err="1"/>
              <a:t>Устюженское</a:t>
            </a:r>
            <a:r>
              <a:rPr lang="ru-RU" sz="1600" dirty="0"/>
              <a:t>)</a:t>
            </a:r>
          </a:p>
          <a:p>
            <a:r>
              <a:rPr lang="ru-RU" b="1" dirty="0"/>
              <a:t>с  общей численностью 7,8 тыс.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93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ОСНОВНЫЕ НАПРАВЛЕНИЯ БЮДЖЕТНОЙ И НАЛОГОВОЙ ПОЛИТИКИ УСТЮЖЕНСКОГО МУНИЦИПАЛЬНОГО РАЙОНА НА 2022-2024 г.г.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79512" y="2358008"/>
            <a:ext cx="4645024" cy="43113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q"/>
            </a:pPr>
            <a:endParaRPr lang="ru-RU" altLang="ru-RU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altLang="ru-RU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</a:rPr>
              <a:t> 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Сохранение устойчивой бюджетной системы и обеспечение долгосрочной сбалансированности бюджета;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  Сохранение социальной направленности бюджета за счет концентрации расходов на  приоритетные направления;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  Обеспечение открытости, прозрачности информации о бюджете, расширение участия граждан в бюджетном процессе;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  Совершенствование программного метода планирования расходов бюджета;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  Совершенствование муниципального финансового контроля с целью его ориентации на оценку эффективности бюджетных расходов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076056" y="3140968"/>
            <a:ext cx="3888432" cy="30963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bg1"/>
                </a:solidFill>
              </a:rPr>
              <a:t>   </a:t>
            </a:r>
            <a:r>
              <a:rPr lang="ru-RU" altLang="ru-RU" dirty="0">
                <a:solidFill>
                  <a:srgbClr val="4604EA"/>
                </a:solidFill>
              </a:rPr>
              <a:t>Укрепление доходной базы консолидированного бюджета;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bg1"/>
                </a:solidFill>
              </a:rPr>
              <a:t>   </a:t>
            </a:r>
            <a:r>
              <a:rPr lang="ru-RU" altLang="ru-RU" dirty="0">
                <a:solidFill>
                  <a:srgbClr val="4604EA"/>
                </a:solidFill>
              </a:rPr>
              <a:t>Эффективное управление муниципальным долгом;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bg1"/>
                </a:solidFill>
              </a:rPr>
              <a:t>   </a:t>
            </a:r>
            <a:r>
              <a:rPr lang="ru-RU" altLang="ru-RU" dirty="0">
                <a:solidFill>
                  <a:srgbClr val="4604EA"/>
                </a:solidFill>
              </a:rPr>
              <a:t> Обеспечение среднесрочной сбалансированности местного бюджета района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412776"/>
            <a:ext cx="4536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Основные направления бюджетной политики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1772816"/>
            <a:ext cx="3888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altLang="ru-RU" sz="2000" b="1" dirty="0">
                <a:solidFill>
                  <a:srgbClr val="4604EA"/>
                </a:solidFill>
              </a:rPr>
              <a:t>Основные направления налоговой политики: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Aharoni" pitchFamily="2" charset="-79"/>
              </a:rPr>
              <a:t>Основные параметры местного бюджета Устюженского муниципального района на 2022 год и плановый период 2023 и 2024 годов, </a:t>
            </a:r>
            <a:r>
              <a:rPr lang="ru-RU" sz="2800" b="1" dirty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99255"/>
              </p:ext>
            </p:extLst>
          </p:nvPr>
        </p:nvGraphicFramePr>
        <p:xfrm>
          <a:off x="179512" y="1412776"/>
          <a:ext cx="8784976" cy="1830943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730893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 г.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Уточненный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2023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594,8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675,8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790,3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884,9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585,9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687,6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790,3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884,9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585,9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+13,7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-11,8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68539" y="428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80424" y="428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34F54E9-259A-4730-BF59-DA93DCA79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771902"/>
              </p:ext>
            </p:extLst>
          </p:nvPr>
        </p:nvGraphicFramePr>
        <p:xfrm>
          <a:off x="169082" y="3614282"/>
          <a:ext cx="8964488" cy="269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785242"/>
          </a:xfrm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МЕСТНОГО БЮДЖЕТА РАЙОНА НА 2022 год И ПЛАНОВЫЙ ПЕРИОД 2023 и 2024 годы, 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49745749"/>
              </p:ext>
            </p:extLst>
          </p:nvPr>
        </p:nvGraphicFramePr>
        <p:xfrm>
          <a:off x="5220072" y="772991"/>
          <a:ext cx="3923927" cy="595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37C24C-4173-4C71-9222-AE8BBE4AD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00620"/>
              </p:ext>
            </p:extLst>
          </p:nvPr>
        </p:nvGraphicFramePr>
        <p:xfrm>
          <a:off x="207241" y="1049266"/>
          <a:ext cx="5904658" cy="5035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439">
                  <a:extLst>
                    <a:ext uri="{9D8B030D-6E8A-4147-A177-3AD203B41FA5}">
                      <a16:colId xmlns:a16="http://schemas.microsoft.com/office/drawing/2014/main" val="380863374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7547603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943448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1767824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236749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73291427"/>
                    </a:ext>
                  </a:extLst>
                </a:gridCol>
                <a:gridCol w="747811">
                  <a:extLst>
                    <a:ext uri="{9D8B030D-6E8A-4147-A177-3AD203B41FA5}">
                      <a16:colId xmlns:a16="http://schemas.microsoft.com/office/drawing/2014/main" val="4017633125"/>
                    </a:ext>
                  </a:extLst>
                </a:gridCol>
              </a:tblGrid>
              <a:tr h="5639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Уточненный бюджет 2021г.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Бюджет 2022 г.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A0204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err="1">
                          <a:effectLst/>
                        </a:rPr>
                        <a:t>Откл</a:t>
                      </a:r>
                      <a:r>
                        <a:rPr lang="ru-RU" sz="1100" b="1" u="none" strike="noStrike" dirty="0">
                          <a:effectLst/>
                        </a:rPr>
                        <a:t>. 2022 к 2021 +/-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% 2022 к 2021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Плановый период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39991"/>
                  </a:ext>
                </a:extLst>
              </a:tr>
              <a:tr h="18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2023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2024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23502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675,8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790,3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+114,5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115,7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884,9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585,9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88132"/>
                  </a:ext>
                </a:extLst>
              </a:tr>
              <a:tr h="6757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153,4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173,5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+20,1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184,8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194,8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61914"/>
                  </a:ext>
                </a:extLst>
              </a:tr>
              <a:tr h="503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ПОСТУПЛЕНИЯ,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522,4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616,8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+94,4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116,4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700,1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391,1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282616"/>
                  </a:ext>
                </a:extLst>
              </a:tr>
              <a:tr h="222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462224"/>
                  </a:ext>
                </a:extLst>
              </a:tr>
              <a:tr h="253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Дотации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102,6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143,0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144,3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9899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Субсидии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254,5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+90,9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155,6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341,0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30,5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33958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Субвенции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209,7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213,4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101,8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211,2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211,4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09461"/>
                  </a:ext>
                </a:extLst>
              </a:tr>
              <a:tr h="604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63,0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8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687,6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790,3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+102,7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114,9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884,9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585,9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26759"/>
                  </a:ext>
                </a:extLst>
              </a:tr>
              <a:tr h="489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ДЕФИЦИТ (-), Профицит (+)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A0204" pitchFamily="34" charset="0"/>
                        </a:rPr>
                        <a:t>+11,8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A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2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0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492504"/>
            <a:ext cx="9144000" cy="105273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Динамика налоговых и неналоговых доходов 2020-2024 г.г,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25553"/>
              </p:ext>
            </p:extLst>
          </p:nvPr>
        </p:nvGraphicFramePr>
        <p:xfrm>
          <a:off x="504375" y="941290"/>
          <a:ext cx="8135250" cy="30695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8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45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(факт)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20201 (оценка)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на 2022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+/- 2022  к 2021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на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на 2024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77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j-lt"/>
                          <a:cs typeface="Times New Roman" pitchFamily="18" charset="0"/>
                        </a:rPr>
                        <a:t>Налоговые и неналоговые доходы, 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136,7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+20,1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184,8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194,8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j-lt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126,3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+22,6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144,6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45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j-lt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j-lt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+0,1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177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j-lt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-0,2 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j-lt"/>
                          <a:cs typeface="Times New Roman" pitchFamily="18" charset="0"/>
                        </a:rPr>
                        <a:t>Доходы от продажи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j-lt"/>
                          <a:cs typeface="Times New Roman" pitchFamily="18" charset="0"/>
                        </a:rPr>
                        <a:t>Прочие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-1,1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9512" y="5805264"/>
          <a:ext cx="2808312" cy="105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 flipV="1">
          <a:off x="3851920" y="6525343"/>
          <a:ext cx="144016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301666-0B34-4A9D-B891-65A031014408}"/>
              </a:ext>
            </a:extLst>
          </p:cNvPr>
          <p:cNvSpPr txBox="1"/>
          <p:nvPr/>
        </p:nvSpPr>
        <p:spPr>
          <a:xfrm>
            <a:off x="7493945" y="548561"/>
            <a:ext cx="1375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  <a:p>
            <a:endParaRPr lang="ru-RU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7B39FF96-08F1-4413-AC3D-17DCB3CAE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769603"/>
              </p:ext>
            </p:extLst>
          </p:nvPr>
        </p:nvGraphicFramePr>
        <p:xfrm>
          <a:off x="-20738" y="4422376"/>
          <a:ext cx="4032448" cy="239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B39FF96-08F1-4413-AC3D-17DCB3CAE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901212"/>
              </p:ext>
            </p:extLst>
          </p:nvPr>
        </p:nvGraphicFramePr>
        <p:xfrm>
          <a:off x="3678520" y="4350794"/>
          <a:ext cx="3816424" cy="266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B39FF96-08F1-4413-AC3D-17DCB3CAE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913452"/>
              </p:ext>
            </p:extLst>
          </p:nvPr>
        </p:nvGraphicFramePr>
        <p:xfrm>
          <a:off x="6148366" y="4251650"/>
          <a:ext cx="4108354" cy="266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FAB6F7-097F-44A7-AFD0-382384527AF8}"/>
              </a:ext>
            </a:extLst>
          </p:cNvPr>
          <p:cNvSpPr txBox="1"/>
          <p:nvPr/>
        </p:nvSpPr>
        <p:spPr>
          <a:xfrm>
            <a:off x="4719309" y="5482098"/>
            <a:ext cx="8021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+11,3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5805264"/>
          <a:ext cx="2808312" cy="105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3757716" y="6525343"/>
          <a:ext cx="238220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67582" y="1283102"/>
            <a:ext cx="319721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в 2021 году Дополнительный норматив от НДФЛ</a:t>
            </a:r>
          </a:p>
          <a:p>
            <a:r>
              <a:rPr lang="ru-RU" sz="1400" b="1" i="1" dirty="0">
                <a:solidFill>
                  <a:schemeClr val="tx1"/>
                </a:solidFill>
              </a:rPr>
              <a:t>– 47,72%  (83,5 млн. руб.);</a:t>
            </a:r>
          </a:p>
          <a:p>
            <a:r>
              <a:rPr lang="ru-RU" sz="1400" b="1" i="1" dirty="0">
                <a:solidFill>
                  <a:schemeClr val="tx1"/>
                </a:solidFill>
              </a:rPr>
              <a:t>на 2022 год – 57,72% (111,8 млн. руб.); </a:t>
            </a:r>
          </a:p>
          <a:p>
            <a:r>
              <a:rPr lang="ru-RU" sz="1400" b="1" i="1" dirty="0">
                <a:solidFill>
                  <a:schemeClr val="tx1"/>
                </a:solidFill>
              </a:rPr>
              <a:t>на 2022 год – 57,72% (114,1 млн. руб.); </a:t>
            </a:r>
          </a:p>
          <a:p>
            <a:r>
              <a:rPr lang="ru-RU" sz="1400" b="1" i="1" dirty="0">
                <a:solidFill>
                  <a:schemeClr val="tx1"/>
                </a:solidFill>
              </a:rPr>
              <a:t>на 2023 год – 57,72% (128,1 млн. руб.)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81536A-10A5-4341-953B-392B352F5EE9}"/>
              </a:ext>
            </a:extLst>
          </p:cNvPr>
          <p:cNvSpPr/>
          <p:nvPr/>
        </p:nvSpPr>
        <p:spPr>
          <a:xfrm>
            <a:off x="395536" y="673729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ФОНДА ОПЛАТЫ  ТРУДА 2019 - 2024 гг.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BD47CC4-C2A6-483B-98DD-CACA342445F7}"/>
              </a:ext>
            </a:extLst>
          </p:cNvPr>
          <p:cNvSpPr/>
          <p:nvPr/>
        </p:nvSpPr>
        <p:spPr>
          <a:xfrm>
            <a:off x="462980" y="3783549"/>
            <a:ext cx="5319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ПОСТУПЛЕНИЯ НДФЛ 2019 - 2024 гг.</a:t>
            </a:r>
          </a:p>
        </p:txBody>
      </p:sp>
      <p:sp>
        <p:nvSpPr>
          <p:cNvPr id="32" name="Блок-схема: знак завершения 31">
            <a:extLst>
              <a:ext uri="{FF2B5EF4-FFF2-40B4-BE49-F238E27FC236}">
                <a16:creationId xmlns:a16="http://schemas.microsoft.com/office/drawing/2014/main" id="{54FB8600-9862-447E-A276-26E48813F121}"/>
              </a:ext>
            </a:extLst>
          </p:cNvPr>
          <p:cNvSpPr/>
          <p:nvPr/>
        </p:nvSpPr>
        <p:spPr>
          <a:xfrm>
            <a:off x="282780" y="6463696"/>
            <a:ext cx="501091" cy="169011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79A02B-0D92-4ACB-B522-6A15A9DD28A4}"/>
              </a:ext>
            </a:extLst>
          </p:cNvPr>
          <p:cNvSpPr txBox="1"/>
          <p:nvPr/>
        </p:nvSpPr>
        <p:spPr>
          <a:xfrm>
            <a:off x="724614" y="6454297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- Прирост НДФЛ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4DE51193-4903-49D7-A852-E04AAB7D1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421274"/>
              </p:ext>
            </p:extLst>
          </p:nvPr>
        </p:nvGraphicFramePr>
        <p:xfrm>
          <a:off x="2771800" y="2924944"/>
          <a:ext cx="7340365" cy="590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223E9A9-9FEE-4B48-84D2-E117A8D7BA27}"/>
              </a:ext>
            </a:extLst>
          </p:cNvPr>
          <p:cNvSpPr txBox="1"/>
          <p:nvPr/>
        </p:nvSpPr>
        <p:spPr>
          <a:xfrm>
            <a:off x="5415602" y="3523346"/>
            <a:ext cx="3728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Структура НДФЛ по отраслям 2020 г., %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C9E0517-ED32-4C95-9310-1FD650D14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578694"/>
              </p:ext>
            </p:extLst>
          </p:nvPr>
        </p:nvGraphicFramePr>
        <p:xfrm>
          <a:off x="20946" y="1169143"/>
          <a:ext cx="5996230" cy="226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FDCDEEC-953F-4310-90F6-9317D49DB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848827"/>
              </p:ext>
            </p:extLst>
          </p:nvPr>
        </p:nvGraphicFramePr>
        <p:xfrm>
          <a:off x="282780" y="4152881"/>
          <a:ext cx="5520610" cy="214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629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700" b="1" dirty="0">
                <a:solidFill>
                  <a:schemeClr val="accent6">
                    <a:lumMod val="75000"/>
                  </a:schemeClr>
                </a:solidFill>
              </a:rPr>
              <a:t>ОБЪЕМ И СТРУКТУРА БЕЗВОЗМЕЗДНЫХ ПОСТУПЛЕНИЙ         В БЮДЖЕТ УСТЮЖЕНСКОГО РАЙОНА </a:t>
            </a:r>
            <a:endParaRPr lang="ru-RU" sz="1600" b="1" dirty="0">
              <a:ln w="50800"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064" y="144016"/>
            <a:ext cx="1334002" cy="122414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63376540"/>
              </p:ext>
            </p:extLst>
          </p:nvPr>
        </p:nvGraphicFramePr>
        <p:xfrm>
          <a:off x="179512" y="1052736"/>
          <a:ext cx="2016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512557287"/>
              </p:ext>
            </p:extLst>
          </p:nvPr>
        </p:nvGraphicFramePr>
        <p:xfrm>
          <a:off x="2411760" y="1052736"/>
          <a:ext cx="2016000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295177106"/>
              </p:ext>
            </p:extLst>
          </p:nvPr>
        </p:nvGraphicFramePr>
        <p:xfrm>
          <a:off x="4716016" y="1052736"/>
          <a:ext cx="2016000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657139080"/>
              </p:ext>
            </p:extLst>
          </p:nvPr>
        </p:nvGraphicFramePr>
        <p:xfrm>
          <a:off x="6948264" y="1052736"/>
          <a:ext cx="2016000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7681</TotalTime>
  <Words>1990</Words>
  <Application>Microsoft Office PowerPoint</Application>
  <PresentationFormat>Экран (4:3)</PresentationFormat>
  <Paragraphs>585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Aharoni</vt:lpstr>
      <vt:lpstr>Arial</vt:lpstr>
      <vt:lpstr>Arial Black</vt:lpstr>
      <vt:lpstr>Arial Narrow</vt:lpstr>
      <vt:lpstr>Calibri</vt:lpstr>
      <vt:lpstr>Constantia</vt:lpstr>
      <vt:lpstr>Times New Roman</vt:lpstr>
      <vt:lpstr>Wingdings</vt:lpstr>
      <vt:lpstr>Wingdings 2</vt:lpstr>
      <vt:lpstr>1_Тема Office</vt:lpstr>
      <vt:lpstr>2_Тема Office</vt:lpstr>
      <vt:lpstr>Тема Office</vt:lpstr>
      <vt:lpstr>Бюджет для граждан</vt:lpstr>
      <vt:lpstr>Презентация PowerPoint</vt:lpstr>
      <vt:lpstr>Презентация PowerPoint</vt:lpstr>
      <vt:lpstr>ОСНОВНЫЕ НАПРАВЛЕНИЯ БЮДЖЕТНОЙ И НАЛОГОВОЙ ПОЛИТИКИ УСТЮЖЕНСКОГО МУНИЦИПАЛЬНОГО РАЙОНА НА 2022-2024 г.г.</vt:lpstr>
      <vt:lpstr>Основные параметры местного бюджета Устюженского муниципального района на 2022 год и плановый период 2023 и 2024 годов, млн.руб.</vt:lpstr>
      <vt:lpstr>ОСНОВНЫЕ ПАРАМЕТРЫ МЕСТНОГО БЮДЖЕТА РАЙОНА НА 2022 год И ПЛАНОВЫЙ ПЕРИОД 2023 и 2024 годы, МЛН.РУБ.</vt:lpstr>
      <vt:lpstr>   Динамика налоговых и неналоговых доходов 2020-2024 г.г,                                                              </vt:lpstr>
      <vt:lpstr> Налог на доходы физических лиц, млн.руб.</vt:lpstr>
      <vt:lpstr>ОБЪЕМ И СТРУКТУРА БЕЗВОЗМЕЗДНЫХ ПОСТУПЛЕНИЙ         В БЮДЖЕТ УСТЮЖЕНСКОГО РАЙОНА </vt:lpstr>
      <vt:lpstr>Основные характеристики проекта бюджета Устюженского района на 2022 год и плановый период 2023 и 2024 годов</vt:lpstr>
      <vt:lpstr>«Основные подходы к формированию проекта бюджета района на 2022 год </vt:lpstr>
      <vt:lpstr>Презентация PowerPoint</vt:lpstr>
      <vt:lpstr>Реализация национальных проектов, млн. рублей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Устюженский муниципальный район</dc:title>
  <dc:creator>FIN-1</dc:creator>
  <cp:lastModifiedBy>fin-2</cp:lastModifiedBy>
  <cp:revision>609</cp:revision>
  <cp:lastPrinted>2021-11-25T05:22:20Z</cp:lastPrinted>
  <dcterms:created xsi:type="dcterms:W3CDTF">2018-11-11T10:49:39Z</dcterms:created>
  <dcterms:modified xsi:type="dcterms:W3CDTF">2021-11-25T06:26:39Z</dcterms:modified>
</cp:coreProperties>
</file>