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9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7" r:id="rId3"/>
    <p:sldId id="256" r:id="rId4"/>
    <p:sldId id="288" r:id="rId5"/>
    <p:sldId id="278" r:id="rId6"/>
    <p:sldId id="291" r:id="rId7"/>
    <p:sldId id="289" r:id="rId8"/>
    <p:sldId id="292" r:id="rId9"/>
    <p:sldId id="282" r:id="rId10"/>
    <p:sldId id="295" r:id="rId11"/>
    <p:sldId id="265" r:id="rId12"/>
    <p:sldId id="293" r:id="rId13"/>
    <p:sldId id="269" r:id="rId14"/>
    <p:sldId id="297" r:id="rId15"/>
    <p:sldId id="29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-2" initials="f" lastIdx="1" clrIdx="0">
    <p:extLst>
      <p:ext uri="{19B8F6BF-5375-455C-9EA6-DF929625EA0E}">
        <p15:presenceInfo xmlns:p15="http://schemas.microsoft.com/office/powerpoint/2012/main" userId="S-1-5-21-2526204136-2580162910-1432025873-3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8EC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39906630580172E-2"/>
          <c:y val="0.14394962115023688"/>
          <c:w val="0.91327594978199478"/>
          <c:h val="0.49539775512070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8E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713938174834355E-3"/>
                  <c:y val="-2.0090787807938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41-4E4F-BC4B-3E6A9DA94689}"/>
                </c:ext>
              </c:extLst>
            </c:dLbl>
            <c:dLbl>
              <c:idx val="1"/>
              <c:layout>
                <c:manualLayout>
                  <c:x val="-2.1485575269933745E-2"/>
                  <c:y val="-1.2312046887428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1-4E4F-BC4B-3E6A9DA94689}"/>
                </c:ext>
              </c:extLst>
            </c:dLbl>
            <c:dLbl>
              <c:idx val="2"/>
              <c:layout>
                <c:manualLayout>
                  <c:x val="0"/>
                  <c:y val="-7.16056283411126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1-4E4F-BC4B-3E6A9DA94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696</c:v>
                </c:pt>
                <c:pt idx="1">
                  <c:v>686.1</c:v>
                </c:pt>
                <c:pt idx="2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0-4C4B-914A-516A2DAE52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71393817483399E-3"/>
                  <c:y val="-1.2312046887428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1-4E4F-BC4B-3E6A9DA94689}"/>
                </c:ext>
              </c:extLst>
            </c:dLbl>
            <c:dLbl>
              <c:idx val="1"/>
              <c:layout>
                <c:manualLayout>
                  <c:x val="3.5708349139597154E-2"/>
                  <c:y val="1.30483245066701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1-4E4F-BC4B-3E6A9DA94689}"/>
                </c:ext>
              </c:extLst>
            </c:dLbl>
            <c:dLbl>
              <c:idx val="2"/>
              <c:layout>
                <c:manualLayout>
                  <c:x val="8.0570907262250361E-3"/>
                  <c:y val="-2.7766499047381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1-4E4F-BC4B-3E6A9DA94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672.5</c:v>
                </c:pt>
                <c:pt idx="1">
                  <c:v>648.6</c:v>
                </c:pt>
                <c:pt idx="2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0-4C4B-914A-516A2DAE52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2633184"/>
        <c:axId val="224609880"/>
      </c:barChart>
      <c:catAx>
        <c:axId val="13263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609880"/>
        <c:crosses val="autoZero"/>
        <c:auto val="1"/>
        <c:lblAlgn val="ctr"/>
        <c:lblOffset val="100"/>
        <c:noMultiLvlLbl val="0"/>
      </c:catAx>
      <c:valAx>
        <c:axId val="224609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26331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369766479411485"/>
          <c:y val="7.1794629268166876E-2"/>
          <c:w val="0.32012118365210335"/>
          <c:h val="0.13777069212291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(млн. руб.)</a:t>
            </a:r>
          </a:p>
        </c:rich>
      </c:tx>
      <c:layout>
        <c:manualLayout>
          <c:xMode val="edge"/>
          <c:yMode val="edge"/>
          <c:x val="4.8041261819390994E-2"/>
          <c:y val="0.2177242891742044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07291969538347E-2"/>
          <c:y val="5.3316117357661931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C00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Lbls>
            <c:dLbl>
              <c:idx val="0"/>
              <c:layout>
                <c:manualLayout>
                  <c:x val="8.148676778404574E-3"/>
                  <c:y val="-3.876329817675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06-4E87-8B2C-6B5DCDA7A905}"/>
                </c:ext>
              </c:extLst>
            </c:dLbl>
            <c:dLbl>
              <c:idx val="1"/>
              <c:layout>
                <c:manualLayout>
                  <c:x val="2.0371691946011487E-3"/>
                  <c:y val="-2.7134308723726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06-4E87-8B2C-6B5DCDA7A905}"/>
                </c:ext>
              </c:extLst>
            </c:dLbl>
            <c:dLbl>
              <c:idx val="2"/>
              <c:layout>
                <c:manualLayout>
                  <c:x val="0"/>
                  <c:y val="-3.101063854140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06-4E87-8B2C-6B5DCDA7A905}"/>
                </c:ext>
              </c:extLst>
            </c:dLbl>
            <c:dLbl>
              <c:idx val="3"/>
              <c:layout>
                <c:manualLayout>
                  <c:x val="-3.4678519090466542E-2"/>
                  <c:y val="1.88569653931773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53238263540554"/>
                      <c:h val="0.145478518772467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C06-4E87-8B2C-6B5DCDA7A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11.6</c:v>
                </c:pt>
                <c:pt idx="1">
                  <c:v>12.9</c:v>
                </c:pt>
                <c:pt idx="2" formatCode="#,##0.0">
                  <c:v>15</c:v>
                </c:pt>
                <c:pt idx="3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06-4E87-8B2C-6B5DCDA7A9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2780553086624117E-2"/>
                  <c:y val="-1.550531927070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06-4E87-8B2C-6B5DCDA7A905}"/>
                </c:ext>
              </c:extLst>
            </c:dLbl>
            <c:dLbl>
              <c:idx val="1"/>
              <c:layout>
                <c:manualLayout>
                  <c:x val="6.3152245032635543E-2"/>
                  <c:y val="-1.550531927070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06-4E87-8B2C-6B5DCDA7A905}"/>
                </c:ext>
              </c:extLst>
            </c:dLbl>
            <c:dLbl>
              <c:idx val="2"/>
              <c:layout>
                <c:manualLayout>
                  <c:x val="5.2966399059629889E-2"/>
                  <c:y val="-3.488696835907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06-4E87-8B2C-6B5DCDA7A905}"/>
                </c:ext>
              </c:extLst>
            </c:dLbl>
            <c:dLbl>
              <c:idx val="3"/>
              <c:layout>
                <c:manualLayout>
                  <c:x val="7.9449598589444795E-2"/>
                  <c:y val="1.1628989453025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06-4E87-8B2C-6B5DCDA7A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6.2</c:v>
                </c:pt>
                <c:pt idx="2" formatCode="0.0">
                  <c:v>4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06-4E87-8B2C-6B5DCDA7A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449360"/>
        <c:axId val="318444656"/>
        <c:axId val="0"/>
      </c:bar3DChart>
      <c:catAx>
        <c:axId val="31844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18444656"/>
        <c:crosses val="autoZero"/>
        <c:auto val="1"/>
        <c:lblAlgn val="ctr"/>
        <c:lblOffset val="100"/>
        <c:noMultiLvlLbl val="0"/>
      </c:catAx>
      <c:valAx>
        <c:axId val="318444656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844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3633804561045"/>
          <c:y val="0"/>
          <c:w val="0.24121382560965493"/>
          <c:h val="0.1836896013713911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lvl="1"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Задолженность по транспортному налогу,  млн. руб.</a:t>
            </a:r>
          </a:p>
        </c:rich>
      </c:tx>
      <c:layout>
        <c:manualLayout>
          <c:xMode val="edge"/>
          <c:yMode val="edge"/>
          <c:x val="0.31961370017701279"/>
          <c:y val="0.83911270289165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1" algn="ctr" rtl="0"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368217502414884"/>
          <c:y val="4.6223958333333315E-2"/>
          <c:w val="0.73680226730408038"/>
          <c:h val="0.80674861931321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 01.01.2020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МО Залесское</c:v>
                </c:pt>
                <c:pt idx="1">
                  <c:v>МО Лентьевское</c:v>
                </c:pt>
                <c:pt idx="2">
                  <c:v>МО Мезженское</c:v>
                </c:pt>
                <c:pt idx="3">
                  <c:v>МО Никифоровское</c:v>
                </c:pt>
                <c:pt idx="4">
                  <c:v>МО Никольское</c:v>
                </c:pt>
                <c:pt idx="5">
                  <c:v>СП Желябовское</c:v>
                </c:pt>
                <c:pt idx="6">
                  <c:v>МО Устюженское</c:v>
                </c:pt>
                <c:pt idx="7">
                  <c:v>МО г. Устюжна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0.4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1.3</c:v>
                </c:pt>
                <c:pt idx="6">
                  <c:v>1.4</c:v>
                </c:pt>
                <c:pt idx="7" formatCode="0.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2-49B2-B83A-B98D1CE84AD5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на 01.01.2021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МО Залесское</c:v>
                </c:pt>
                <c:pt idx="1">
                  <c:v>МО Лентьевское</c:v>
                </c:pt>
                <c:pt idx="2">
                  <c:v>МО Мезженское</c:v>
                </c:pt>
                <c:pt idx="3">
                  <c:v>МО Никифоровское</c:v>
                </c:pt>
                <c:pt idx="4">
                  <c:v>МО Никольское</c:v>
                </c:pt>
                <c:pt idx="5">
                  <c:v>СП Желябовское</c:v>
                </c:pt>
                <c:pt idx="6">
                  <c:v>МО Устюженское</c:v>
                </c:pt>
                <c:pt idx="7">
                  <c:v>МО г. Устюжна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0.5</c:v>
                </c:pt>
                <c:pt idx="1">
                  <c:v>0.70000000000000007</c:v>
                </c:pt>
                <c:pt idx="2">
                  <c:v>0.60000000000000009</c:v>
                </c:pt>
                <c:pt idx="3">
                  <c:v>0.5</c:v>
                </c:pt>
                <c:pt idx="4">
                  <c:v>0.60000000000000009</c:v>
                </c:pt>
                <c:pt idx="5">
                  <c:v>1.2</c:v>
                </c:pt>
                <c:pt idx="6">
                  <c:v>1.5</c:v>
                </c:pt>
                <c:pt idx="7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2-49B2-B83A-B98D1CE84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8445440"/>
        <c:axId val="318446616"/>
      </c:barChart>
      <c:catAx>
        <c:axId val="31844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446616"/>
        <c:crosses val="autoZero"/>
        <c:auto val="1"/>
        <c:lblAlgn val="l"/>
        <c:lblOffset val="100"/>
        <c:noMultiLvlLbl val="0"/>
      </c:catAx>
      <c:valAx>
        <c:axId val="318446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1844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703888438632718"/>
          <c:y val="0.23537292213473313"/>
          <c:w val="0.31111396570709993"/>
          <c:h val="0.20128943842957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756015194717909"/>
          <c:w val="1"/>
          <c:h val="0.66956068253279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8E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713938174834355E-3"/>
                  <c:y val="-2.0090787807938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2F-4E87-B2EB-07E335559EA5}"/>
                </c:ext>
              </c:extLst>
            </c:dLbl>
            <c:dLbl>
              <c:idx val="1"/>
              <c:layout>
                <c:manualLayout>
                  <c:x val="-2.1485575269933745E-2"/>
                  <c:y val="-1.2312046887428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2F-4E87-B2EB-07E335559EA5}"/>
                </c:ext>
              </c:extLst>
            </c:dLbl>
            <c:dLbl>
              <c:idx val="2"/>
              <c:layout>
                <c:manualLayout>
                  <c:x val="0"/>
                  <c:y val="-7.16056283411126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2F-4E87-B2EB-07E335559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поступление транспортного налога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2F-4E87-B2EB-07E335559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71393817483399E-3"/>
                  <c:y val="-1.2312046887428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2F-4E87-B2EB-07E335559EA5}"/>
                </c:ext>
              </c:extLst>
            </c:dLbl>
            <c:dLbl>
              <c:idx val="1"/>
              <c:layout>
                <c:manualLayout>
                  <c:x val="3.5708349139597154E-2"/>
                  <c:y val="1.30483245066701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2F-4E87-B2EB-07E335559EA5}"/>
                </c:ext>
              </c:extLst>
            </c:dLbl>
            <c:dLbl>
              <c:idx val="2"/>
              <c:layout>
                <c:manualLayout>
                  <c:x val="8.0570907262250361E-3"/>
                  <c:y val="-2.7766499047381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2F-4E87-B2EB-07E335559E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поступление транспортного налога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2F-4E87-B2EB-07E335559E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18441520"/>
        <c:axId val="318445048"/>
      </c:barChart>
      <c:catAx>
        <c:axId val="31844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445048"/>
        <c:crosses val="autoZero"/>
        <c:auto val="1"/>
        <c:lblAlgn val="ctr"/>
        <c:lblOffset val="100"/>
        <c:noMultiLvlLbl val="0"/>
      </c:catAx>
      <c:valAx>
        <c:axId val="318445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18441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7951764210099656"/>
          <c:y val="8.9165202330120805E-2"/>
          <c:w val="0.19403897629290798"/>
          <c:h val="0.31592536648984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2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01.01.2017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8.1536167068248649E-3"/>
                  <c:y val="0.232867293146917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1-49B0-9082-7188ADB08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1-49B0-9082-7188ADB080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01.01.2018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3.2614466827299467E-3"/>
                  <c:y val="0.23286729314691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1-49B0-9082-7188ADB08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B1-49B0-9082-7188ADB080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01.01.2019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76510072284758E-2"/>
                  <c:y val="0.1230869978062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B1-49B0-9082-7188ADB08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B1-49B0-9082-7188ADB0806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01.01.2020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05339723250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B1-49B0-9082-7188ADB08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B1-49B0-9082-7188ADB0806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6B1-49B0-9082-7188ADB08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444264"/>
        <c:axId val="318451320"/>
        <c:axId val="0"/>
      </c:bar3DChart>
      <c:catAx>
        <c:axId val="318444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18451320"/>
        <c:crosses val="autoZero"/>
        <c:auto val="1"/>
        <c:lblAlgn val="ctr"/>
        <c:lblOffset val="100"/>
        <c:noMultiLvlLbl val="0"/>
      </c:catAx>
      <c:valAx>
        <c:axId val="318451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18444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31287748946063"/>
          <c:y val="0.21387475864557018"/>
          <c:w val="0.30724417179283015"/>
          <c:h val="0.4044992477932006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595144356955382E-2"/>
          <c:y val="4.8849726857592493E-2"/>
          <c:w val="0.95140485564304478"/>
          <c:h val="0.520095434699666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Государственное управление</c:v>
                </c:pt>
                <c:pt idx="1">
                  <c:v>Сельское, лесное хозяйство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Прочие</c:v>
                </c:pt>
                <c:pt idx="5">
                  <c:v>Обрабатывающее производство</c:v>
                </c:pt>
                <c:pt idx="6">
                  <c:v>Торговля</c:v>
                </c:pt>
                <c:pt idx="7">
                  <c:v>Транспортировка и хранение</c:v>
                </c:pt>
                <c:pt idx="8">
                  <c:v>Культура</c:v>
                </c:pt>
                <c:pt idx="9">
                  <c:v>Строительство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18.3</c:v>
                </c:pt>
                <c:pt idx="1">
                  <c:v>14.5</c:v>
                </c:pt>
                <c:pt idx="2">
                  <c:v>12.2</c:v>
                </c:pt>
                <c:pt idx="3">
                  <c:v>11.4</c:v>
                </c:pt>
                <c:pt idx="4">
                  <c:v>9.1999999999999993</c:v>
                </c:pt>
                <c:pt idx="5">
                  <c:v>7.7</c:v>
                </c:pt>
                <c:pt idx="6">
                  <c:v>6</c:v>
                </c:pt>
                <c:pt idx="7">
                  <c:v>3.5</c:v>
                </c:pt>
                <c:pt idx="8">
                  <c:v>1.5</c:v>
                </c:pt>
                <c:pt idx="9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3-4FB5-9A14-1AC960F8CC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Государственное управление</c:v>
                </c:pt>
                <c:pt idx="1">
                  <c:v>Сельское, лесное хозяйство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Прочие</c:v>
                </c:pt>
                <c:pt idx="5">
                  <c:v>Обрабатывающее производство</c:v>
                </c:pt>
                <c:pt idx="6">
                  <c:v>Торговля</c:v>
                </c:pt>
                <c:pt idx="7">
                  <c:v>Транспортировка и хранение</c:v>
                </c:pt>
                <c:pt idx="8">
                  <c:v>Культура</c:v>
                </c:pt>
                <c:pt idx="9">
                  <c:v>Строительство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14.3</c:v>
                </c:pt>
                <c:pt idx="1">
                  <c:v>11.4</c:v>
                </c:pt>
                <c:pt idx="2">
                  <c:v>10.1</c:v>
                </c:pt>
                <c:pt idx="3">
                  <c:v>9</c:v>
                </c:pt>
                <c:pt idx="4">
                  <c:v>11.4</c:v>
                </c:pt>
                <c:pt idx="5">
                  <c:v>5.4</c:v>
                </c:pt>
                <c:pt idx="6">
                  <c:v>4.4000000000000004</c:v>
                </c:pt>
                <c:pt idx="7">
                  <c:v>3.2</c:v>
                </c:pt>
                <c:pt idx="8">
                  <c:v>1.3</c:v>
                </c:pt>
                <c:pt idx="9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53-4FB5-9A14-1AC960F8C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312840"/>
        <c:axId val="227310880"/>
        <c:axId val="0"/>
      </c:bar3DChart>
      <c:catAx>
        <c:axId val="227312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7310880"/>
        <c:crosses val="autoZero"/>
        <c:auto val="1"/>
        <c:lblAlgn val="ctr"/>
        <c:lblOffset val="100"/>
        <c:noMultiLvlLbl val="0"/>
      </c:catAx>
      <c:valAx>
        <c:axId val="22731088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27312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aseline="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Структура, в %</a:t>
            </a:r>
          </a:p>
        </c:rich>
      </c:tx>
      <c:layout>
        <c:manualLayout>
          <c:xMode val="edge"/>
          <c:yMode val="edge"/>
          <c:x val="0.38066000707523745"/>
          <c:y val="2.503079359493224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922131644893733"/>
          <c:w val="0.71450869494032831"/>
          <c:h val="0.83534831651568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7A7-4A25-B07A-9D1B4E8FE59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97A7-4A25-B07A-9D1B4E8FE593}"/>
              </c:ext>
            </c:extLst>
          </c:dPt>
          <c:dPt>
            <c:idx val="3"/>
            <c:bubble3D val="0"/>
            <c:spPr>
              <a:solidFill>
                <a:srgbClr val="E8A0DE"/>
              </a:solidFill>
            </c:spPr>
            <c:extLst>
              <c:ext xmlns:c16="http://schemas.microsoft.com/office/drawing/2014/chart" uri="{C3380CC4-5D6E-409C-BE32-E72D297353CC}">
                <c16:uniqueId val="{00000005-97A7-4A25-B07A-9D1B4E8FE59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97A7-4A25-B07A-9D1B4E8FE593}"/>
              </c:ext>
            </c:extLst>
          </c:dPt>
          <c:dLbls>
            <c:dLbl>
              <c:idx val="3"/>
              <c:layout>
                <c:manualLayout>
                  <c:x val="2.9967047932174216E-2"/>
                  <c:y val="2.679038372430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A7-4A25-B07A-9D1B4E8FE593}"/>
                </c:ext>
              </c:extLst>
            </c:dLbl>
            <c:dLbl>
              <c:idx val="4"/>
              <c:layout>
                <c:manualLayout>
                  <c:x val="3.2308259151760915E-2"/>
                  <c:y val="-1.2535869998184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A7-4A25-B07A-9D1B4E8FE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имущества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65.2</c:v>
                </c:pt>
                <c:pt idx="1">
                  <c:v>10.5</c:v>
                </c:pt>
                <c:pt idx="2">
                  <c:v>13.8</c:v>
                </c:pt>
                <c:pt idx="3">
                  <c:v>6.3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A7-4A25-B07A-9D1B4E8FE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633616647240273"/>
          <c:y val="7.0079431002946557E-2"/>
          <c:w val="0.23420179668332458"/>
          <c:h val="0.81653895532333609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54517129159354E-2"/>
          <c:y val="9.3869120179563115E-2"/>
          <c:w val="0.51862898091764076"/>
          <c:h val="0.877283423606056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5F11-4755-AAC2-0E5140948EB7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F11-4755-AAC2-0E5140948EB7}"/>
              </c:ext>
            </c:extLst>
          </c:dPt>
          <c:dLbls>
            <c:dLbl>
              <c:idx val="1"/>
              <c:layout>
                <c:manualLayout>
                  <c:x val="-4.7493617288996585E-2"/>
                  <c:y val="-0.14177208407196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11-4755-AAC2-0E5140948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0.98599999999999999</c:v>
                </c:pt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11-4755-AAC2-0E5140948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739831768324434"/>
          <c:y val="0.52944766191413883"/>
          <c:w val="0.41789081703540404"/>
          <c:h val="0.3957357487426565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572053511023716E-2"/>
          <c:y val="0"/>
          <c:w val="0.8553192629144206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13"/>
          <c:dPt>
            <c:idx val="0"/>
            <c:bubble3D val="0"/>
            <c:explosion val="43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extLst>
              <c:ext xmlns:c16="http://schemas.microsoft.com/office/drawing/2014/chart" uri="{C3380CC4-5D6E-409C-BE32-E72D297353CC}">
                <c16:uniqueId val="{00000001-E4B9-4B2C-9038-4ADE96A18E4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extLst>
              <c:ext xmlns:c16="http://schemas.microsoft.com/office/drawing/2014/chart" uri="{C3380CC4-5D6E-409C-BE32-E72D297353CC}">
                <c16:uniqueId val="{00000003-E4B9-4B2C-9038-4ADE96A18E4C}"/>
              </c:ext>
            </c:extLst>
          </c:dPt>
          <c:dPt>
            <c:idx val="2"/>
            <c:bubble3D val="0"/>
            <c:explosion val="29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extLst>
              <c:ext xmlns:c16="http://schemas.microsoft.com/office/drawing/2014/chart" uri="{C3380CC4-5D6E-409C-BE32-E72D297353CC}">
                <c16:uniqueId val="{00000005-E4B9-4B2C-9038-4ADE96A18E4C}"/>
              </c:ext>
            </c:extLst>
          </c:dPt>
          <c:dPt>
            <c:idx val="3"/>
            <c:bubble3D val="0"/>
            <c:explosion val="2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extLst>
              <c:ext xmlns:c16="http://schemas.microsoft.com/office/drawing/2014/chart" uri="{C3380CC4-5D6E-409C-BE32-E72D297353CC}">
                <c16:uniqueId val="{00000007-E4B9-4B2C-9038-4ADE96A18E4C}"/>
              </c:ext>
            </c:extLst>
          </c:dPt>
          <c:dPt>
            <c:idx val="4"/>
            <c:bubble3D val="0"/>
            <c:explosion val="0"/>
            <c:extLst>
              <c:ext xmlns:c16="http://schemas.microsoft.com/office/drawing/2014/chart" uri="{C3380CC4-5D6E-409C-BE32-E72D297353CC}">
                <c16:uniqueId val="{00000009-E4B9-4B2C-9038-4ADE96A18E4C}"/>
              </c:ext>
            </c:extLst>
          </c:dPt>
          <c:dPt>
            <c:idx val="5"/>
            <c:bubble3D val="0"/>
            <c:explosion val="61"/>
            <c:extLst>
              <c:ext xmlns:c16="http://schemas.microsoft.com/office/drawing/2014/chart" uri="{C3380CC4-5D6E-409C-BE32-E72D297353CC}">
                <c16:uniqueId val="{0000000B-E4B9-4B2C-9038-4ADE96A18E4C}"/>
              </c:ext>
            </c:extLst>
          </c:dPt>
          <c:dPt>
            <c:idx val="7"/>
            <c:bubble3D val="0"/>
            <c:explosion val="35"/>
            <c:extLst>
              <c:ext xmlns:c16="http://schemas.microsoft.com/office/drawing/2014/chart" uri="{C3380CC4-5D6E-409C-BE32-E72D297353CC}">
                <c16:uniqueId val="{0000000D-E4B9-4B2C-9038-4ADE96A18E4C}"/>
              </c:ext>
            </c:extLst>
          </c:dPt>
          <c:dLbls>
            <c:dLbl>
              <c:idx val="0"/>
              <c:layout>
                <c:manualLayout>
                  <c:x val="1.942748619916551E-3"/>
                  <c:y val="-8.67805926433108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расходы; 17,6%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B9-4B2C-9038-4ADE96A18E4C}"/>
                </c:ext>
              </c:extLst>
            </c:dLbl>
            <c:dLbl>
              <c:idx val="1"/>
              <c:layout>
                <c:manualLayout>
                  <c:x val="6.1835421546628626E-2"/>
                  <c:y val="-0.10401432333861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B9-4B2C-9038-4ADE96A18E4C}"/>
                </c:ext>
              </c:extLst>
            </c:dLbl>
            <c:dLbl>
              <c:idx val="2"/>
              <c:layout>
                <c:manualLayout>
                  <c:x val="1.9535342660810858E-2"/>
                  <c:y val="-8.44039221845979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B9-4B2C-9038-4ADE96A18E4C}"/>
                </c:ext>
              </c:extLst>
            </c:dLbl>
            <c:dLbl>
              <c:idx val="3"/>
              <c:layout>
                <c:manualLayout>
                  <c:x val="3.0922793642236473E-2"/>
                  <c:y val="6.51010875646652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B9-4B2C-9038-4ADE96A18E4C}"/>
                </c:ext>
              </c:extLst>
            </c:dLbl>
            <c:dLbl>
              <c:idx val="4"/>
              <c:layout>
                <c:manualLayout>
                  <c:x val="-7.230716718599893E-2"/>
                  <c:y val="0.165467065752737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B9-4B2C-9038-4ADE96A18E4C}"/>
                </c:ext>
              </c:extLst>
            </c:dLbl>
            <c:dLbl>
              <c:idx val="5"/>
              <c:layout>
                <c:manualLayout>
                  <c:x val="8.388537430267333E-2"/>
                  <c:y val="-0.242185148660677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B9-4B2C-9038-4ADE96A18E4C}"/>
                </c:ext>
              </c:extLst>
            </c:dLbl>
            <c:dLbl>
              <c:idx val="6"/>
              <c:layout>
                <c:manualLayout>
                  <c:x val="-5.8581575971017041E-2"/>
                  <c:y val="0.115478873579977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B9-4B2C-9038-4ADE96A18E4C}"/>
                </c:ext>
              </c:extLst>
            </c:dLbl>
            <c:dLbl>
              <c:idx val="7"/>
              <c:layout>
                <c:manualLayout>
                  <c:x val="-0.17240784918206731"/>
                  <c:y val="6.66009849817505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B9-4B2C-9038-4ADE96A18E4C}"/>
                </c:ext>
              </c:extLst>
            </c:dLbl>
            <c:dLbl>
              <c:idx val="8"/>
              <c:layout>
                <c:manualLayout>
                  <c:x val="-8.2199200088878988E-2"/>
                  <c:y val="-5.54725848815833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4B9-4B2C-9038-4ADE96A18E4C}"/>
                </c:ext>
              </c:extLst>
            </c:dLbl>
            <c:dLbl>
              <c:idx val="9"/>
              <c:layout>
                <c:manualLayout>
                  <c:x val="9.4948466563823941E-3"/>
                  <c:y val="-7.82349866262370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4B9-4B2C-9038-4ADE96A18E4C}"/>
                </c:ext>
              </c:extLst>
            </c:dLbl>
            <c:dLbl>
              <c:idx val="10"/>
              <c:layout>
                <c:manualLayout>
                  <c:x val="5.6120585872972098E-2"/>
                  <c:y val="-8.99677915956363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4B9-4B2C-9038-4ADE96A18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0.13300000000000001</c:v>
                </c:pt>
                <c:pt idx="1">
                  <c:v>4.000000000000001E-3</c:v>
                </c:pt>
                <c:pt idx="2">
                  <c:v>0.115</c:v>
                </c:pt>
                <c:pt idx="3">
                  <c:v>1.2E-2</c:v>
                </c:pt>
                <c:pt idx="4">
                  <c:v>6.000000000000001E-3</c:v>
                </c:pt>
                <c:pt idx="5">
                  <c:v>0.51400000000000001</c:v>
                </c:pt>
                <c:pt idx="6">
                  <c:v>7.5999999999999998E-2</c:v>
                </c:pt>
                <c:pt idx="7">
                  <c:v>1.0000000000000002E-3</c:v>
                </c:pt>
                <c:pt idx="8">
                  <c:v>2.1000000000000005E-2</c:v>
                </c:pt>
                <c:pt idx="9">
                  <c:v>2.5000000000000001E-2</c:v>
                </c:pt>
                <c:pt idx="10">
                  <c:v>9.3000000000000041E-2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4B9-4B2C-9038-4ADE96A18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37746670555327E-2"/>
          <c:y val="0.14779247568841891"/>
          <c:w val="0.44566545756235115"/>
          <c:h val="0.808726302347663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"/>
          <c:dPt>
            <c:idx val="0"/>
            <c:bubble3D val="0"/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9497-4406-9310-F38365FA323B}"/>
              </c:ext>
            </c:extLst>
          </c:dPt>
          <c:dPt>
            <c:idx val="1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9497-4406-9310-F38365FA323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5-9497-4406-9310-F38365FA323B}"/>
              </c:ext>
            </c:extLst>
          </c:dPt>
          <c:dLbls>
            <c:dLbl>
              <c:idx val="0"/>
              <c:layout>
                <c:manualLayout>
                  <c:x val="3.8207711706285355E-2"/>
                  <c:y val="-0.168867531713835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97-4406-9310-F38365FA323B}"/>
                </c:ext>
              </c:extLst>
            </c:dLbl>
            <c:dLbl>
              <c:idx val="1"/>
              <c:layout>
                <c:manualLayout>
                  <c:x val="-5.6514213605157231E-2"/>
                  <c:y val="-0.17800671517036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97-4406-9310-F38365FA323B}"/>
                </c:ext>
              </c:extLst>
            </c:dLbl>
            <c:dLbl>
              <c:idx val="2"/>
              <c:layout>
                <c:manualLayout>
                  <c:x val="0.11291165566076346"/>
                  <c:y val="-0.10248506117803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97-4406-9310-F38365FA32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9933FF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Другие вопросы в области образования 2,2%</c:v>
                </c:pt>
                <c:pt idx="1">
                  <c:v>Молодежная политика 0,1%</c:v>
                </c:pt>
                <c:pt idx="2">
                  <c:v>Дополнительное образование 7,4%</c:v>
                </c:pt>
                <c:pt idx="3">
                  <c:v>Общее образование 59,5%</c:v>
                </c:pt>
                <c:pt idx="4">
                  <c:v>Дошкольное образование 30,8%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6.6</c:v>
                </c:pt>
                <c:pt idx="1">
                  <c:v>0.2</c:v>
                </c:pt>
                <c:pt idx="2">
                  <c:v>22.2</c:v>
                </c:pt>
                <c:pt idx="3">
                  <c:v>177.9</c:v>
                </c:pt>
                <c:pt idx="4">
                  <c:v>91.9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97-4406-9310-F38365FA3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51170998925447753"/>
          <c:y val="0"/>
          <c:w val="0.4819463204578287"/>
          <c:h val="0.8718516137023786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accent5">
          <a:lumMod val="5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51125074069175E-2"/>
          <c:y val="0.17801004310350835"/>
          <c:w val="0.51690753032784886"/>
          <c:h val="0.68263145734951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2C2C-44FF-8FEA-E6D8AD7A94C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2C2C-44FF-8FEA-E6D8AD7A94C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5-2C2C-44FF-8FEA-E6D8AD7A94C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7-2C2C-44FF-8FEA-E6D8AD7A94CF}"/>
              </c:ext>
            </c:extLst>
          </c:dPt>
          <c:dLbls>
            <c:dLbl>
              <c:idx val="0"/>
              <c:layout>
                <c:manualLayout>
                  <c:x val="2.0406364398446078E-2"/>
                  <c:y val="-2.54144760855784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C-44FF-8FEA-E6D8AD7A94CF}"/>
                </c:ext>
              </c:extLst>
            </c:dLbl>
            <c:dLbl>
              <c:idx val="1"/>
              <c:layout>
                <c:manualLayout>
                  <c:x val="-3.3626836680412692E-2"/>
                  <c:y val="-3.0833918330188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C-44FF-8FEA-E6D8AD7A94CF}"/>
                </c:ext>
              </c:extLst>
            </c:dLbl>
            <c:dLbl>
              <c:idx val="2"/>
              <c:layout>
                <c:manualLayout>
                  <c:x val="-1.1660894427708289E-2"/>
                  <c:y val="-9.14921139080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2C-44FF-8FEA-E6D8AD7A9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Развитие общедоступных библиотек 33,8%</c:v>
                </c:pt>
                <c:pt idx="1">
                  <c:v>Развитие культурно-досуговой деятельности 34,0%</c:v>
                </c:pt>
                <c:pt idx="2">
                  <c:v>Развитие музейного дела 26,6%</c:v>
                </c:pt>
                <c:pt idx="3">
                  <c:v>Другие вопросы в области культуры 5,6%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15.1</c:v>
                </c:pt>
                <c:pt idx="2">
                  <c:v>11.8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2C-44FF-8FEA-E6D8AD7A9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ayout>
        <c:manualLayout>
          <c:xMode val="edge"/>
          <c:yMode val="edge"/>
          <c:x val="0.57504309778131069"/>
          <c:y val="0"/>
          <c:w val="0.4186132355176832"/>
          <c:h val="0.8970696912606495"/>
        </c:manualLayout>
      </c:layout>
      <c:overlay val="0"/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accent5">
          <a:lumMod val="5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1914703496441"/>
          <c:y val="0.10345987201790838"/>
          <c:w val="0.44070392057550634"/>
          <c:h val="0.858963451949797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1-07A8-43E5-B468-DF87EA5CACB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3-07A8-43E5-B468-DF87EA5CACB1}"/>
              </c:ext>
            </c:extLst>
          </c:dPt>
          <c:dLbls>
            <c:dLbl>
              <c:idx val="0"/>
              <c:layout>
                <c:manualLayout>
                  <c:x val="-3.0165153490808311E-3"/>
                  <c:y val="1.405090622770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A8-43E5-B468-DF87EA5CACB1}"/>
                </c:ext>
              </c:extLst>
            </c:dLbl>
            <c:dLbl>
              <c:idx val="1"/>
              <c:layout>
                <c:manualLayout>
                  <c:x val="7.3320598977957313E-2"/>
                  <c:y val="-9.786259618567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A8-43E5-B468-DF87EA5CA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инвестиции 68,1%</c:v>
                </c:pt>
                <c:pt idx="1">
                  <c:v>Выполнение муниципального задания 31,9%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9.8000000000000007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A8-43E5-B468-DF87EA5CA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/>
            </a:pPr>
            <a:endParaRPr lang="ru-RU"/>
          </a:p>
        </c:txPr>
      </c:legendEntry>
      <c:layout>
        <c:manualLayout>
          <c:xMode val="edge"/>
          <c:yMode val="edge"/>
          <c:x val="0.58854799141812053"/>
          <c:y val="8.1634092870811303E-2"/>
          <c:w val="0.35281188816366182"/>
          <c:h val="0.41619190130570988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accent5">
          <a:lumMod val="5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27067104384608E-2"/>
          <c:y val="0.28533056895597236"/>
          <c:w val="0.68218540569280617"/>
          <c:h val="0.71466943104402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563F-4FE1-9654-278E70B15CD5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563F-4FE1-9654-278E70B15CD5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563F-4FE1-9654-278E70B15C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федеральные средства 27,7%</c:v>
                </c:pt>
                <c:pt idx="1">
                  <c:v>областные средства 70,3%</c:v>
                </c:pt>
                <c:pt idx="2">
                  <c:v>средства местного бюджета района 2,0%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4.0999999999999996</c:v>
                </c:pt>
                <c:pt idx="1">
                  <c:v>10.4</c:v>
                </c:pt>
                <c:pt idx="2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3F-4FE1-9654-278E70B15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4.6842986438199334E-2"/>
          <c:y val="2.3934961948761848E-2"/>
          <c:w val="0.70384699501693981"/>
          <c:h val="0.2640449979659468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F9BD4-576A-448E-AA5A-384DADC47B5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06257-C4AE-4660-B312-0E66B51FA39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/>
            <a:t>+14,0 </a:t>
          </a:r>
          <a:r>
            <a:rPr lang="ru-RU" sz="1400" b="1" dirty="0"/>
            <a:t>млн. руб.</a:t>
          </a:r>
        </a:p>
      </dgm:t>
    </dgm:pt>
    <dgm:pt modelId="{66AFB7F3-B1C7-43D9-9A2A-352888DA4082}" type="parTrans" cxnId="{4CEB64F8-A2CE-4DD1-AB8D-75AE2079FAC8}">
      <dgm:prSet/>
      <dgm:spPr/>
      <dgm:t>
        <a:bodyPr/>
        <a:lstStyle/>
        <a:p>
          <a:endParaRPr lang="ru-RU"/>
        </a:p>
      </dgm:t>
    </dgm:pt>
    <dgm:pt modelId="{FE67C104-FAD6-4212-A3C5-72312CD7F604}" type="sibTrans" cxnId="{4CEB64F8-A2CE-4DD1-AB8D-75AE2079FAC8}">
      <dgm:prSet/>
      <dgm:spPr/>
      <dgm:t>
        <a:bodyPr/>
        <a:lstStyle/>
        <a:p>
          <a:endParaRPr lang="ru-RU"/>
        </a:p>
      </dgm:t>
    </dgm:pt>
    <dgm:pt modelId="{F236BFF0-BEC2-47CB-84D0-DE090EE11991}">
      <dgm:prSet phldrT="[Текст]" custT="1"/>
      <dgm:spPr>
        <a:solidFill>
          <a:srgbClr val="008EC0"/>
        </a:solidFill>
      </dgm:spPr>
      <dgm:t>
        <a:bodyPr/>
        <a:lstStyle/>
        <a:p>
          <a:r>
            <a:rPr lang="ru-RU" sz="2400" b="1" dirty="0"/>
            <a:t>+117,8 </a:t>
          </a:r>
          <a:r>
            <a:rPr lang="ru-RU" sz="1200" b="1" dirty="0"/>
            <a:t>млн. руб.</a:t>
          </a:r>
        </a:p>
      </dgm:t>
    </dgm:pt>
    <dgm:pt modelId="{48E9B36B-1A93-4E9B-B2EA-B4AE1D56F262}" type="parTrans" cxnId="{B654EF2A-5151-4888-AE0D-5BFB13CE94F7}">
      <dgm:prSet/>
      <dgm:spPr/>
      <dgm:t>
        <a:bodyPr/>
        <a:lstStyle/>
        <a:p>
          <a:endParaRPr lang="ru-RU"/>
        </a:p>
      </dgm:t>
    </dgm:pt>
    <dgm:pt modelId="{1247880D-BA5D-4419-826F-2F78B68337AC}" type="sibTrans" cxnId="{B654EF2A-5151-4888-AE0D-5BFB13CE94F7}">
      <dgm:prSet/>
      <dgm:spPr/>
      <dgm:t>
        <a:bodyPr/>
        <a:lstStyle/>
        <a:p>
          <a:endParaRPr lang="ru-RU"/>
        </a:p>
      </dgm:t>
    </dgm:pt>
    <dgm:pt modelId="{44EDA3E5-39B5-4048-89D4-60A6E416C712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+9,2 %</a:t>
          </a:r>
        </a:p>
      </dgm:t>
    </dgm:pt>
    <dgm:pt modelId="{82BA33EA-278A-4413-A8C8-FA5EA75AE8DF}" type="parTrans" cxnId="{56F8917D-D517-491D-95BA-9639D4B2944E}">
      <dgm:prSet/>
      <dgm:spPr/>
      <dgm:t>
        <a:bodyPr/>
        <a:lstStyle/>
        <a:p>
          <a:endParaRPr lang="ru-RU"/>
        </a:p>
      </dgm:t>
    </dgm:pt>
    <dgm:pt modelId="{F1901D78-8781-469B-B1E2-A482E7289AE0}" type="sibTrans" cxnId="{56F8917D-D517-491D-95BA-9639D4B2944E}">
      <dgm:prSet/>
      <dgm:spPr/>
      <dgm:t>
        <a:bodyPr/>
        <a:lstStyle/>
        <a:p>
          <a:endParaRPr lang="ru-RU"/>
        </a:p>
      </dgm:t>
    </dgm:pt>
    <dgm:pt modelId="{61237667-A7F8-4B02-BFD9-884F2B3E44CA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+30,3%</a:t>
          </a:r>
        </a:p>
      </dgm:t>
    </dgm:pt>
    <dgm:pt modelId="{1E13177A-9E23-4AA7-8940-625E990AE06A}" type="parTrans" cxnId="{228579CA-200F-4452-9DDD-7B2C60DFF8EA}">
      <dgm:prSet/>
      <dgm:spPr/>
      <dgm:t>
        <a:bodyPr/>
        <a:lstStyle/>
        <a:p>
          <a:endParaRPr lang="ru-RU"/>
        </a:p>
      </dgm:t>
    </dgm:pt>
    <dgm:pt modelId="{746047CF-6AB7-4EA8-B505-0D2F4EE7A2A8}" type="sibTrans" cxnId="{228579CA-200F-4452-9DDD-7B2C60DFF8EA}">
      <dgm:prSet/>
      <dgm:spPr/>
      <dgm:t>
        <a:bodyPr/>
        <a:lstStyle/>
        <a:p>
          <a:endParaRPr lang="ru-RU"/>
        </a:p>
      </dgm:t>
    </dgm:pt>
    <dgm:pt modelId="{7E34F9D8-D50E-452B-A001-36F80486E558}">
      <dgm:prSet phldrT="[Текст]" custT="1"/>
      <dgm:spPr>
        <a:solidFill>
          <a:srgbClr val="008EC0"/>
        </a:solidFill>
      </dgm:spPr>
      <dgm:t>
        <a:bodyPr/>
        <a:lstStyle/>
        <a:p>
          <a:r>
            <a:rPr lang="ru-RU" sz="2400" b="1" dirty="0"/>
            <a:t>+122,9 </a:t>
          </a:r>
          <a:r>
            <a:rPr lang="ru-RU" sz="1200" b="1" dirty="0"/>
            <a:t>млн. руб.</a:t>
          </a:r>
        </a:p>
      </dgm:t>
    </dgm:pt>
    <dgm:pt modelId="{AC753396-9329-4D24-B5AB-44A2FFB026A7}" type="parTrans" cxnId="{1B0EFE8F-F94C-4696-A38F-A7C95D4EFF0C}">
      <dgm:prSet/>
      <dgm:spPr/>
      <dgm:t>
        <a:bodyPr/>
        <a:lstStyle/>
        <a:p>
          <a:endParaRPr lang="ru-RU"/>
        </a:p>
      </dgm:t>
    </dgm:pt>
    <dgm:pt modelId="{D7C0DCA8-6C8B-4770-8F08-19F402F2EB47}" type="sibTrans" cxnId="{1B0EFE8F-F94C-4696-A38F-A7C95D4EFF0C}">
      <dgm:prSet/>
      <dgm:spPr/>
      <dgm:t>
        <a:bodyPr/>
        <a:lstStyle/>
        <a:p>
          <a:endParaRPr lang="ru-RU"/>
        </a:p>
      </dgm:t>
    </dgm:pt>
    <dgm:pt modelId="{B6C42870-7BCE-47F0-9942-499DA869CD7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+23,4%</a:t>
          </a:r>
        </a:p>
      </dgm:t>
    </dgm:pt>
    <dgm:pt modelId="{4DCD3963-CEB2-4438-99CE-846C4D267F8D}" type="parTrans" cxnId="{15465420-E912-4103-9255-F85B8AC2FD79}">
      <dgm:prSet/>
      <dgm:spPr/>
      <dgm:t>
        <a:bodyPr/>
        <a:lstStyle/>
        <a:p>
          <a:endParaRPr lang="ru-RU"/>
        </a:p>
      </dgm:t>
    </dgm:pt>
    <dgm:pt modelId="{786B7114-5B30-4AF9-870F-8C76BC8B391F}" type="sibTrans" cxnId="{15465420-E912-4103-9255-F85B8AC2FD79}">
      <dgm:prSet/>
      <dgm:spPr/>
      <dgm:t>
        <a:bodyPr/>
        <a:lstStyle/>
        <a:p>
          <a:endParaRPr lang="ru-RU"/>
        </a:p>
      </dgm:t>
    </dgm:pt>
    <dgm:pt modelId="{99615DF8-639B-44CE-ADFF-133335AD3010}" type="pres">
      <dgm:prSet presAssocID="{A29F9BD4-576A-448E-AA5A-384DADC47B5E}" presName="diagram" presStyleCnt="0">
        <dgm:presLayoutVars>
          <dgm:dir/>
          <dgm:resizeHandles val="exact"/>
        </dgm:presLayoutVars>
      </dgm:prSet>
      <dgm:spPr/>
    </dgm:pt>
    <dgm:pt modelId="{C2B87E8D-2CB7-47CE-AA7E-8958B4AF8DF4}" type="pres">
      <dgm:prSet presAssocID="{1AC06257-C4AE-4660-B312-0E66B51FA391}" presName="node" presStyleLbl="node1" presStyleIdx="0" presStyleCnt="6" custScaleY="71341">
        <dgm:presLayoutVars>
          <dgm:bulletEnabled val="1"/>
        </dgm:presLayoutVars>
      </dgm:prSet>
      <dgm:spPr/>
    </dgm:pt>
    <dgm:pt modelId="{A6EF96ED-110F-4F23-936C-141E1DCC84D1}" type="pres">
      <dgm:prSet presAssocID="{FE67C104-FAD6-4212-A3C5-72312CD7F604}" presName="sibTrans" presStyleCnt="0"/>
      <dgm:spPr/>
    </dgm:pt>
    <dgm:pt modelId="{9BC18AA9-AE84-4A11-86E6-0DC5A2FDF078}" type="pres">
      <dgm:prSet presAssocID="{F236BFF0-BEC2-47CB-84D0-DE090EE11991}" presName="node" presStyleLbl="node1" presStyleIdx="1" presStyleCnt="6" custScaleX="104820" custScaleY="71784">
        <dgm:presLayoutVars>
          <dgm:bulletEnabled val="1"/>
        </dgm:presLayoutVars>
      </dgm:prSet>
      <dgm:spPr/>
    </dgm:pt>
    <dgm:pt modelId="{4582E831-76F0-4FD8-8BAC-1DD2BE50DB51}" type="pres">
      <dgm:prSet presAssocID="{1247880D-BA5D-4419-826F-2F78B68337AC}" presName="sibTrans" presStyleCnt="0"/>
      <dgm:spPr/>
    </dgm:pt>
    <dgm:pt modelId="{600C41C5-FFE7-4F9A-80CE-19D097EC7E7F}" type="pres">
      <dgm:prSet presAssocID="{7E34F9D8-D50E-452B-A001-36F80486E558}" presName="node" presStyleLbl="node1" presStyleIdx="2" presStyleCnt="6" custScaleX="94086" custScaleY="71784">
        <dgm:presLayoutVars>
          <dgm:bulletEnabled val="1"/>
        </dgm:presLayoutVars>
      </dgm:prSet>
      <dgm:spPr/>
    </dgm:pt>
    <dgm:pt modelId="{1FABE220-89D3-4491-90ED-DD4F5D5FC314}" type="pres">
      <dgm:prSet presAssocID="{D7C0DCA8-6C8B-4770-8F08-19F402F2EB47}" presName="sibTrans" presStyleCnt="0"/>
      <dgm:spPr/>
    </dgm:pt>
    <dgm:pt modelId="{F659B9C2-97B8-422E-AABB-5629014AFB47}" type="pres">
      <dgm:prSet presAssocID="{44EDA3E5-39B5-4048-89D4-60A6E416C712}" presName="node" presStyleLbl="node1" presStyleIdx="3" presStyleCnt="6" custScaleX="98893" custScaleY="62664" custLinFactNeighborX="-9292" custLinFactNeighborY="-15105">
        <dgm:presLayoutVars>
          <dgm:bulletEnabled val="1"/>
        </dgm:presLayoutVars>
      </dgm:prSet>
      <dgm:spPr/>
    </dgm:pt>
    <dgm:pt modelId="{5A1117C6-5466-4529-A732-95CAA87B64C3}" type="pres">
      <dgm:prSet presAssocID="{F1901D78-8781-469B-B1E2-A482E7289AE0}" presName="sibTrans" presStyleCnt="0"/>
      <dgm:spPr/>
    </dgm:pt>
    <dgm:pt modelId="{28ED711B-131A-4570-ADBE-07D77740E6D9}" type="pres">
      <dgm:prSet presAssocID="{61237667-A7F8-4B02-BFD9-884F2B3E44CA}" presName="node" presStyleLbl="node1" presStyleIdx="4" presStyleCnt="6" custScaleX="103693" custScaleY="68889" custLinFactNeighborX="-1490" custLinFactNeighborY="-19023">
        <dgm:presLayoutVars>
          <dgm:bulletEnabled val="1"/>
        </dgm:presLayoutVars>
      </dgm:prSet>
      <dgm:spPr/>
    </dgm:pt>
    <dgm:pt modelId="{FB5477CD-D9B6-4CA3-9785-53AF42DD2A2A}" type="pres">
      <dgm:prSet presAssocID="{746047CF-6AB7-4EA8-B505-0D2F4EE7A2A8}" presName="sibTrans" presStyleCnt="0"/>
      <dgm:spPr/>
    </dgm:pt>
    <dgm:pt modelId="{85F48937-DBD2-4FFE-8448-21B82144885D}" type="pres">
      <dgm:prSet presAssocID="{B6C42870-7BCE-47F0-9942-499DA869CD75}" presName="node" presStyleLbl="node1" presStyleIdx="5" presStyleCnt="6" custScaleX="90985" custScaleY="70102" custLinFactNeighborX="8710" custLinFactNeighborY="-18661">
        <dgm:presLayoutVars>
          <dgm:bulletEnabled val="1"/>
        </dgm:presLayoutVars>
      </dgm:prSet>
      <dgm:spPr/>
    </dgm:pt>
  </dgm:ptLst>
  <dgm:cxnLst>
    <dgm:cxn modelId="{A938FE05-A5D8-480E-B7AC-A8AF2382257B}" type="presOf" srcId="{F236BFF0-BEC2-47CB-84D0-DE090EE11991}" destId="{9BC18AA9-AE84-4A11-86E6-0DC5A2FDF078}" srcOrd="0" destOrd="0" presId="urn:microsoft.com/office/officeart/2005/8/layout/default#1"/>
    <dgm:cxn modelId="{165B680D-2EA6-475F-A06E-D4A336CC848D}" type="presOf" srcId="{44EDA3E5-39B5-4048-89D4-60A6E416C712}" destId="{F659B9C2-97B8-422E-AABB-5629014AFB47}" srcOrd="0" destOrd="0" presId="urn:microsoft.com/office/officeart/2005/8/layout/default#1"/>
    <dgm:cxn modelId="{15465420-E912-4103-9255-F85B8AC2FD79}" srcId="{A29F9BD4-576A-448E-AA5A-384DADC47B5E}" destId="{B6C42870-7BCE-47F0-9942-499DA869CD75}" srcOrd="5" destOrd="0" parTransId="{4DCD3963-CEB2-4438-99CE-846C4D267F8D}" sibTransId="{786B7114-5B30-4AF9-870F-8C76BC8B391F}"/>
    <dgm:cxn modelId="{B654EF2A-5151-4888-AE0D-5BFB13CE94F7}" srcId="{A29F9BD4-576A-448E-AA5A-384DADC47B5E}" destId="{F236BFF0-BEC2-47CB-84D0-DE090EE11991}" srcOrd="1" destOrd="0" parTransId="{48E9B36B-1A93-4E9B-B2EA-B4AE1D56F262}" sibTransId="{1247880D-BA5D-4419-826F-2F78B68337AC}"/>
    <dgm:cxn modelId="{56F8917D-D517-491D-95BA-9639D4B2944E}" srcId="{A29F9BD4-576A-448E-AA5A-384DADC47B5E}" destId="{44EDA3E5-39B5-4048-89D4-60A6E416C712}" srcOrd="3" destOrd="0" parTransId="{82BA33EA-278A-4413-A8C8-FA5EA75AE8DF}" sibTransId="{F1901D78-8781-469B-B1E2-A482E7289AE0}"/>
    <dgm:cxn modelId="{1B0EFE8F-F94C-4696-A38F-A7C95D4EFF0C}" srcId="{A29F9BD4-576A-448E-AA5A-384DADC47B5E}" destId="{7E34F9D8-D50E-452B-A001-36F80486E558}" srcOrd="2" destOrd="0" parTransId="{AC753396-9329-4D24-B5AB-44A2FFB026A7}" sibTransId="{D7C0DCA8-6C8B-4770-8F08-19F402F2EB47}"/>
    <dgm:cxn modelId="{C1E0EF97-9D96-4D6D-837F-A3E7376BD3B2}" type="presOf" srcId="{A29F9BD4-576A-448E-AA5A-384DADC47B5E}" destId="{99615DF8-639B-44CE-ADFF-133335AD3010}" srcOrd="0" destOrd="0" presId="urn:microsoft.com/office/officeart/2005/8/layout/default#1"/>
    <dgm:cxn modelId="{D72C8AAB-36F2-44EE-9664-AB0908F1A903}" type="presOf" srcId="{7E34F9D8-D50E-452B-A001-36F80486E558}" destId="{600C41C5-FFE7-4F9A-80CE-19D097EC7E7F}" srcOrd="0" destOrd="0" presId="urn:microsoft.com/office/officeart/2005/8/layout/default#1"/>
    <dgm:cxn modelId="{AC52F7AC-B261-4A56-8034-2DC027B0FB15}" type="presOf" srcId="{61237667-A7F8-4B02-BFD9-884F2B3E44CA}" destId="{28ED711B-131A-4570-ADBE-07D77740E6D9}" srcOrd="0" destOrd="0" presId="urn:microsoft.com/office/officeart/2005/8/layout/default#1"/>
    <dgm:cxn modelId="{228579CA-200F-4452-9DDD-7B2C60DFF8EA}" srcId="{A29F9BD4-576A-448E-AA5A-384DADC47B5E}" destId="{61237667-A7F8-4B02-BFD9-884F2B3E44CA}" srcOrd="4" destOrd="0" parTransId="{1E13177A-9E23-4AA7-8940-625E990AE06A}" sibTransId="{746047CF-6AB7-4EA8-B505-0D2F4EE7A2A8}"/>
    <dgm:cxn modelId="{79BD96CA-48A8-42A8-B469-1F73BA3DB8A1}" type="presOf" srcId="{B6C42870-7BCE-47F0-9942-499DA869CD75}" destId="{85F48937-DBD2-4FFE-8448-21B82144885D}" srcOrd="0" destOrd="0" presId="urn:microsoft.com/office/officeart/2005/8/layout/default#1"/>
    <dgm:cxn modelId="{52674AE8-FD87-48CD-8C25-469EFB518245}" type="presOf" srcId="{1AC06257-C4AE-4660-B312-0E66B51FA391}" destId="{C2B87E8D-2CB7-47CE-AA7E-8958B4AF8DF4}" srcOrd="0" destOrd="0" presId="urn:microsoft.com/office/officeart/2005/8/layout/default#1"/>
    <dgm:cxn modelId="{4CEB64F8-A2CE-4DD1-AB8D-75AE2079FAC8}" srcId="{A29F9BD4-576A-448E-AA5A-384DADC47B5E}" destId="{1AC06257-C4AE-4660-B312-0E66B51FA391}" srcOrd="0" destOrd="0" parTransId="{66AFB7F3-B1C7-43D9-9A2A-352888DA4082}" sibTransId="{FE67C104-FAD6-4212-A3C5-72312CD7F604}"/>
    <dgm:cxn modelId="{5A62BCA6-AA17-4ED5-9B39-0444A965CDE1}" type="presParOf" srcId="{99615DF8-639B-44CE-ADFF-133335AD3010}" destId="{C2B87E8D-2CB7-47CE-AA7E-8958B4AF8DF4}" srcOrd="0" destOrd="0" presId="urn:microsoft.com/office/officeart/2005/8/layout/default#1"/>
    <dgm:cxn modelId="{3211D621-2EC2-4964-990B-8679CD7B5D6D}" type="presParOf" srcId="{99615DF8-639B-44CE-ADFF-133335AD3010}" destId="{A6EF96ED-110F-4F23-936C-141E1DCC84D1}" srcOrd="1" destOrd="0" presId="urn:microsoft.com/office/officeart/2005/8/layout/default#1"/>
    <dgm:cxn modelId="{6B613283-71E4-440C-9626-89E7A6C18F07}" type="presParOf" srcId="{99615DF8-639B-44CE-ADFF-133335AD3010}" destId="{9BC18AA9-AE84-4A11-86E6-0DC5A2FDF078}" srcOrd="2" destOrd="0" presId="urn:microsoft.com/office/officeart/2005/8/layout/default#1"/>
    <dgm:cxn modelId="{CC63B218-2A56-4F8E-B5A1-15583BF8FF1D}" type="presParOf" srcId="{99615DF8-639B-44CE-ADFF-133335AD3010}" destId="{4582E831-76F0-4FD8-8BAC-1DD2BE50DB51}" srcOrd="3" destOrd="0" presId="urn:microsoft.com/office/officeart/2005/8/layout/default#1"/>
    <dgm:cxn modelId="{7CA69536-4242-4155-8B38-82782F7E8836}" type="presParOf" srcId="{99615DF8-639B-44CE-ADFF-133335AD3010}" destId="{600C41C5-FFE7-4F9A-80CE-19D097EC7E7F}" srcOrd="4" destOrd="0" presId="urn:microsoft.com/office/officeart/2005/8/layout/default#1"/>
    <dgm:cxn modelId="{33F1A3A2-0479-46AA-8580-57A12857DE00}" type="presParOf" srcId="{99615DF8-639B-44CE-ADFF-133335AD3010}" destId="{1FABE220-89D3-4491-90ED-DD4F5D5FC314}" srcOrd="5" destOrd="0" presId="urn:microsoft.com/office/officeart/2005/8/layout/default#1"/>
    <dgm:cxn modelId="{2663A0A3-2CF5-47FF-B942-3A2F438DCC69}" type="presParOf" srcId="{99615DF8-639B-44CE-ADFF-133335AD3010}" destId="{F659B9C2-97B8-422E-AABB-5629014AFB47}" srcOrd="6" destOrd="0" presId="urn:microsoft.com/office/officeart/2005/8/layout/default#1"/>
    <dgm:cxn modelId="{4AAA1174-E9CB-45F7-92E3-3A3B23909D9F}" type="presParOf" srcId="{99615DF8-639B-44CE-ADFF-133335AD3010}" destId="{5A1117C6-5466-4529-A732-95CAA87B64C3}" srcOrd="7" destOrd="0" presId="urn:microsoft.com/office/officeart/2005/8/layout/default#1"/>
    <dgm:cxn modelId="{4506FD21-58AB-4D41-9E02-82B361AC09B6}" type="presParOf" srcId="{99615DF8-639B-44CE-ADFF-133335AD3010}" destId="{28ED711B-131A-4570-ADBE-07D77740E6D9}" srcOrd="8" destOrd="0" presId="urn:microsoft.com/office/officeart/2005/8/layout/default#1"/>
    <dgm:cxn modelId="{3B0F216C-B82B-4E46-87BF-9974CB78D094}" type="presParOf" srcId="{99615DF8-639B-44CE-ADFF-133335AD3010}" destId="{FB5477CD-D9B6-4CA3-9785-53AF42DD2A2A}" srcOrd="9" destOrd="0" presId="urn:microsoft.com/office/officeart/2005/8/layout/default#1"/>
    <dgm:cxn modelId="{A86F62A6-3FD5-4ED3-8708-EF31AB982A90}" type="presParOf" srcId="{99615DF8-639B-44CE-ADFF-133335AD3010}" destId="{85F48937-DBD2-4FFE-8448-21B82144885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114445-AEA5-454A-809D-054262EA191C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778294-85E5-4BD8-9761-F2B53704F448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Посещали детские сады 739 детей,  из них в городе 545, на селе 194</a:t>
          </a:r>
        </a:p>
      </dgm:t>
    </dgm:pt>
    <dgm:pt modelId="{6E84AA3A-CF7A-4369-BA37-724B1AF161B4}" type="parTrans" cxnId="{C06A0B0F-CDB6-452B-932E-78388FDF5D4E}">
      <dgm:prSet/>
      <dgm:spPr/>
      <dgm:t>
        <a:bodyPr/>
        <a:lstStyle/>
        <a:p>
          <a:endParaRPr lang="ru-RU"/>
        </a:p>
      </dgm:t>
    </dgm:pt>
    <dgm:pt modelId="{6309E177-51D0-49D5-BD64-09CA0DD1F147}" type="sibTrans" cxnId="{C06A0B0F-CDB6-452B-932E-78388FDF5D4E}">
      <dgm:prSet/>
      <dgm:spPr/>
      <dgm:t>
        <a:bodyPr/>
        <a:lstStyle/>
        <a:p>
          <a:endParaRPr lang="ru-RU"/>
        </a:p>
      </dgm:t>
    </dgm:pt>
    <dgm:pt modelId="{1646E916-5FBD-4548-B67E-E456D320A06A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Обучалось в школах 1569 детей, из них в городе 1110, на селе 459</a:t>
          </a:r>
        </a:p>
      </dgm:t>
    </dgm:pt>
    <dgm:pt modelId="{6698BCA4-8372-4445-A444-303E0FCEA3D5}" type="parTrans" cxnId="{C53F9DA9-D0D6-4DF1-BA46-24A282CD067E}">
      <dgm:prSet/>
      <dgm:spPr/>
      <dgm:t>
        <a:bodyPr/>
        <a:lstStyle/>
        <a:p>
          <a:endParaRPr lang="ru-RU"/>
        </a:p>
      </dgm:t>
    </dgm:pt>
    <dgm:pt modelId="{5261DBBE-62C8-4F8D-8AC9-C0887796B296}" type="sibTrans" cxnId="{C53F9DA9-D0D6-4DF1-BA46-24A282CD067E}">
      <dgm:prSet/>
      <dgm:spPr/>
      <dgm:t>
        <a:bodyPr/>
        <a:lstStyle/>
        <a:p>
          <a:endParaRPr lang="ru-RU"/>
        </a:p>
      </dgm:t>
    </dgm:pt>
    <dgm:pt modelId="{49DDC124-76CD-4C78-83A3-B367CD8B0E7D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Посещало дополнительное образование 1982 ребенка, из них  ЦДО 1704, ДШИ 278</a:t>
          </a:r>
        </a:p>
      </dgm:t>
    </dgm:pt>
    <dgm:pt modelId="{ED2070E6-F2C0-4B6E-8294-5B4A90DACB66}" type="parTrans" cxnId="{11AE5127-DD43-44EA-95C9-FE0803160F51}">
      <dgm:prSet/>
      <dgm:spPr/>
      <dgm:t>
        <a:bodyPr/>
        <a:lstStyle/>
        <a:p>
          <a:endParaRPr lang="ru-RU"/>
        </a:p>
      </dgm:t>
    </dgm:pt>
    <dgm:pt modelId="{6892E6F2-6F44-4E1D-95C3-49E31DC33018}" type="sibTrans" cxnId="{11AE5127-DD43-44EA-95C9-FE0803160F51}">
      <dgm:prSet/>
      <dgm:spPr/>
      <dgm:t>
        <a:bodyPr/>
        <a:lstStyle/>
        <a:p>
          <a:endParaRPr lang="ru-RU"/>
        </a:p>
      </dgm:t>
    </dgm:pt>
    <dgm:pt modelId="{6FA7CE5E-12D9-4A6D-BA92-B207C6B9B5F2}" type="pres">
      <dgm:prSet presAssocID="{93114445-AEA5-454A-809D-054262EA191C}" presName="linear" presStyleCnt="0">
        <dgm:presLayoutVars>
          <dgm:animLvl val="lvl"/>
          <dgm:resizeHandles val="exact"/>
        </dgm:presLayoutVars>
      </dgm:prSet>
      <dgm:spPr/>
    </dgm:pt>
    <dgm:pt modelId="{AC66168B-6DAA-4CD5-96BE-A128FE3F6AAE}" type="pres">
      <dgm:prSet presAssocID="{4E778294-85E5-4BD8-9761-F2B53704F448}" presName="parentText" presStyleLbl="node1" presStyleIdx="0" presStyleCnt="3" custLinFactNeighborX="-394" custLinFactNeighborY="-54911">
        <dgm:presLayoutVars>
          <dgm:chMax val="0"/>
          <dgm:bulletEnabled val="1"/>
        </dgm:presLayoutVars>
      </dgm:prSet>
      <dgm:spPr/>
    </dgm:pt>
    <dgm:pt modelId="{03D536CA-AE9C-47E1-91AE-DA1D31D78297}" type="pres">
      <dgm:prSet presAssocID="{6309E177-51D0-49D5-BD64-09CA0DD1F147}" presName="spacer" presStyleCnt="0"/>
      <dgm:spPr/>
    </dgm:pt>
    <dgm:pt modelId="{85FEA2B0-53B4-46CC-85F6-A962BEB95E09}" type="pres">
      <dgm:prSet presAssocID="{1646E916-5FBD-4548-B67E-E456D320A0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D9D660-964F-4F14-B06A-7091B541EC46}" type="pres">
      <dgm:prSet presAssocID="{5261DBBE-62C8-4F8D-8AC9-C0887796B296}" presName="spacer" presStyleCnt="0"/>
      <dgm:spPr/>
    </dgm:pt>
    <dgm:pt modelId="{5EAA7BD8-4A69-40AC-AF5C-0CECE6738C4B}" type="pres">
      <dgm:prSet presAssocID="{49DDC124-76CD-4C78-83A3-B367CD8B0E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06A0B0F-CDB6-452B-932E-78388FDF5D4E}" srcId="{93114445-AEA5-454A-809D-054262EA191C}" destId="{4E778294-85E5-4BD8-9761-F2B53704F448}" srcOrd="0" destOrd="0" parTransId="{6E84AA3A-CF7A-4369-BA37-724B1AF161B4}" sibTransId="{6309E177-51D0-49D5-BD64-09CA0DD1F147}"/>
    <dgm:cxn modelId="{11AE5127-DD43-44EA-95C9-FE0803160F51}" srcId="{93114445-AEA5-454A-809D-054262EA191C}" destId="{49DDC124-76CD-4C78-83A3-B367CD8B0E7D}" srcOrd="2" destOrd="0" parTransId="{ED2070E6-F2C0-4B6E-8294-5B4A90DACB66}" sibTransId="{6892E6F2-6F44-4E1D-95C3-49E31DC33018}"/>
    <dgm:cxn modelId="{8A620F65-F6F7-42B9-AD31-ED097F4AE989}" type="presOf" srcId="{49DDC124-76CD-4C78-83A3-B367CD8B0E7D}" destId="{5EAA7BD8-4A69-40AC-AF5C-0CECE6738C4B}" srcOrd="0" destOrd="0" presId="urn:microsoft.com/office/officeart/2005/8/layout/vList2"/>
    <dgm:cxn modelId="{10D42545-3D72-4A06-924F-E0F3BC8F8BFC}" type="presOf" srcId="{93114445-AEA5-454A-809D-054262EA191C}" destId="{6FA7CE5E-12D9-4A6D-BA92-B207C6B9B5F2}" srcOrd="0" destOrd="0" presId="urn:microsoft.com/office/officeart/2005/8/layout/vList2"/>
    <dgm:cxn modelId="{FA495195-0DA3-4102-A224-3BCB076808A9}" type="presOf" srcId="{1646E916-5FBD-4548-B67E-E456D320A06A}" destId="{85FEA2B0-53B4-46CC-85F6-A962BEB95E09}" srcOrd="0" destOrd="0" presId="urn:microsoft.com/office/officeart/2005/8/layout/vList2"/>
    <dgm:cxn modelId="{F1FA5AA1-C5A7-48A1-A356-9A48C9931519}" type="presOf" srcId="{4E778294-85E5-4BD8-9761-F2B53704F448}" destId="{AC66168B-6DAA-4CD5-96BE-A128FE3F6AAE}" srcOrd="0" destOrd="0" presId="urn:microsoft.com/office/officeart/2005/8/layout/vList2"/>
    <dgm:cxn modelId="{C53F9DA9-D0D6-4DF1-BA46-24A282CD067E}" srcId="{93114445-AEA5-454A-809D-054262EA191C}" destId="{1646E916-5FBD-4548-B67E-E456D320A06A}" srcOrd="1" destOrd="0" parTransId="{6698BCA4-8372-4445-A444-303E0FCEA3D5}" sibTransId="{5261DBBE-62C8-4F8D-8AC9-C0887796B296}"/>
    <dgm:cxn modelId="{161DAF16-798F-4DDA-94BD-C2862D411F49}" type="presParOf" srcId="{6FA7CE5E-12D9-4A6D-BA92-B207C6B9B5F2}" destId="{AC66168B-6DAA-4CD5-96BE-A128FE3F6AAE}" srcOrd="0" destOrd="0" presId="urn:microsoft.com/office/officeart/2005/8/layout/vList2"/>
    <dgm:cxn modelId="{6DDE8AB3-423F-48CF-8521-4BA30C8B95F5}" type="presParOf" srcId="{6FA7CE5E-12D9-4A6D-BA92-B207C6B9B5F2}" destId="{03D536CA-AE9C-47E1-91AE-DA1D31D78297}" srcOrd="1" destOrd="0" presId="urn:microsoft.com/office/officeart/2005/8/layout/vList2"/>
    <dgm:cxn modelId="{12583516-D8E5-4E79-8BE5-722287129DBD}" type="presParOf" srcId="{6FA7CE5E-12D9-4A6D-BA92-B207C6B9B5F2}" destId="{85FEA2B0-53B4-46CC-85F6-A962BEB95E09}" srcOrd="2" destOrd="0" presId="urn:microsoft.com/office/officeart/2005/8/layout/vList2"/>
    <dgm:cxn modelId="{E218B2A9-6231-40B9-A3DB-07DC4FDAB5DE}" type="presParOf" srcId="{6FA7CE5E-12D9-4A6D-BA92-B207C6B9B5F2}" destId="{89D9D660-964F-4F14-B06A-7091B541EC46}" srcOrd="3" destOrd="0" presId="urn:microsoft.com/office/officeart/2005/8/layout/vList2"/>
    <dgm:cxn modelId="{926C323E-847D-4A63-8FB0-ECEC39773F58}" type="presParOf" srcId="{6FA7CE5E-12D9-4A6D-BA92-B207C6B9B5F2}" destId="{5EAA7BD8-4A69-40AC-AF5C-0CECE6738C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114445-AEA5-454A-809D-054262EA191C}" type="doc">
      <dgm:prSet loTypeId="urn:microsoft.com/office/officeart/2005/8/layout/vList2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B2FCE69-DBCB-46C5-96F5-7EF887CD8500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Проведено 86 спортивных мероприятий, </a:t>
          </a:r>
        </a:p>
        <a:p>
          <a:r>
            <a:rPr lang="ru-RU" sz="1200" b="1" dirty="0">
              <a:solidFill>
                <a:schemeClr val="tx1"/>
              </a:solidFill>
            </a:rPr>
            <a:t>38 детей занимаются в спортивных секциях</a:t>
          </a:r>
        </a:p>
      </dgm:t>
    </dgm:pt>
    <dgm:pt modelId="{D7F5FA51-CC4B-4253-B7DA-34FCAB723311}" type="parTrans" cxnId="{7B7BB18E-0979-4582-874F-1F4BAB5B4550}">
      <dgm:prSet/>
      <dgm:spPr/>
      <dgm:t>
        <a:bodyPr/>
        <a:lstStyle/>
        <a:p>
          <a:endParaRPr lang="ru-RU"/>
        </a:p>
      </dgm:t>
    </dgm:pt>
    <dgm:pt modelId="{8019A095-3FE6-4841-A8A4-62E04BCB95B3}" type="sibTrans" cxnId="{7B7BB18E-0979-4582-874F-1F4BAB5B4550}">
      <dgm:prSet/>
      <dgm:spPr/>
      <dgm:t>
        <a:bodyPr/>
        <a:lstStyle/>
        <a:p>
          <a:endParaRPr lang="ru-RU"/>
        </a:p>
      </dgm:t>
    </dgm:pt>
    <dgm:pt modelId="{876DF9DB-E0A2-4CA9-BD13-64110257224E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Культурным центром проведено 41 концерт</a:t>
          </a:r>
        </a:p>
      </dgm:t>
    </dgm:pt>
    <dgm:pt modelId="{30E39871-A40E-4CC1-B47A-688D91FB132A}" type="parTrans" cxnId="{E5452D78-8676-4285-A512-8975C88FF091}">
      <dgm:prSet/>
      <dgm:spPr/>
      <dgm:t>
        <a:bodyPr/>
        <a:lstStyle/>
        <a:p>
          <a:endParaRPr lang="ru-RU"/>
        </a:p>
      </dgm:t>
    </dgm:pt>
    <dgm:pt modelId="{08BB781A-F079-403C-A0E7-4913F099984E}" type="sibTrans" cxnId="{E5452D78-8676-4285-A512-8975C88FF091}">
      <dgm:prSet/>
      <dgm:spPr/>
      <dgm:t>
        <a:bodyPr/>
        <a:lstStyle/>
        <a:p>
          <a:endParaRPr lang="ru-RU"/>
        </a:p>
      </dgm:t>
    </dgm:pt>
    <dgm:pt modelId="{40F22812-F1AD-4279-86D9-83B051F39979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Посетили музей 134178 человек</a:t>
          </a:r>
        </a:p>
        <a:p>
          <a:r>
            <a:rPr lang="ru-RU" sz="1200" b="1" dirty="0">
              <a:solidFill>
                <a:schemeClr val="tx1"/>
              </a:solidFill>
            </a:rPr>
            <a:t> (онлайн 8590, виртуально 125588)</a:t>
          </a:r>
        </a:p>
      </dgm:t>
    </dgm:pt>
    <dgm:pt modelId="{E1BF44CA-58D9-4FDB-ABD1-A60D64D88604}" type="parTrans" cxnId="{F6B9D2D1-0C9E-44FF-BBC1-462B68B8D97C}">
      <dgm:prSet/>
      <dgm:spPr/>
      <dgm:t>
        <a:bodyPr/>
        <a:lstStyle/>
        <a:p>
          <a:endParaRPr lang="ru-RU"/>
        </a:p>
      </dgm:t>
    </dgm:pt>
    <dgm:pt modelId="{3FC2AAB7-0C15-490B-91DA-978277803B80}" type="sibTrans" cxnId="{F6B9D2D1-0C9E-44FF-BBC1-462B68B8D97C}">
      <dgm:prSet/>
      <dgm:spPr/>
      <dgm:t>
        <a:bodyPr/>
        <a:lstStyle/>
        <a:p>
          <a:endParaRPr lang="ru-RU"/>
        </a:p>
      </dgm:t>
    </dgm:pt>
    <dgm:pt modelId="{9DB67158-3352-425F-8A9A-46432BC9BB4E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Проведено 830 мероприятий библиотекой</a:t>
          </a:r>
        </a:p>
      </dgm:t>
    </dgm:pt>
    <dgm:pt modelId="{834B6C11-3A8D-4752-A428-D26B2CA4DA60}" type="parTrans" cxnId="{2DD219F4-E0CC-4B61-93A7-C3BC469892C9}">
      <dgm:prSet/>
      <dgm:spPr/>
      <dgm:t>
        <a:bodyPr/>
        <a:lstStyle/>
        <a:p>
          <a:endParaRPr lang="ru-RU"/>
        </a:p>
      </dgm:t>
    </dgm:pt>
    <dgm:pt modelId="{9E3809D3-4FC4-4853-ACC9-7CB3EEBBB7D4}" type="sibTrans" cxnId="{2DD219F4-E0CC-4B61-93A7-C3BC469892C9}">
      <dgm:prSet/>
      <dgm:spPr/>
      <dgm:t>
        <a:bodyPr/>
        <a:lstStyle/>
        <a:p>
          <a:endParaRPr lang="ru-RU"/>
        </a:p>
      </dgm:t>
    </dgm:pt>
    <dgm:pt modelId="{6FA7CE5E-12D9-4A6D-BA92-B207C6B9B5F2}" type="pres">
      <dgm:prSet presAssocID="{93114445-AEA5-454A-809D-054262EA191C}" presName="linear" presStyleCnt="0">
        <dgm:presLayoutVars>
          <dgm:animLvl val="lvl"/>
          <dgm:resizeHandles val="exact"/>
        </dgm:presLayoutVars>
      </dgm:prSet>
      <dgm:spPr/>
    </dgm:pt>
    <dgm:pt modelId="{0B38FA93-75D6-4786-B846-1E9C0CEFEE3D}" type="pres">
      <dgm:prSet presAssocID="{CB2FCE69-DBCB-46C5-96F5-7EF887CD850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F1279D-965F-497D-BAD7-EBD50264347A}" type="pres">
      <dgm:prSet presAssocID="{8019A095-3FE6-4841-A8A4-62E04BCB95B3}" presName="spacer" presStyleCnt="0"/>
      <dgm:spPr/>
    </dgm:pt>
    <dgm:pt modelId="{86274780-D259-496D-8264-8549035DC928}" type="pres">
      <dgm:prSet presAssocID="{876DF9DB-E0A2-4CA9-BD13-6411025722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961CB7-13B5-413D-B4CC-0234681E3395}" type="pres">
      <dgm:prSet presAssocID="{08BB781A-F079-403C-A0E7-4913F099984E}" presName="spacer" presStyleCnt="0"/>
      <dgm:spPr/>
    </dgm:pt>
    <dgm:pt modelId="{14B02AD8-9D82-476A-9962-F13D6EBCABE9}" type="pres">
      <dgm:prSet presAssocID="{40F22812-F1AD-4279-86D9-83B051F399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6F9DCF-2A53-45E1-ACBC-85F5CB525E8A}" type="pres">
      <dgm:prSet presAssocID="{3FC2AAB7-0C15-490B-91DA-978277803B80}" presName="spacer" presStyleCnt="0"/>
      <dgm:spPr/>
    </dgm:pt>
    <dgm:pt modelId="{0789211F-9818-428D-AB8A-89D89875F7E7}" type="pres">
      <dgm:prSet presAssocID="{9DB67158-3352-425F-8A9A-46432BC9BB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8D6E0C-A430-43E8-9D09-BC730B76483E}" type="presOf" srcId="{876DF9DB-E0A2-4CA9-BD13-64110257224E}" destId="{86274780-D259-496D-8264-8549035DC928}" srcOrd="0" destOrd="0" presId="urn:microsoft.com/office/officeart/2005/8/layout/vList2"/>
    <dgm:cxn modelId="{EAE8153D-217B-48A7-906A-B2C557AA4801}" type="presOf" srcId="{40F22812-F1AD-4279-86D9-83B051F39979}" destId="{14B02AD8-9D82-476A-9962-F13D6EBCABE9}" srcOrd="0" destOrd="0" presId="urn:microsoft.com/office/officeart/2005/8/layout/vList2"/>
    <dgm:cxn modelId="{10D42545-3D72-4A06-924F-E0F3BC8F8BFC}" type="presOf" srcId="{93114445-AEA5-454A-809D-054262EA191C}" destId="{6FA7CE5E-12D9-4A6D-BA92-B207C6B9B5F2}" srcOrd="0" destOrd="0" presId="urn:microsoft.com/office/officeart/2005/8/layout/vList2"/>
    <dgm:cxn modelId="{E3F19C6D-E01D-453D-8F00-3276C0351FA9}" type="presOf" srcId="{9DB67158-3352-425F-8A9A-46432BC9BB4E}" destId="{0789211F-9818-428D-AB8A-89D89875F7E7}" srcOrd="0" destOrd="0" presId="urn:microsoft.com/office/officeart/2005/8/layout/vList2"/>
    <dgm:cxn modelId="{E5452D78-8676-4285-A512-8975C88FF091}" srcId="{93114445-AEA5-454A-809D-054262EA191C}" destId="{876DF9DB-E0A2-4CA9-BD13-64110257224E}" srcOrd="1" destOrd="0" parTransId="{30E39871-A40E-4CC1-B47A-688D91FB132A}" sibTransId="{08BB781A-F079-403C-A0E7-4913F099984E}"/>
    <dgm:cxn modelId="{7B7BB18E-0979-4582-874F-1F4BAB5B4550}" srcId="{93114445-AEA5-454A-809D-054262EA191C}" destId="{CB2FCE69-DBCB-46C5-96F5-7EF887CD8500}" srcOrd="0" destOrd="0" parTransId="{D7F5FA51-CC4B-4253-B7DA-34FCAB723311}" sibTransId="{8019A095-3FE6-4841-A8A4-62E04BCB95B3}"/>
    <dgm:cxn modelId="{F6B9D2D1-0C9E-44FF-BBC1-462B68B8D97C}" srcId="{93114445-AEA5-454A-809D-054262EA191C}" destId="{40F22812-F1AD-4279-86D9-83B051F39979}" srcOrd="2" destOrd="0" parTransId="{E1BF44CA-58D9-4FDB-ABD1-A60D64D88604}" sibTransId="{3FC2AAB7-0C15-490B-91DA-978277803B80}"/>
    <dgm:cxn modelId="{75DBBCF1-A9C6-498D-9B60-4F45942D0B96}" type="presOf" srcId="{CB2FCE69-DBCB-46C5-96F5-7EF887CD8500}" destId="{0B38FA93-75D6-4786-B846-1E9C0CEFEE3D}" srcOrd="0" destOrd="0" presId="urn:microsoft.com/office/officeart/2005/8/layout/vList2"/>
    <dgm:cxn modelId="{2DD219F4-E0CC-4B61-93A7-C3BC469892C9}" srcId="{93114445-AEA5-454A-809D-054262EA191C}" destId="{9DB67158-3352-425F-8A9A-46432BC9BB4E}" srcOrd="3" destOrd="0" parTransId="{834B6C11-3A8D-4752-A428-D26B2CA4DA60}" sibTransId="{9E3809D3-4FC4-4853-ACC9-7CB3EEBBB7D4}"/>
    <dgm:cxn modelId="{5BB06267-3BA4-416D-8952-E460801BE176}" type="presParOf" srcId="{6FA7CE5E-12D9-4A6D-BA92-B207C6B9B5F2}" destId="{0B38FA93-75D6-4786-B846-1E9C0CEFEE3D}" srcOrd="0" destOrd="0" presId="urn:microsoft.com/office/officeart/2005/8/layout/vList2"/>
    <dgm:cxn modelId="{2D495134-719E-4E5B-9B6F-803004A0E1C3}" type="presParOf" srcId="{6FA7CE5E-12D9-4A6D-BA92-B207C6B9B5F2}" destId="{55F1279D-965F-497D-BAD7-EBD50264347A}" srcOrd="1" destOrd="0" presId="urn:microsoft.com/office/officeart/2005/8/layout/vList2"/>
    <dgm:cxn modelId="{51207389-E2F6-4F35-BD4B-876C34CEC358}" type="presParOf" srcId="{6FA7CE5E-12D9-4A6D-BA92-B207C6B9B5F2}" destId="{86274780-D259-496D-8264-8549035DC928}" srcOrd="2" destOrd="0" presId="urn:microsoft.com/office/officeart/2005/8/layout/vList2"/>
    <dgm:cxn modelId="{9FEB9231-4292-4A0D-B9A6-5DA758C71C3D}" type="presParOf" srcId="{6FA7CE5E-12D9-4A6D-BA92-B207C6B9B5F2}" destId="{A2961CB7-13B5-413D-B4CC-0234681E3395}" srcOrd="3" destOrd="0" presId="urn:microsoft.com/office/officeart/2005/8/layout/vList2"/>
    <dgm:cxn modelId="{C41DB611-4F64-488C-BBA6-30CD52D05A17}" type="presParOf" srcId="{6FA7CE5E-12D9-4A6D-BA92-B207C6B9B5F2}" destId="{14B02AD8-9D82-476A-9962-F13D6EBCABE9}" srcOrd="4" destOrd="0" presId="urn:microsoft.com/office/officeart/2005/8/layout/vList2"/>
    <dgm:cxn modelId="{19D431AC-0029-475B-8100-556715B0517D}" type="presParOf" srcId="{6FA7CE5E-12D9-4A6D-BA92-B207C6B9B5F2}" destId="{8E6F9DCF-2A53-45E1-ACBC-85F5CB525E8A}" srcOrd="5" destOrd="0" presId="urn:microsoft.com/office/officeart/2005/8/layout/vList2"/>
    <dgm:cxn modelId="{C2FABB6D-2F89-4DA4-9AC6-075295D4CB98}" type="presParOf" srcId="{6FA7CE5E-12D9-4A6D-BA92-B207C6B9B5F2}" destId="{0789211F-9818-428D-AB8A-89D89875F7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1A4350-AA43-44FD-B375-347002608D4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658FD5E-300B-4D82-A80F-4EBA6CFCF17F}">
      <dgm:prSet phldrT="[Текст]" custT="1"/>
      <dgm:spPr/>
      <dgm:t>
        <a:bodyPr/>
        <a:lstStyle/>
        <a:p>
          <a:r>
            <a:rPr lang="ru-RU" sz="2100" b="1" dirty="0"/>
            <a:t>НП «КУЛЬТУРА» </a:t>
          </a:r>
          <a:r>
            <a:rPr lang="ru-RU" sz="2400" b="1" dirty="0"/>
            <a:t>3,4</a:t>
          </a:r>
          <a:r>
            <a:rPr lang="ru-RU" sz="1700" b="1" dirty="0"/>
            <a:t> </a:t>
          </a:r>
          <a:r>
            <a:rPr lang="ru-RU" sz="1700" dirty="0"/>
            <a:t>млн. руб. – капитальный ремонт </a:t>
          </a:r>
          <a:r>
            <a:rPr lang="ru-RU" sz="1700" dirty="0" err="1"/>
            <a:t>Лентьевского</a:t>
          </a:r>
          <a:r>
            <a:rPr lang="ru-RU" sz="1700" dirty="0"/>
            <a:t> СДК</a:t>
          </a:r>
        </a:p>
      </dgm:t>
    </dgm:pt>
    <dgm:pt modelId="{0B78F29C-1226-4D9D-A7DD-F7E5BD2322DF}" type="parTrans" cxnId="{9F2C62AF-3026-4661-98BE-196B674D8BB3}">
      <dgm:prSet/>
      <dgm:spPr/>
      <dgm:t>
        <a:bodyPr/>
        <a:lstStyle/>
        <a:p>
          <a:endParaRPr lang="ru-RU"/>
        </a:p>
      </dgm:t>
    </dgm:pt>
    <dgm:pt modelId="{64C83A92-16DD-4F5B-B592-03685F0D4836}" type="sibTrans" cxnId="{9F2C62AF-3026-4661-98BE-196B674D8BB3}">
      <dgm:prSet/>
      <dgm:spPr/>
      <dgm:t>
        <a:bodyPr/>
        <a:lstStyle/>
        <a:p>
          <a:endParaRPr lang="ru-RU"/>
        </a:p>
      </dgm:t>
    </dgm:pt>
    <dgm:pt modelId="{FC2BF3A2-2EFA-4C8F-9113-EA772A011DA6}">
      <dgm:prSet phldrT="[Текст]" custT="1"/>
      <dgm:spPr/>
      <dgm:t>
        <a:bodyPr/>
        <a:lstStyle/>
        <a:p>
          <a:r>
            <a:rPr lang="ru-RU" sz="2100" b="1" dirty="0"/>
            <a:t>НП «ЖИЛЬЕ И ГОРОДСКАЯ СРЕДА» </a:t>
          </a:r>
          <a:r>
            <a:rPr lang="ru-RU" sz="2400" b="1" dirty="0"/>
            <a:t>2,1</a:t>
          </a:r>
          <a:r>
            <a:rPr lang="ru-RU" sz="1700" dirty="0"/>
            <a:t> млн. руб. (благоустройство общественных территорий) – построен объект «Центральная площадка «Территория спорта» в г. Устюжна</a:t>
          </a:r>
        </a:p>
      </dgm:t>
    </dgm:pt>
    <dgm:pt modelId="{6412FE72-BB9E-4D3F-9270-4D3A7E16ED01}" type="parTrans" cxnId="{576D85EF-0A6E-4686-84CB-19BF29481E5C}">
      <dgm:prSet/>
      <dgm:spPr/>
      <dgm:t>
        <a:bodyPr/>
        <a:lstStyle/>
        <a:p>
          <a:endParaRPr lang="ru-RU"/>
        </a:p>
      </dgm:t>
    </dgm:pt>
    <dgm:pt modelId="{A62A71A6-DE7A-4EE8-AF56-D5D64AE409B1}" type="sibTrans" cxnId="{576D85EF-0A6E-4686-84CB-19BF29481E5C}">
      <dgm:prSet/>
      <dgm:spPr/>
      <dgm:t>
        <a:bodyPr/>
        <a:lstStyle/>
        <a:p>
          <a:endParaRPr lang="ru-RU"/>
        </a:p>
      </dgm:t>
    </dgm:pt>
    <dgm:pt modelId="{7BAE2F38-6363-46D0-A1B6-B9DB063DE942}">
      <dgm:prSet phldrT="[Текст]" custT="1"/>
      <dgm:spPr/>
      <dgm:t>
        <a:bodyPr/>
        <a:lstStyle/>
        <a:p>
          <a:r>
            <a:rPr lang="ru-RU" sz="2100" b="1" dirty="0"/>
            <a:t>НП «ДЕМОГРАФИЯ» </a:t>
          </a:r>
          <a:r>
            <a:rPr lang="ru-RU" sz="2400" b="1" dirty="0"/>
            <a:t>6,3</a:t>
          </a:r>
          <a:r>
            <a:rPr lang="ru-RU" sz="2100" dirty="0"/>
            <a:t> млн. руб. – приобретение земельных сертификатов 28 шт.</a:t>
          </a:r>
        </a:p>
      </dgm:t>
    </dgm:pt>
    <dgm:pt modelId="{4F3FF305-494B-4FC7-9841-1E94CE9B7ECF}" type="parTrans" cxnId="{C29D432B-728E-483E-9443-DC710D020089}">
      <dgm:prSet/>
      <dgm:spPr/>
      <dgm:t>
        <a:bodyPr/>
        <a:lstStyle/>
        <a:p>
          <a:endParaRPr lang="ru-RU"/>
        </a:p>
      </dgm:t>
    </dgm:pt>
    <dgm:pt modelId="{0B1F89B6-B214-46A7-B9E5-9D4E9B0A5197}" type="sibTrans" cxnId="{C29D432B-728E-483E-9443-DC710D020089}">
      <dgm:prSet/>
      <dgm:spPr/>
      <dgm:t>
        <a:bodyPr/>
        <a:lstStyle/>
        <a:p>
          <a:endParaRPr lang="ru-RU"/>
        </a:p>
      </dgm:t>
    </dgm:pt>
    <dgm:pt modelId="{C35D64EC-E902-43E6-9689-AA519F102B3B}">
      <dgm:prSet phldrT="[Текст]" custT="1"/>
      <dgm:spPr/>
      <dgm:t>
        <a:bodyPr/>
        <a:lstStyle/>
        <a:p>
          <a:r>
            <a:rPr lang="ru-RU" sz="2100" b="1" dirty="0"/>
            <a:t>НП «ОБРАЗОВАНИЕ» </a:t>
          </a:r>
          <a:r>
            <a:rPr lang="ru-RU" sz="2400" b="1" dirty="0"/>
            <a:t>3,0</a:t>
          </a:r>
          <a:r>
            <a:rPr lang="ru-RU" sz="2100" dirty="0"/>
            <a:t> млн. руб.  Обновление материально-технической базы и создание новых мест</a:t>
          </a:r>
        </a:p>
      </dgm:t>
    </dgm:pt>
    <dgm:pt modelId="{C3D08FE3-BE01-48B7-8F8C-B07FCFA7CE08}" type="parTrans" cxnId="{964B48AC-6626-4768-9ED9-4C809115D2B5}">
      <dgm:prSet/>
      <dgm:spPr/>
      <dgm:t>
        <a:bodyPr/>
        <a:lstStyle/>
        <a:p>
          <a:endParaRPr lang="ru-RU"/>
        </a:p>
      </dgm:t>
    </dgm:pt>
    <dgm:pt modelId="{A7F6872A-8E8A-4403-A4BF-B235C962065A}" type="sibTrans" cxnId="{964B48AC-6626-4768-9ED9-4C809115D2B5}">
      <dgm:prSet/>
      <dgm:spPr/>
      <dgm:t>
        <a:bodyPr/>
        <a:lstStyle/>
        <a:p>
          <a:endParaRPr lang="ru-RU"/>
        </a:p>
      </dgm:t>
    </dgm:pt>
    <dgm:pt modelId="{806B0903-7D71-4A7B-A6C8-277C0A106B5C}" type="pres">
      <dgm:prSet presAssocID="{8B1A4350-AA43-44FD-B375-347002608D46}" presName="Name0" presStyleCnt="0">
        <dgm:presLayoutVars>
          <dgm:chMax val="7"/>
          <dgm:chPref val="7"/>
          <dgm:dir/>
        </dgm:presLayoutVars>
      </dgm:prSet>
      <dgm:spPr/>
    </dgm:pt>
    <dgm:pt modelId="{ADBCADA1-13FF-48C0-A884-29E56225C775}" type="pres">
      <dgm:prSet presAssocID="{8B1A4350-AA43-44FD-B375-347002608D46}" presName="Name1" presStyleCnt="0"/>
      <dgm:spPr/>
    </dgm:pt>
    <dgm:pt modelId="{37D7C87F-FD4F-4F7B-8ECD-C109989BBA6E}" type="pres">
      <dgm:prSet presAssocID="{8B1A4350-AA43-44FD-B375-347002608D46}" presName="cycle" presStyleCnt="0"/>
      <dgm:spPr/>
    </dgm:pt>
    <dgm:pt modelId="{A53F79BE-51DC-4C4C-9FC5-440F4951950C}" type="pres">
      <dgm:prSet presAssocID="{8B1A4350-AA43-44FD-B375-347002608D46}" presName="srcNode" presStyleLbl="node1" presStyleIdx="0" presStyleCnt="4"/>
      <dgm:spPr/>
    </dgm:pt>
    <dgm:pt modelId="{0C55C716-CFD2-4390-9C6E-FE98C43A3066}" type="pres">
      <dgm:prSet presAssocID="{8B1A4350-AA43-44FD-B375-347002608D46}" presName="conn" presStyleLbl="parChTrans1D2" presStyleIdx="0" presStyleCnt="1"/>
      <dgm:spPr/>
    </dgm:pt>
    <dgm:pt modelId="{D170BC56-BE30-4537-B836-1234830B6F4D}" type="pres">
      <dgm:prSet presAssocID="{8B1A4350-AA43-44FD-B375-347002608D46}" presName="extraNode" presStyleLbl="node1" presStyleIdx="0" presStyleCnt="4"/>
      <dgm:spPr/>
    </dgm:pt>
    <dgm:pt modelId="{18393771-248C-4B7A-B091-276683B03B66}" type="pres">
      <dgm:prSet presAssocID="{8B1A4350-AA43-44FD-B375-347002608D46}" presName="dstNode" presStyleLbl="node1" presStyleIdx="0" presStyleCnt="4"/>
      <dgm:spPr/>
    </dgm:pt>
    <dgm:pt modelId="{1A1C77B1-29F3-47BA-AC0C-1DC59048FE9B}" type="pres">
      <dgm:prSet presAssocID="{E658FD5E-300B-4D82-A80F-4EBA6CFCF17F}" presName="text_1" presStyleLbl="node1" presStyleIdx="0" presStyleCnt="4">
        <dgm:presLayoutVars>
          <dgm:bulletEnabled val="1"/>
        </dgm:presLayoutVars>
      </dgm:prSet>
      <dgm:spPr/>
    </dgm:pt>
    <dgm:pt modelId="{92599CDA-7714-464E-A236-6641E7C23812}" type="pres">
      <dgm:prSet presAssocID="{E658FD5E-300B-4D82-A80F-4EBA6CFCF17F}" presName="accent_1" presStyleCnt="0"/>
      <dgm:spPr/>
    </dgm:pt>
    <dgm:pt modelId="{33E67693-D94B-47AF-A6EB-0F8AAD78FD13}" type="pres">
      <dgm:prSet presAssocID="{E658FD5E-300B-4D82-A80F-4EBA6CFCF17F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 l="-57000" r="-57000"/>
          </a:stretch>
        </a:blipFill>
      </dgm:spPr>
    </dgm:pt>
    <dgm:pt modelId="{DBEB3D7A-ACD5-4B17-88C0-47649FBB4661}" type="pres">
      <dgm:prSet presAssocID="{FC2BF3A2-2EFA-4C8F-9113-EA772A011DA6}" presName="text_2" presStyleLbl="node1" presStyleIdx="1" presStyleCnt="4">
        <dgm:presLayoutVars>
          <dgm:bulletEnabled val="1"/>
        </dgm:presLayoutVars>
      </dgm:prSet>
      <dgm:spPr/>
    </dgm:pt>
    <dgm:pt modelId="{2054302D-C36D-454D-AE88-95767F82C2FB}" type="pres">
      <dgm:prSet presAssocID="{FC2BF3A2-2EFA-4C8F-9113-EA772A011DA6}" presName="accent_2" presStyleCnt="0"/>
      <dgm:spPr/>
    </dgm:pt>
    <dgm:pt modelId="{540B194C-C67C-4CB3-BBA4-FC74EDDF5F10}" type="pres">
      <dgm:prSet presAssocID="{FC2BF3A2-2EFA-4C8F-9113-EA772A011DA6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B3C870F1-DF49-4C08-93B0-D1C6463B98AE}" type="pres">
      <dgm:prSet presAssocID="{7BAE2F38-6363-46D0-A1B6-B9DB063DE942}" presName="text_3" presStyleLbl="node1" presStyleIdx="2" presStyleCnt="4">
        <dgm:presLayoutVars>
          <dgm:bulletEnabled val="1"/>
        </dgm:presLayoutVars>
      </dgm:prSet>
      <dgm:spPr/>
    </dgm:pt>
    <dgm:pt modelId="{C853EDA0-4547-49DB-8E8F-84EC55443803}" type="pres">
      <dgm:prSet presAssocID="{7BAE2F38-6363-46D0-A1B6-B9DB063DE942}" presName="accent_3" presStyleCnt="0"/>
      <dgm:spPr/>
    </dgm:pt>
    <dgm:pt modelId="{3230CE6F-F115-4730-9FEC-562267CB2279}" type="pres">
      <dgm:prSet presAssocID="{7BAE2F38-6363-46D0-A1B6-B9DB063DE942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61000" r="-61000"/>
          </a:stretch>
        </a:blipFill>
      </dgm:spPr>
    </dgm:pt>
    <dgm:pt modelId="{7E20C38E-A1B1-4A1C-BD8C-01D63F00C06F}" type="pres">
      <dgm:prSet presAssocID="{C35D64EC-E902-43E6-9689-AA519F102B3B}" presName="text_4" presStyleLbl="node1" presStyleIdx="3" presStyleCnt="4">
        <dgm:presLayoutVars>
          <dgm:bulletEnabled val="1"/>
        </dgm:presLayoutVars>
      </dgm:prSet>
      <dgm:spPr/>
    </dgm:pt>
    <dgm:pt modelId="{8B06B8FC-606F-43F2-BBD8-CCE0127AF322}" type="pres">
      <dgm:prSet presAssocID="{C35D64EC-E902-43E6-9689-AA519F102B3B}" presName="accent_4" presStyleCnt="0"/>
      <dgm:spPr/>
    </dgm:pt>
    <dgm:pt modelId="{92D9E695-BCE4-4655-8EC7-2D38BE6AA09D}" type="pres">
      <dgm:prSet presAssocID="{C35D64EC-E902-43E6-9689-AA519F102B3B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</dgm:ptLst>
  <dgm:cxnLst>
    <dgm:cxn modelId="{C29D432B-728E-483E-9443-DC710D020089}" srcId="{8B1A4350-AA43-44FD-B375-347002608D46}" destId="{7BAE2F38-6363-46D0-A1B6-B9DB063DE942}" srcOrd="2" destOrd="0" parTransId="{4F3FF305-494B-4FC7-9841-1E94CE9B7ECF}" sibTransId="{0B1F89B6-B214-46A7-B9E5-9D4E9B0A5197}"/>
    <dgm:cxn modelId="{94EF3632-D0BE-4A3A-B67F-E625EB784736}" type="presOf" srcId="{FC2BF3A2-2EFA-4C8F-9113-EA772A011DA6}" destId="{DBEB3D7A-ACD5-4B17-88C0-47649FBB4661}" srcOrd="0" destOrd="0" presId="urn:microsoft.com/office/officeart/2008/layout/VerticalCurvedList"/>
    <dgm:cxn modelId="{09DF0255-07EE-4F99-BACE-B8A969D0C8C2}" type="presOf" srcId="{64C83A92-16DD-4F5B-B592-03685F0D4836}" destId="{0C55C716-CFD2-4390-9C6E-FE98C43A3066}" srcOrd="0" destOrd="0" presId="urn:microsoft.com/office/officeart/2008/layout/VerticalCurvedList"/>
    <dgm:cxn modelId="{5D284457-2DF7-44B0-AE00-07881CBCAD4C}" type="presOf" srcId="{E658FD5E-300B-4D82-A80F-4EBA6CFCF17F}" destId="{1A1C77B1-29F3-47BA-AC0C-1DC59048FE9B}" srcOrd="0" destOrd="0" presId="urn:microsoft.com/office/officeart/2008/layout/VerticalCurvedList"/>
    <dgm:cxn modelId="{00A40B93-979A-427E-86C1-C224165A1E87}" type="presOf" srcId="{8B1A4350-AA43-44FD-B375-347002608D46}" destId="{806B0903-7D71-4A7B-A6C8-277C0A106B5C}" srcOrd="0" destOrd="0" presId="urn:microsoft.com/office/officeart/2008/layout/VerticalCurvedList"/>
    <dgm:cxn modelId="{8053E2A6-0BA5-4D60-B0E9-E80A9757049D}" type="presOf" srcId="{7BAE2F38-6363-46D0-A1B6-B9DB063DE942}" destId="{B3C870F1-DF49-4C08-93B0-D1C6463B98AE}" srcOrd="0" destOrd="0" presId="urn:microsoft.com/office/officeart/2008/layout/VerticalCurvedList"/>
    <dgm:cxn modelId="{964B48AC-6626-4768-9ED9-4C809115D2B5}" srcId="{8B1A4350-AA43-44FD-B375-347002608D46}" destId="{C35D64EC-E902-43E6-9689-AA519F102B3B}" srcOrd="3" destOrd="0" parTransId="{C3D08FE3-BE01-48B7-8F8C-B07FCFA7CE08}" sibTransId="{A7F6872A-8E8A-4403-A4BF-B235C962065A}"/>
    <dgm:cxn modelId="{9F2C62AF-3026-4661-98BE-196B674D8BB3}" srcId="{8B1A4350-AA43-44FD-B375-347002608D46}" destId="{E658FD5E-300B-4D82-A80F-4EBA6CFCF17F}" srcOrd="0" destOrd="0" parTransId="{0B78F29C-1226-4D9D-A7DD-F7E5BD2322DF}" sibTransId="{64C83A92-16DD-4F5B-B592-03685F0D4836}"/>
    <dgm:cxn modelId="{A546FEE8-629D-4D37-BA9D-F0E4B197383E}" type="presOf" srcId="{C35D64EC-E902-43E6-9689-AA519F102B3B}" destId="{7E20C38E-A1B1-4A1C-BD8C-01D63F00C06F}" srcOrd="0" destOrd="0" presId="urn:microsoft.com/office/officeart/2008/layout/VerticalCurvedList"/>
    <dgm:cxn modelId="{576D85EF-0A6E-4686-84CB-19BF29481E5C}" srcId="{8B1A4350-AA43-44FD-B375-347002608D46}" destId="{FC2BF3A2-2EFA-4C8F-9113-EA772A011DA6}" srcOrd="1" destOrd="0" parTransId="{6412FE72-BB9E-4D3F-9270-4D3A7E16ED01}" sibTransId="{A62A71A6-DE7A-4EE8-AF56-D5D64AE409B1}"/>
    <dgm:cxn modelId="{8BF021FB-19DC-4ABC-A9EB-B312690C674F}" type="presParOf" srcId="{806B0903-7D71-4A7B-A6C8-277C0A106B5C}" destId="{ADBCADA1-13FF-48C0-A884-29E56225C775}" srcOrd="0" destOrd="0" presId="urn:microsoft.com/office/officeart/2008/layout/VerticalCurvedList"/>
    <dgm:cxn modelId="{AEA0923D-96F7-4ABD-AAD8-B1D7ADCD2796}" type="presParOf" srcId="{ADBCADA1-13FF-48C0-A884-29E56225C775}" destId="{37D7C87F-FD4F-4F7B-8ECD-C109989BBA6E}" srcOrd="0" destOrd="0" presId="urn:microsoft.com/office/officeart/2008/layout/VerticalCurvedList"/>
    <dgm:cxn modelId="{16199F6A-0CE1-4F63-BA76-BE66BBA55890}" type="presParOf" srcId="{37D7C87F-FD4F-4F7B-8ECD-C109989BBA6E}" destId="{A53F79BE-51DC-4C4C-9FC5-440F4951950C}" srcOrd="0" destOrd="0" presId="urn:microsoft.com/office/officeart/2008/layout/VerticalCurvedList"/>
    <dgm:cxn modelId="{703F0CA9-CD51-4560-B7DE-EFE836412CF1}" type="presParOf" srcId="{37D7C87F-FD4F-4F7B-8ECD-C109989BBA6E}" destId="{0C55C716-CFD2-4390-9C6E-FE98C43A3066}" srcOrd="1" destOrd="0" presId="urn:microsoft.com/office/officeart/2008/layout/VerticalCurvedList"/>
    <dgm:cxn modelId="{520990BB-8B0B-43F6-A316-B5AF6AC59AED}" type="presParOf" srcId="{37D7C87F-FD4F-4F7B-8ECD-C109989BBA6E}" destId="{D170BC56-BE30-4537-B836-1234830B6F4D}" srcOrd="2" destOrd="0" presId="urn:microsoft.com/office/officeart/2008/layout/VerticalCurvedList"/>
    <dgm:cxn modelId="{6AB16D8B-D27D-4908-A1D9-0275ADE03676}" type="presParOf" srcId="{37D7C87F-FD4F-4F7B-8ECD-C109989BBA6E}" destId="{18393771-248C-4B7A-B091-276683B03B66}" srcOrd="3" destOrd="0" presId="urn:microsoft.com/office/officeart/2008/layout/VerticalCurvedList"/>
    <dgm:cxn modelId="{C1330270-A246-43F0-B1C6-5DEE8DC25D36}" type="presParOf" srcId="{ADBCADA1-13FF-48C0-A884-29E56225C775}" destId="{1A1C77B1-29F3-47BA-AC0C-1DC59048FE9B}" srcOrd="1" destOrd="0" presId="urn:microsoft.com/office/officeart/2008/layout/VerticalCurvedList"/>
    <dgm:cxn modelId="{0374B468-897D-4691-99C3-ADF5B0A7236A}" type="presParOf" srcId="{ADBCADA1-13FF-48C0-A884-29E56225C775}" destId="{92599CDA-7714-464E-A236-6641E7C23812}" srcOrd="2" destOrd="0" presId="urn:microsoft.com/office/officeart/2008/layout/VerticalCurvedList"/>
    <dgm:cxn modelId="{CE060BA8-D8AB-447F-AE93-E03B5E79485D}" type="presParOf" srcId="{92599CDA-7714-464E-A236-6641E7C23812}" destId="{33E67693-D94B-47AF-A6EB-0F8AAD78FD13}" srcOrd="0" destOrd="0" presId="urn:microsoft.com/office/officeart/2008/layout/VerticalCurvedList"/>
    <dgm:cxn modelId="{539B9F30-98E6-4782-8D15-4CB24A8FC23A}" type="presParOf" srcId="{ADBCADA1-13FF-48C0-A884-29E56225C775}" destId="{DBEB3D7A-ACD5-4B17-88C0-47649FBB4661}" srcOrd="3" destOrd="0" presId="urn:microsoft.com/office/officeart/2008/layout/VerticalCurvedList"/>
    <dgm:cxn modelId="{97679631-F5D3-408A-B0DE-8286105F16F0}" type="presParOf" srcId="{ADBCADA1-13FF-48C0-A884-29E56225C775}" destId="{2054302D-C36D-454D-AE88-95767F82C2FB}" srcOrd="4" destOrd="0" presId="urn:microsoft.com/office/officeart/2008/layout/VerticalCurvedList"/>
    <dgm:cxn modelId="{FBBAC345-7C84-4D66-8990-D3873FDA96D7}" type="presParOf" srcId="{2054302D-C36D-454D-AE88-95767F82C2FB}" destId="{540B194C-C67C-4CB3-BBA4-FC74EDDF5F10}" srcOrd="0" destOrd="0" presId="urn:microsoft.com/office/officeart/2008/layout/VerticalCurvedList"/>
    <dgm:cxn modelId="{CB62D994-2F9C-4A63-9367-18C662D9BFDA}" type="presParOf" srcId="{ADBCADA1-13FF-48C0-A884-29E56225C775}" destId="{B3C870F1-DF49-4C08-93B0-D1C6463B98AE}" srcOrd="5" destOrd="0" presId="urn:microsoft.com/office/officeart/2008/layout/VerticalCurvedList"/>
    <dgm:cxn modelId="{81DF83A3-3532-4C04-954F-A3F430FB08BA}" type="presParOf" srcId="{ADBCADA1-13FF-48C0-A884-29E56225C775}" destId="{C853EDA0-4547-49DB-8E8F-84EC55443803}" srcOrd="6" destOrd="0" presId="urn:microsoft.com/office/officeart/2008/layout/VerticalCurvedList"/>
    <dgm:cxn modelId="{D1A658E0-2884-4570-BC3D-179A43C4A6CE}" type="presParOf" srcId="{C853EDA0-4547-49DB-8E8F-84EC55443803}" destId="{3230CE6F-F115-4730-9FEC-562267CB2279}" srcOrd="0" destOrd="0" presId="urn:microsoft.com/office/officeart/2008/layout/VerticalCurvedList"/>
    <dgm:cxn modelId="{3063F8E6-8322-4133-BB45-A50151434C74}" type="presParOf" srcId="{ADBCADA1-13FF-48C0-A884-29E56225C775}" destId="{7E20C38E-A1B1-4A1C-BD8C-01D63F00C06F}" srcOrd="7" destOrd="0" presId="urn:microsoft.com/office/officeart/2008/layout/VerticalCurvedList"/>
    <dgm:cxn modelId="{0249DDD0-C3F4-41D2-B288-D9BA32EE1563}" type="presParOf" srcId="{ADBCADA1-13FF-48C0-A884-29E56225C775}" destId="{8B06B8FC-606F-43F2-BBD8-CCE0127AF322}" srcOrd="8" destOrd="0" presId="urn:microsoft.com/office/officeart/2008/layout/VerticalCurvedList"/>
    <dgm:cxn modelId="{51C9DAC3-D0B6-4A08-98C8-0AB7E5A44D70}" type="presParOf" srcId="{8B06B8FC-606F-43F2-BBD8-CCE0127AF322}" destId="{92D9E695-BCE4-4655-8EC7-2D38BE6AA0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87594-F575-466D-BEB0-D8BF811FC1F9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1BDD89-C41D-4AEB-A6BA-1EB638E01D41}">
      <dgm:prSet phldrT="[Текст]"/>
      <dgm:spPr/>
      <dgm:t>
        <a:bodyPr/>
        <a:lstStyle/>
        <a:p>
          <a:r>
            <a:rPr lang="ru-RU" dirty="0"/>
            <a:t>6 решений по уточнению местного бюджета района в 2020 году</a:t>
          </a:r>
        </a:p>
      </dgm:t>
    </dgm:pt>
    <dgm:pt modelId="{7376EF72-6390-45CF-AF58-77F2A9C4137B}" type="parTrans" cxnId="{CBCEAF8B-BCC8-4F3A-8B79-B3A97A524352}">
      <dgm:prSet/>
      <dgm:spPr/>
      <dgm:t>
        <a:bodyPr/>
        <a:lstStyle/>
        <a:p>
          <a:endParaRPr lang="ru-RU"/>
        </a:p>
      </dgm:t>
    </dgm:pt>
    <dgm:pt modelId="{824C9280-893A-4FF1-A086-79E8659CD163}" type="sibTrans" cxnId="{CBCEAF8B-BCC8-4F3A-8B79-B3A97A524352}">
      <dgm:prSet/>
      <dgm:spPr/>
      <dgm:t>
        <a:bodyPr/>
        <a:lstStyle/>
        <a:p>
          <a:endParaRPr lang="ru-RU"/>
        </a:p>
      </dgm:t>
    </dgm:pt>
    <dgm:pt modelId="{855A7CE3-F42D-4F21-AC78-5DE3DC9B3D6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Увеличение дотации 37,1 млн. рублей</a:t>
          </a:r>
        </a:p>
      </dgm:t>
    </dgm:pt>
    <dgm:pt modelId="{7780080B-9FEE-4CD2-99AF-D2DC5DBFEF30}" type="parTrans" cxnId="{655EE4F6-40DB-4980-81C9-16FDF2A9941E}">
      <dgm:prSet/>
      <dgm:spPr/>
      <dgm:t>
        <a:bodyPr/>
        <a:lstStyle/>
        <a:p>
          <a:endParaRPr lang="ru-RU"/>
        </a:p>
      </dgm:t>
    </dgm:pt>
    <dgm:pt modelId="{3269F817-B6A1-4835-8E2D-3E917384A79D}" type="sibTrans" cxnId="{655EE4F6-40DB-4980-81C9-16FDF2A9941E}">
      <dgm:prSet/>
      <dgm:spPr/>
      <dgm:t>
        <a:bodyPr/>
        <a:lstStyle/>
        <a:p>
          <a:endParaRPr lang="ru-RU"/>
        </a:p>
      </dgm:t>
    </dgm:pt>
    <dgm:pt modelId="{CF4862A4-D003-4622-ACCB-1DB8032D3BE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Увеличение субсидий и иных межбюджетных трансфертов на 15,6 млн. рублей</a:t>
          </a:r>
        </a:p>
      </dgm:t>
    </dgm:pt>
    <dgm:pt modelId="{4A7FD305-66A8-428A-91AF-84E48B2C77B0}" type="parTrans" cxnId="{C700A65A-AB9A-447C-A95A-D65E6EF0C032}">
      <dgm:prSet/>
      <dgm:spPr/>
      <dgm:t>
        <a:bodyPr/>
        <a:lstStyle/>
        <a:p>
          <a:endParaRPr lang="ru-RU"/>
        </a:p>
      </dgm:t>
    </dgm:pt>
    <dgm:pt modelId="{D039BC4A-1743-42CC-A5DD-1F70F4658FB7}" type="sibTrans" cxnId="{C700A65A-AB9A-447C-A95A-D65E6EF0C032}">
      <dgm:prSet/>
      <dgm:spPr/>
      <dgm:t>
        <a:bodyPr/>
        <a:lstStyle/>
        <a:p>
          <a:endParaRPr lang="ru-RU"/>
        </a:p>
      </dgm:t>
    </dgm:pt>
    <dgm:pt modelId="{58588CFF-14FA-40E9-833F-87E142EBE501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Увеличение субвенций на передаваемые полномочия из областного бюджета на 4,7 млн. рублей</a:t>
          </a:r>
        </a:p>
      </dgm:t>
    </dgm:pt>
    <dgm:pt modelId="{25C27058-4268-4231-998A-3EC1FF3429F4}" type="parTrans" cxnId="{F01A956C-5406-4A55-80A1-CD9CB13652E6}">
      <dgm:prSet/>
      <dgm:spPr/>
      <dgm:t>
        <a:bodyPr/>
        <a:lstStyle/>
        <a:p>
          <a:endParaRPr lang="ru-RU"/>
        </a:p>
      </dgm:t>
    </dgm:pt>
    <dgm:pt modelId="{93BB58B7-E4E7-4AD0-93E8-5514C15371D5}" type="sibTrans" cxnId="{F01A956C-5406-4A55-80A1-CD9CB13652E6}">
      <dgm:prSet/>
      <dgm:spPr/>
      <dgm:t>
        <a:bodyPr/>
        <a:lstStyle/>
        <a:p>
          <a:endParaRPr lang="ru-RU"/>
        </a:p>
      </dgm:t>
    </dgm:pt>
    <dgm:pt modelId="{E49076DB-9285-476D-A783-7CE6D3D5E1C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Увеличение собственных доходов на 4,8 млн. рублей</a:t>
          </a:r>
        </a:p>
      </dgm:t>
    </dgm:pt>
    <dgm:pt modelId="{14D4E4AC-EEC7-4DC2-B77E-577A6277C060}" type="parTrans" cxnId="{441E6DC9-5917-446E-AD9E-54C2FAB8ED03}">
      <dgm:prSet/>
      <dgm:spPr/>
      <dgm:t>
        <a:bodyPr/>
        <a:lstStyle/>
        <a:p>
          <a:endParaRPr lang="ru-RU"/>
        </a:p>
      </dgm:t>
    </dgm:pt>
    <dgm:pt modelId="{2D44952C-4A9E-499F-8872-33C9DC4EC38E}" type="sibTrans" cxnId="{441E6DC9-5917-446E-AD9E-54C2FAB8ED03}">
      <dgm:prSet/>
      <dgm:spPr/>
      <dgm:t>
        <a:bodyPr/>
        <a:lstStyle/>
        <a:p>
          <a:endParaRPr lang="ru-RU"/>
        </a:p>
      </dgm:t>
    </dgm:pt>
    <dgm:pt modelId="{7AF15E8E-EC8E-4C08-AFE5-95170A4EA2C3}" type="pres">
      <dgm:prSet presAssocID="{E2387594-F575-466D-BEB0-D8BF811FC1F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817B47-79B9-4E3A-AFE1-C7D0AAC22F35}" type="pres">
      <dgm:prSet presAssocID="{E2387594-F575-466D-BEB0-D8BF811FC1F9}" presName="matrix" presStyleCnt="0"/>
      <dgm:spPr/>
    </dgm:pt>
    <dgm:pt modelId="{F5CFAC84-D4ED-4511-AB9A-0F3EAF9A80A0}" type="pres">
      <dgm:prSet presAssocID="{E2387594-F575-466D-BEB0-D8BF811FC1F9}" presName="tile1" presStyleLbl="node1" presStyleIdx="0" presStyleCnt="4"/>
      <dgm:spPr/>
    </dgm:pt>
    <dgm:pt modelId="{40D86E0E-6F29-4598-AFCC-FD2B2F5AFE40}" type="pres">
      <dgm:prSet presAssocID="{E2387594-F575-466D-BEB0-D8BF811FC1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FDCCDD8-1084-4314-A8CA-57684F505EE4}" type="pres">
      <dgm:prSet presAssocID="{E2387594-F575-466D-BEB0-D8BF811FC1F9}" presName="tile2" presStyleLbl="node1" presStyleIdx="1" presStyleCnt="4"/>
      <dgm:spPr/>
    </dgm:pt>
    <dgm:pt modelId="{F8A27693-1EFE-477A-AAE4-DE29C5C28F4A}" type="pres">
      <dgm:prSet presAssocID="{E2387594-F575-466D-BEB0-D8BF811FC1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62A3D89-E81E-4BAB-B977-73FFB4A135F9}" type="pres">
      <dgm:prSet presAssocID="{E2387594-F575-466D-BEB0-D8BF811FC1F9}" presName="tile3" presStyleLbl="node1" presStyleIdx="2" presStyleCnt="4"/>
      <dgm:spPr/>
    </dgm:pt>
    <dgm:pt modelId="{0B506CC0-0528-4439-BDAE-20C461B09068}" type="pres">
      <dgm:prSet presAssocID="{E2387594-F575-466D-BEB0-D8BF811FC1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C6DDD5-F7DE-4A1A-8AE3-E7D737232E5C}" type="pres">
      <dgm:prSet presAssocID="{E2387594-F575-466D-BEB0-D8BF811FC1F9}" presName="tile4" presStyleLbl="node1" presStyleIdx="3" presStyleCnt="4"/>
      <dgm:spPr/>
    </dgm:pt>
    <dgm:pt modelId="{EB4D16F8-C28A-4675-97C0-CE5ABE593DB7}" type="pres">
      <dgm:prSet presAssocID="{E2387594-F575-466D-BEB0-D8BF811FC1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8F89EFB-C823-4DD9-B9F7-F6B4138BFBE0}" type="pres">
      <dgm:prSet presAssocID="{E2387594-F575-466D-BEB0-D8BF811FC1F9}" presName="centerTile" presStyleLbl="fgShp" presStyleIdx="0" presStyleCnt="1" custScaleX="93369" custScaleY="147422">
        <dgm:presLayoutVars>
          <dgm:chMax val="0"/>
          <dgm:chPref val="0"/>
        </dgm:presLayoutVars>
      </dgm:prSet>
      <dgm:spPr/>
    </dgm:pt>
  </dgm:ptLst>
  <dgm:cxnLst>
    <dgm:cxn modelId="{E77DD806-AD56-4F07-9275-E28E8246B7D9}" type="presOf" srcId="{855A7CE3-F42D-4F21-AC78-5DE3DC9B3D63}" destId="{F5CFAC84-D4ED-4511-AB9A-0F3EAF9A80A0}" srcOrd="0" destOrd="0" presId="urn:microsoft.com/office/officeart/2005/8/layout/matrix1"/>
    <dgm:cxn modelId="{C9E3CD07-D217-4169-BB1C-77B426579557}" type="presOf" srcId="{CF4862A4-D003-4622-ACCB-1DB8032D3BE4}" destId="{F8A27693-1EFE-477A-AAE4-DE29C5C28F4A}" srcOrd="1" destOrd="0" presId="urn:microsoft.com/office/officeart/2005/8/layout/matrix1"/>
    <dgm:cxn modelId="{01D1870F-FC7A-4571-89E8-6ABFC0462F22}" type="presOf" srcId="{FC1BDD89-C41D-4AEB-A6BA-1EB638E01D41}" destId="{18F89EFB-C823-4DD9-B9F7-F6B4138BFBE0}" srcOrd="0" destOrd="0" presId="urn:microsoft.com/office/officeart/2005/8/layout/matrix1"/>
    <dgm:cxn modelId="{DDF0BF3A-4CC6-4DF4-BB53-57BB5E7C0AAC}" type="presOf" srcId="{855A7CE3-F42D-4F21-AC78-5DE3DC9B3D63}" destId="{40D86E0E-6F29-4598-AFCC-FD2B2F5AFE40}" srcOrd="1" destOrd="0" presId="urn:microsoft.com/office/officeart/2005/8/layout/matrix1"/>
    <dgm:cxn modelId="{0B539B3E-6096-4F15-8DDE-57BE2D19B137}" type="presOf" srcId="{E49076DB-9285-476D-A783-7CE6D3D5E1CA}" destId="{8CC6DDD5-F7DE-4A1A-8AE3-E7D737232E5C}" srcOrd="0" destOrd="0" presId="urn:microsoft.com/office/officeart/2005/8/layout/matrix1"/>
    <dgm:cxn modelId="{ED17D345-C8E1-4FC0-8887-3846DB6DDB31}" type="presOf" srcId="{58588CFF-14FA-40E9-833F-87E142EBE501}" destId="{662A3D89-E81E-4BAB-B977-73FFB4A135F9}" srcOrd="0" destOrd="0" presId="urn:microsoft.com/office/officeart/2005/8/layout/matrix1"/>
    <dgm:cxn modelId="{F01A956C-5406-4A55-80A1-CD9CB13652E6}" srcId="{FC1BDD89-C41D-4AEB-A6BA-1EB638E01D41}" destId="{58588CFF-14FA-40E9-833F-87E142EBE501}" srcOrd="2" destOrd="0" parTransId="{25C27058-4268-4231-998A-3EC1FF3429F4}" sibTransId="{93BB58B7-E4E7-4AD0-93E8-5514C15371D5}"/>
    <dgm:cxn modelId="{C700A65A-AB9A-447C-A95A-D65E6EF0C032}" srcId="{FC1BDD89-C41D-4AEB-A6BA-1EB638E01D41}" destId="{CF4862A4-D003-4622-ACCB-1DB8032D3BE4}" srcOrd="1" destOrd="0" parTransId="{4A7FD305-66A8-428A-91AF-84E48B2C77B0}" sibTransId="{D039BC4A-1743-42CC-A5DD-1F70F4658FB7}"/>
    <dgm:cxn modelId="{5D9FB888-A7F3-44A4-A9A1-C81656D52237}" type="presOf" srcId="{CF4862A4-D003-4622-ACCB-1DB8032D3BE4}" destId="{3FDCCDD8-1084-4314-A8CA-57684F505EE4}" srcOrd="0" destOrd="0" presId="urn:microsoft.com/office/officeart/2005/8/layout/matrix1"/>
    <dgm:cxn modelId="{CBCEAF8B-BCC8-4F3A-8B79-B3A97A524352}" srcId="{E2387594-F575-466D-BEB0-D8BF811FC1F9}" destId="{FC1BDD89-C41D-4AEB-A6BA-1EB638E01D41}" srcOrd="0" destOrd="0" parTransId="{7376EF72-6390-45CF-AF58-77F2A9C4137B}" sibTransId="{824C9280-893A-4FF1-A086-79E8659CD163}"/>
    <dgm:cxn modelId="{E0F75DA1-4BF9-4877-B67F-0B427CB6D390}" type="presOf" srcId="{E2387594-F575-466D-BEB0-D8BF811FC1F9}" destId="{7AF15E8E-EC8E-4C08-AFE5-95170A4EA2C3}" srcOrd="0" destOrd="0" presId="urn:microsoft.com/office/officeart/2005/8/layout/matrix1"/>
    <dgm:cxn modelId="{9A7C80A6-CF04-41F0-8B5D-BA42417E36B0}" type="presOf" srcId="{58588CFF-14FA-40E9-833F-87E142EBE501}" destId="{0B506CC0-0528-4439-BDAE-20C461B09068}" srcOrd="1" destOrd="0" presId="urn:microsoft.com/office/officeart/2005/8/layout/matrix1"/>
    <dgm:cxn modelId="{441E6DC9-5917-446E-AD9E-54C2FAB8ED03}" srcId="{FC1BDD89-C41D-4AEB-A6BA-1EB638E01D41}" destId="{E49076DB-9285-476D-A783-7CE6D3D5E1CA}" srcOrd="3" destOrd="0" parTransId="{14D4E4AC-EEC7-4DC2-B77E-577A6277C060}" sibTransId="{2D44952C-4A9E-499F-8872-33C9DC4EC38E}"/>
    <dgm:cxn modelId="{435CB5EC-9794-4B47-9159-9D7E5A1826D6}" type="presOf" srcId="{E49076DB-9285-476D-A783-7CE6D3D5E1CA}" destId="{EB4D16F8-C28A-4675-97C0-CE5ABE593DB7}" srcOrd="1" destOrd="0" presId="urn:microsoft.com/office/officeart/2005/8/layout/matrix1"/>
    <dgm:cxn modelId="{655EE4F6-40DB-4980-81C9-16FDF2A9941E}" srcId="{FC1BDD89-C41D-4AEB-A6BA-1EB638E01D41}" destId="{855A7CE3-F42D-4F21-AC78-5DE3DC9B3D63}" srcOrd="0" destOrd="0" parTransId="{7780080B-9FEE-4CD2-99AF-D2DC5DBFEF30}" sibTransId="{3269F817-B6A1-4835-8E2D-3E917384A79D}"/>
    <dgm:cxn modelId="{2EF314E7-6129-486F-B375-35A6BEF03807}" type="presParOf" srcId="{7AF15E8E-EC8E-4C08-AFE5-95170A4EA2C3}" destId="{E4817B47-79B9-4E3A-AFE1-C7D0AAC22F35}" srcOrd="0" destOrd="0" presId="urn:microsoft.com/office/officeart/2005/8/layout/matrix1"/>
    <dgm:cxn modelId="{EFE039D7-6111-478F-B8D9-04DFEF0F05CE}" type="presParOf" srcId="{E4817B47-79B9-4E3A-AFE1-C7D0AAC22F35}" destId="{F5CFAC84-D4ED-4511-AB9A-0F3EAF9A80A0}" srcOrd="0" destOrd="0" presId="urn:microsoft.com/office/officeart/2005/8/layout/matrix1"/>
    <dgm:cxn modelId="{09E4FAA3-EE66-4803-9E0D-0B1727C7D012}" type="presParOf" srcId="{E4817B47-79B9-4E3A-AFE1-C7D0AAC22F35}" destId="{40D86E0E-6F29-4598-AFCC-FD2B2F5AFE40}" srcOrd="1" destOrd="0" presId="urn:microsoft.com/office/officeart/2005/8/layout/matrix1"/>
    <dgm:cxn modelId="{86DCFE49-4F79-4F68-B216-B7937FDEC76C}" type="presParOf" srcId="{E4817B47-79B9-4E3A-AFE1-C7D0AAC22F35}" destId="{3FDCCDD8-1084-4314-A8CA-57684F505EE4}" srcOrd="2" destOrd="0" presId="urn:microsoft.com/office/officeart/2005/8/layout/matrix1"/>
    <dgm:cxn modelId="{1C258845-AB7A-4CA4-B9F1-41797D6F5289}" type="presParOf" srcId="{E4817B47-79B9-4E3A-AFE1-C7D0AAC22F35}" destId="{F8A27693-1EFE-477A-AAE4-DE29C5C28F4A}" srcOrd="3" destOrd="0" presId="urn:microsoft.com/office/officeart/2005/8/layout/matrix1"/>
    <dgm:cxn modelId="{32840287-620D-4BB2-88E9-7AA3B7C31100}" type="presParOf" srcId="{E4817B47-79B9-4E3A-AFE1-C7D0AAC22F35}" destId="{662A3D89-E81E-4BAB-B977-73FFB4A135F9}" srcOrd="4" destOrd="0" presId="urn:microsoft.com/office/officeart/2005/8/layout/matrix1"/>
    <dgm:cxn modelId="{A87107DB-96A2-4B63-AB42-B9A1E9EA4A02}" type="presParOf" srcId="{E4817B47-79B9-4E3A-AFE1-C7D0AAC22F35}" destId="{0B506CC0-0528-4439-BDAE-20C461B09068}" srcOrd="5" destOrd="0" presId="urn:microsoft.com/office/officeart/2005/8/layout/matrix1"/>
    <dgm:cxn modelId="{4F737AA5-D170-4BCF-81EC-8860BCFF23A9}" type="presParOf" srcId="{E4817B47-79B9-4E3A-AFE1-C7D0AAC22F35}" destId="{8CC6DDD5-F7DE-4A1A-8AE3-E7D737232E5C}" srcOrd="6" destOrd="0" presId="urn:microsoft.com/office/officeart/2005/8/layout/matrix1"/>
    <dgm:cxn modelId="{D0A66ABC-962F-48B3-A2B7-A921EE91DE27}" type="presParOf" srcId="{E4817B47-79B9-4E3A-AFE1-C7D0AAC22F35}" destId="{EB4D16F8-C28A-4675-97C0-CE5ABE593DB7}" srcOrd="7" destOrd="0" presId="urn:microsoft.com/office/officeart/2005/8/layout/matrix1"/>
    <dgm:cxn modelId="{8381E4BB-27F2-4877-AF59-DD1F2D1D0B1C}" type="presParOf" srcId="{7AF15E8E-EC8E-4C08-AFE5-95170A4EA2C3}" destId="{18F89EFB-C823-4DD9-B9F7-F6B4138BFB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4FC71-E31D-47D0-8377-DB3376E9C63C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A0A3C-362B-491A-81D5-BA28345AE07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800" b="1" dirty="0">
              <a:solidFill>
                <a:srgbClr val="FF0000"/>
              </a:solidFill>
            </a:rPr>
            <a:t>74,8</a:t>
          </a:r>
        </a:p>
      </dgm:t>
    </dgm:pt>
    <dgm:pt modelId="{BDFD9592-28B6-4EEE-8388-6DDF3D6FE0DB}" type="parTrans" cxnId="{9006542D-F3CF-4B0A-BFC2-349E70A52E56}">
      <dgm:prSet/>
      <dgm:spPr/>
      <dgm:t>
        <a:bodyPr/>
        <a:lstStyle/>
        <a:p>
          <a:endParaRPr lang="ru-RU"/>
        </a:p>
      </dgm:t>
    </dgm:pt>
    <dgm:pt modelId="{1B0B0083-6CBF-4E51-A076-3C0EE073D6D4}" type="sibTrans" cxnId="{9006542D-F3CF-4B0A-BFC2-349E70A52E56}">
      <dgm:prSet/>
      <dgm:spPr/>
      <dgm:t>
        <a:bodyPr/>
        <a:lstStyle/>
        <a:p>
          <a:endParaRPr lang="ru-RU"/>
        </a:p>
      </dgm:t>
    </dgm:pt>
    <dgm:pt modelId="{0630F650-950A-4892-B73C-30C3CE3C06D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800" b="1" dirty="0">
              <a:solidFill>
                <a:srgbClr val="FF0000"/>
              </a:solidFill>
            </a:rPr>
            <a:t>89,2</a:t>
          </a:r>
        </a:p>
      </dgm:t>
    </dgm:pt>
    <dgm:pt modelId="{06284373-585F-4413-80BF-487DD4D7A357}" type="parTrans" cxnId="{4D339CCF-D083-4553-8F24-D63CCCA83A43}">
      <dgm:prSet/>
      <dgm:spPr/>
      <dgm:t>
        <a:bodyPr/>
        <a:lstStyle/>
        <a:p>
          <a:endParaRPr lang="ru-RU"/>
        </a:p>
      </dgm:t>
    </dgm:pt>
    <dgm:pt modelId="{8EAB1D10-E740-46F9-9F88-F1D2AED30C59}" type="sibTrans" cxnId="{4D339CCF-D083-4553-8F24-D63CCCA83A43}">
      <dgm:prSet/>
      <dgm:spPr/>
      <dgm:t>
        <a:bodyPr/>
        <a:lstStyle/>
        <a:p>
          <a:endParaRPr lang="ru-RU"/>
        </a:p>
      </dgm:t>
    </dgm:pt>
    <dgm:pt modelId="{78AED491-6292-4B97-8F38-CB4A489DC2F0}" type="pres">
      <dgm:prSet presAssocID="{8A44FC71-E31D-47D0-8377-DB3376E9C63C}" presName="diagram" presStyleCnt="0">
        <dgm:presLayoutVars>
          <dgm:dir/>
          <dgm:resizeHandles val="exact"/>
        </dgm:presLayoutVars>
      </dgm:prSet>
      <dgm:spPr/>
    </dgm:pt>
    <dgm:pt modelId="{765BD070-C25F-45C2-B6DD-5FFD57BAFEEC}" type="pres">
      <dgm:prSet presAssocID="{7E4A0A3C-362B-491A-81D5-BA28345AE07C}" presName="node" presStyleLbl="node1" presStyleIdx="0" presStyleCnt="2" custScaleX="100038" custScaleY="92740" custLinFactNeighborX="4154" custLinFactNeighborY="691">
        <dgm:presLayoutVars>
          <dgm:bulletEnabled val="1"/>
        </dgm:presLayoutVars>
      </dgm:prSet>
      <dgm:spPr/>
    </dgm:pt>
    <dgm:pt modelId="{0A2239EF-AFE7-44DA-8DC9-3A481890C03C}" type="pres">
      <dgm:prSet presAssocID="{1B0B0083-6CBF-4E51-A076-3C0EE073D6D4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6964CBF-6F6B-4796-9C71-52BC0C468A8E}" type="pres">
      <dgm:prSet presAssocID="{0630F650-950A-4892-B73C-30C3CE3C06DC}" presName="node" presStyleLbl="node1" presStyleIdx="1" presStyleCnt="2">
        <dgm:presLayoutVars>
          <dgm:bulletEnabled val="1"/>
        </dgm:presLayoutVars>
      </dgm:prSet>
      <dgm:spPr/>
    </dgm:pt>
  </dgm:ptLst>
  <dgm:cxnLst>
    <dgm:cxn modelId="{86812420-1B1B-4439-9C98-F28C9C7E8027}" type="presOf" srcId="{7E4A0A3C-362B-491A-81D5-BA28345AE07C}" destId="{765BD070-C25F-45C2-B6DD-5FFD57BAFEEC}" srcOrd="0" destOrd="0" presId="urn:microsoft.com/office/officeart/2005/8/layout/default#2"/>
    <dgm:cxn modelId="{11E56921-668F-47CB-9EB9-DC6B44B30C90}" type="presOf" srcId="{0630F650-950A-4892-B73C-30C3CE3C06DC}" destId="{66964CBF-6F6B-4796-9C71-52BC0C468A8E}" srcOrd="0" destOrd="0" presId="urn:microsoft.com/office/officeart/2005/8/layout/default#2"/>
    <dgm:cxn modelId="{9006542D-F3CF-4B0A-BFC2-349E70A52E56}" srcId="{8A44FC71-E31D-47D0-8377-DB3376E9C63C}" destId="{7E4A0A3C-362B-491A-81D5-BA28345AE07C}" srcOrd="0" destOrd="0" parTransId="{BDFD9592-28B6-4EEE-8388-6DDF3D6FE0DB}" sibTransId="{1B0B0083-6CBF-4E51-A076-3C0EE073D6D4}"/>
    <dgm:cxn modelId="{F31D73B6-5C71-49CF-9600-33F4FEC926B1}" type="presOf" srcId="{8A44FC71-E31D-47D0-8377-DB3376E9C63C}" destId="{78AED491-6292-4B97-8F38-CB4A489DC2F0}" srcOrd="0" destOrd="0" presId="urn:microsoft.com/office/officeart/2005/8/layout/default#2"/>
    <dgm:cxn modelId="{4D339CCF-D083-4553-8F24-D63CCCA83A43}" srcId="{8A44FC71-E31D-47D0-8377-DB3376E9C63C}" destId="{0630F650-950A-4892-B73C-30C3CE3C06DC}" srcOrd="1" destOrd="0" parTransId="{06284373-585F-4413-80BF-487DD4D7A357}" sibTransId="{8EAB1D10-E740-46F9-9F88-F1D2AED30C59}"/>
    <dgm:cxn modelId="{36F59662-3A5E-43AB-989D-DA2C3F64D8C3}" type="presParOf" srcId="{78AED491-6292-4B97-8F38-CB4A489DC2F0}" destId="{765BD070-C25F-45C2-B6DD-5FFD57BAFEEC}" srcOrd="0" destOrd="0" presId="urn:microsoft.com/office/officeart/2005/8/layout/default#2"/>
    <dgm:cxn modelId="{13579A17-EF1D-41A7-A357-5D610EC17B8F}" type="presParOf" srcId="{78AED491-6292-4B97-8F38-CB4A489DC2F0}" destId="{0A2239EF-AFE7-44DA-8DC9-3A481890C03C}" srcOrd="1" destOrd="0" presId="urn:microsoft.com/office/officeart/2005/8/layout/default#2"/>
    <dgm:cxn modelId="{67D969BC-3FC8-4477-8C5D-BD35291E7DDC}" type="presParOf" srcId="{78AED491-6292-4B97-8F38-CB4A489DC2F0}" destId="{66964CBF-6F6B-4796-9C71-52BC0C468A8E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F9BD4-576A-448E-AA5A-384DADC47B5E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06257-C4AE-4660-B312-0E66B51FA39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/>
            <a:t>381,5 </a:t>
          </a:r>
          <a:r>
            <a:rPr lang="ru-RU" sz="1400" b="1" dirty="0"/>
            <a:t>млн. руб.</a:t>
          </a:r>
        </a:p>
      </dgm:t>
    </dgm:pt>
    <dgm:pt modelId="{66AFB7F3-B1C7-43D9-9A2A-352888DA4082}" type="parTrans" cxnId="{4CEB64F8-A2CE-4DD1-AB8D-75AE2079FAC8}">
      <dgm:prSet/>
      <dgm:spPr/>
      <dgm:t>
        <a:bodyPr/>
        <a:lstStyle/>
        <a:p>
          <a:endParaRPr lang="ru-RU"/>
        </a:p>
      </dgm:t>
    </dgm:pt>
    <dgm:pt modelId="{FE67C104-FAD6-4212-A3C5-72312CD7F604}" type="sibTrans" cxnId="{4CEB64F8-A2CE-4DD1-AB8D-75AE2079FAC8}">
      <dgm:prSet/>
      <dgm:spPr/>
      <dgm:t>
        <a:bodyPr/>
        <a:lstStyle/>
        <a:p>
          <a:endParaRPr lang="ru-RU"/>
        </a:p>
      </dgm:t>
    </dgm:pt>
    <dgm:pt modelId="{F236BFF0-BEC2-47CB-84D0-DE090EE11991}">
      <dgm:prSet phldrT="[Текст]" custT="1"/>
      <dgm:spPr>
        <a:solidFill>
          <a:srgbClr val="008EC0"/>
        </a:solidFill>
      </dgm:spPr>
      <dgm:t>
        <a:bodyPr/>
        <a:lstStyle/>
        <a:p>
          <a:r>
            <a:rPr lang="ru-RU" sz="2400" b="1" dirty="0"/>
            <a:t>476,4 </a:t>
          </a:r>
          <a:r>
            <a:rPr lang="ru-RU" sz="1200" b="1" dirty="0"/>
            <a:t>млн. руб.</a:t>
          </a:r>
        </a:p>
      </dgm:t>
    </dgm:pt>
    <dgm:pt modelId="{48E9B36B-1A93-4E9B-B2EA-B4AE1D56F262}" type="parTrans" cxnId="{B654EF2A-5151-4888-AE0D-5BFB13CE94F7}">
      <dgm:prSet/>
      <dgm:spPr/>
      <dgm:t>
        <a:bodyPr/>
        <a:lstStyle/>
        <a:p>
          <a:endParaRPr lang="ru-RU"/>
        </a:p>
      </dgm:t>
    </dgm:pt>
    <dgm:pt modelId="{1247880D-BA5D-4419-826F-2F78B68337AC}" type="sibTrans" cxnId="{B654EF2A-5151-4888-AE0D-5BFB13CE94F7}">
      <dgm:prSet/>
      <dgm:spPr/>
      <dgm:t>
        <a:bodyPr/>
        <a:lstStyle/>
        <a:p>
          <a:endParaRPr lang="ru-RU"/>
        </a:p>
      </dgm:t>
    </dgm:pt>
    <dgm:pt modelId="{44EDA3E5-39B5-4048-89D4-60A6E416C712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2019 год</a:t>
          </a:r>
        </a:p>
      </dgm:t>
    </dgm:pt>
    <dgm:pt modelId="{82BA33EA-278A-4413-A8C8-FA5EA75AE8DF}" type="parTrans" cxnId="{56F8917D-D517-491D-95BA-9639D4B2944E}">
      <dgm:prSet/>
      <dgm:spPr/>
      <dgm:t>
        <a:bodyPr/>
        <a:lstStyle/>
        <a:p>
          <a:endParaRPr lang="ru-RU"/>
        </a:p>
      </dgm:t>
    </dgm:pt>
    <dgm:pt modelId="{F1901D78-8781-469B-B1E2-A482E7289AE0}" type="sibTrans" cxnId="{56F8917D-D517-491D-95BA-9639D4B2944E}">
      <dgm:prSet/>
      <dgm:spPr/>
      <dgm:t>
        <a:bodyPr/>
        <a:lstStyle/>
        <a:p>
          <a:endParaRPr lang="ru-RU"/>
        </a:p>
      </dgm:t>
    </dgm:pt>
    <dgm:pt modelId="{61237667-A7F8-4B02-BFD9-884F2B3E44CA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План 2020 год</a:t>
          </a:r>
        </a:p>
      </dgm:t>
    </dgm:pt>
    <dgm:pt modelId="{1E13177A-9E23-4AA7-8940-625E990AE06A}" type="parTrans" cxnId="{228579CA-200F-4452-9DDD-7B2C60DFF8EA}">
      <dgm:prSet/>
      <dgm:spPr/>
      <dgm:t>
        <a:bodyPr/>
        <a:lstStyle/>
        <a:p>
          <a:endParaRPr lang="ru-RU"/>
        </a:p>
      </dgm:t>
    </dgm:pt>
    <dgm:pt modelId="{746047CF-6AB7-4EA8-B505-0D2F4EE7A2A8}" type="sibTrans" cxnId="{228579CA-200F-4452-9DDD-7B2C60DFF8EA}">
      <dgm:prSet/>
      <dgm:spPr/>
      <dgm:t>
        <a:bodyPr/>
        <a:lstStyle/>
        <a:p>
          <a:endParaRPr lang="ru-RU"/>
        </a:p>
      </dgm:t>
    </dgm:pt>
    <dgm:pt modelId="{7E34F9D8-D50E-452B-A001-36F80486E558}">
      <dgm:prSet phldrT="[Текст]" custT="1"/>
      <dgm:spPr>
        <a:solidFill>
          <a:srgbClr val="008EC0"/>
        </a:solidFill>
      </dgm:spPr>
      <dgm:t>
        <a:bodyPr/>
        <a:lstStyle/>
        <a:p>
          <a:r>
            <a:rPr lang="ru-RU" sz="2400" b="1" dirty="0"/>
            <a:t>458,7 </a:t>
          </a:r>
          <a:r>
            <a:rPr lang="ru-RU" sz="1200" b="1" dirty="0"/>
            <a:t>млн. руб.</a:t>
          </a:r>
        </a:p>
      </dgm:t>
    </dgm:pt>
    <dgm:pt modelId="{AC753396-9329-4D24-B5AB-44A2FFB026A7}" type="parTrans" cxnId="{1B0EFE8F-F94C-4696-A38F-A7C95D4EFF0C}">
      <dgm:prSet/>
      <dgm:spPr/>
      <dgm:t>
        <a:bodyPr/>
        <a:lstStyle/>
        <a:p>
          <a:endParaRPr lang="ru-RU"/>
        </a:p>
      </dgm:t>
    </dgm:pt>
    <dgm:pt modelId="{D7C0DCA8-6C8B-4770-8F08-19F402F2EB47}" type="sibTrans" cxnId="{1B0EFE8F-F94C-4696-A38F-A7C95D4EFF0C}">
      <dgm:prSet/>
      <dgm:spPr/>
      <dgm:t>
        <a:bodyPr/>
        <a:lstStyle/>
        <a:p>
          <a:endParaRPr lang="ru-RU"/>
        </a:p>
      </dgm:t>
    </dgm:pt>
    <dgm:pt modelId="{B6C42870-7BCE-47F0-9942-499DA869CD7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Факт 2020 год</a:t>
          </a:r>
        </a:p>
      </dgm:t>
    </dgm:pt>
    <dgm:pt modelId="{4DCD3963-CEB2-4438-99CE-846C4D267F8D}" type="parTrans" cxnId="{15465420-E912-4103-9255-F85B8AC2FD79}">
      <dgm:prSet/>
      <dgm:spPr/>
      <dgm:t>
        <a:bodyPr/>
        <a:lstStyle/>
        <a:p>
          <a:endParaRPr lang="ru-RU"/>
        </a:p>
      </dgm:t>
    </dgm:pt>
    <dgm:pt modelId="{786B7114-5B30-4AF9-870F-8C76BC8B391F}" type="sibTrans" cxnId="{15465420-E912-4103-9255-F85B8AC2FD79}">
      <dgm:prSet/>
      <dgm:spPr/>
      <dgm:t>
        <a:bodyPr/>
        <a:lstStyle/>
        <a:p>
          <a:endParaRPr lang="ru-RU"/>
        </a:p>
      </dgm:t>
    </dgm:pt>
    <dgm:pt modelId="{99615DF8-639B-44CE-ADFF-133335AD3010}" type="pres">
      <dgm:prSet presAssocID="{A29F9BD4-576A-448E-AA5A-384DADC47B5E}" presName="diagram" presStyleCnt="0">
        <dgm:presLayoutVars>
          <dgm:dir/>
          <dgm:resizeHandles val="exact"/>
        </dgm:presLayoutVars>
      </dgm:prSet>
      <dgm:spPr/>
    </dgm:pt>
    <dgm:pt modelId="{C2B87E8D-2CB7-47CE-AA7E-8958B4AF8DF4}" type="pres">
      <dgm:prSet presAssocID="{1AC06257-C4AE-4660-B312-0E66B51FA391}" presName="node" presStyleLbl="node1" presStyleIdx="0" presStyleCnt="6" custScaleY="71341">
        <dgm:presLayoutVars>
          <dgm:bulletEnabled val="1"/>
        </dgm:presLayoutVars>
      </dgm:prSet>
      <dgm:spPr/>
    </dgm:pt>
    <dgm:pt modelId="{A6EF96ED-110F-4F23-936C-141E1DCC84D1}" type="pres">
      <dgm:prSet presAssocID="{FE67C104-FAD6-4212-A3C5-72312CD7F604}" presName="sibTrans" presStyleCnt="0"/>
      <dgm:spPr/>
    </dgm:pt>
    <dgm:pt modelId="{9BC18AA9-AE84-4A11-86E6-0DC5A2FDF078}" type="pres">
      <dgm:prSet presAssocID="{F236BFF0-BEC2-47CB-84D0-DE090EE11991}" presName="node" presStyleLbl="node1" presStyleIdx="1" presStyleCnt="6" custScaleX="104820" custScaleY="71784">
        <dgm:presLayoutVars>
          <dgm:bulletEnabled val="1"/>
        </dgm:presLayoutVars>
      </dgm:prSet>
      <dgm:spPr/>
    </dgm:pt>
    <dgm:pt modelId="{4582E831-76F0-4FD8-8BAC-1DD2BE50DB51}" type="pres">
      <dgm:prSet presAssocID="{1247880D-BA5D-4419-826F-2F78B68337AC}" presName="sibTrans" presStyleCnt="0"/>
      <dgm:spPr/>
    </dgm:pt>
    <dgm:pt modelId="{600C41C5-FFE7-4F9A-80CE-19D097EC7E7F}" type="pres">
      <dgm:prSet presAssocID="{7E34F9D8-D50E-452B-A001-36F80486E558}" presName="node" presStyleLbl="node1" presStyleIdx="2" presStyleCnt="6" custScaleX="111233" custScaleY="71784">
        <dgm:presLayoutVars>
          <dgm:bulletEnabled val="1"/>
        </dgm:presLayoutVars>
      </dgm:prSet>
      <dgm:spPr/>
    </dgm:pt>
    <dgm:pt modelId="{1FABE220-89D3-4491-90ED-DD4F5D5FC314}" type="pres">
      <dgm:prSet presAssocID="{D7C0DCA8-6C8B-4770-8F08-19F402F2EB47}" presName="sibTrans" presStyleCnt="0"/>
      <dgm:spPr/>
    </dgm:pt>
    <dgm:pt modelId="{F659B9C2-97B8-422E-AABB-5629014AFB47}" type="pres">
      <dgm:prSet presAssocID="{44EDA3E5-39B5-4048-89D4-60A6E416C712}" presName="node" presStyleLbl="node1" presStyleIdx="3" presStyleCnt="6" custScaleX="98893" custScaleY="62664" custLinFactNeighborX="960" custLinFactNeighborY="-18309">
        <dgm:presLayoutVars>
          <dgm:bulletEnabled val="1"/>
        </dgm:presLayoutVars>
      </dgm:prSet>
      <dgm:spPr/>
    </dgm:pt>
    <dgm:pt modelId="{5A1117C6-5466-4529-A732-95CAA87B64C3}" type="pres">
      <dgm:prSet presAssocID="{F1901D78-8781-469B-B1E2-A482E7289AE0}" presName="sibTrans" presStyleCnt="0"/>
      <dgm:spPr/>
    </dgm:pt>
    <dgm:pt modelId="{28ED711B-131A-4570-ADBE-07D77740E6D9}" type="pres">
      <dgm:prSet presAssocID="{61237667-A7F8-4B02-BFD9-884F2B3E44CA}" presName="node" presStyleLbl="node1" presStyleIdx="4" presStyleCnt="6" custScaleX="102560" custScaleY="54904" custLinFactNeighborX="-1206" custLinFactNeighborY="-22572">
        <dgm:presLayoutVars>
          <dgm:bulletEnabled val="1"/>
        </dgm:presLayoutVars>
      </dgm:prSet>
      <dgm:spPr/>
    </dgm:pt>
    <dgm:pt modelId="{FB5477CD-D9B6-4CA3-9785-53AF42DD2A2A}" type="pres">
      <dgm:prSet presAssocID="{746047CF-6AB7-4EA8-B505-0D2F4EE7A2A8}" presName="sibTrans" presStyleCnt="0"/>
      <dgm:spPr/>
    </dgm:pt>
    <dgm:pt modelId="{85F48937-DBD2-4FFE-8448-21B82144885D}" type="pres">
      <dgm:prSet presAssocID="{B6C42870-7BCE-47F0-9942-499DA869CD75}" presName="node" presStyleLbl="node1" presStyleIdx="5" presStyleCnt="6" custScaleX="106303" custScaleY="70102" custLinFactNeighborX="380" custLinFactNeighborY="-17593">
        <dgm:presLayoutVars>
          <dgm:bulletEnabled val="1"/>
        </dgm:presLayoutVars>
      </dgm:prSet>
      <dgm:spPr/>
    </dgm:pt>
  </dgm:ptLst>
  <dgm:cxnLst>
    <dgm:cxn modelId="{A938FE05-A5D8-480E-B7AC-A8AF2382257B}" type="presOf" srcId="{F236BFF0-BEC2-47CB-84D0-DE090EE11991}" destId="{9BC18AA9-AE84-4A11-86E6-0DC5A2FDF078}" srcOrd="0" destOrd="0" presId="urn:microsoft.com/office/officeart/2005/8/layout/default#3"/>
    <dgm:cxn modelId="{165B680D-2EA6-475F-A06E-D4A336CC848D}" type="presOf" srcId="{44EDA3E5-39B5-4048-89D4-60A6E416C712}" destId="{F659B9C2-97B8-422E-AABB-5629014AFB47}" srcOrd="0" destOrd="0" presId="urn:microsoft.com/office/officeart/2005/8/layout/default#3"/>
    <dgm:cxn modelId="{15465420-E912-4103-9255-F85B8AC2FD79}" srcId="{A29F9BD4-576A-448E-AA5A-384DADC47B5E}" destId="{B6C42870-7BCE-47F0-9942-499DA869CD75}" srcOrd="5" destOrd="0" parTransId="{4DCD3963-CEB2-4438-99CE-846C4D267F8D}" sibTransId="{786B7114-5B30-4AF9-870F-8C76BC8B391F}"/>
    <dgm:cxn modelId="{B654EF2A-5151-4888-AE0D-5BFB13CE94F7}" srcId="{A29F9BD4-576A-448E-AA5A-384DADC47B5E}" destId="{F236BFF0-BEC2-47CB-84D0-DE090EE11991}" srcOrd="1" destOrd="0" parTransId="{48E9B36B-1A93-4E9B-B2EA-B4AE1D56F262}" sibTransId="{1247880D-BA5D-4419-826F-2F78B68337AC}"/>
    <dgm:cxn modelId="{56F8917D-D517-491D-95BA-9639D4B2944E}" srcId="{A29F9BD4-576A-448E-AA5A-384DADC47B5E}" destId="{44EDA3E5-39B5-4048-89D4-60A6E416C712}" srcOrd="3" destOrd="0" parTransId="{82BA33EA-278A-4413-A8C8-FA5EA75AE8DF}" sibTransId="{F1901D78-8781-469B-B1E2-A482E7289AE0}"/>
    <dgm:cxn modelId="{1B0EFE8F-F94C-4696-A38F-A7C95D4EFF0C}" srcId="{A29F9BD4-576A-448E-AA5A-384DADC47B5E}" destId="{7E34F9D8-D50E-452B-A001-36F80486E558}" srcOrd="2" destOrd="0" parTransId="{AC753396-9329-4D24-B5AB-44A2FFB026A7}" sibTransId="{D7C0DCA8-6C8B-4770-8F08-19F402F2EB47}"/>
    <dgm:cxn modelId="{C1E0EF97-9D96-4D6D-837F-A3E7376BD3B2}" type="presOf" srcId="{A29F9BD4-576A-448E-AA5A-384DADC47B5E}" destId="{99615DF8-639B-44CE-ADFF-133335AD3010}" srcOrd="0" destOrd="0" presId="urn:microsoft.com/office/officeart/2005/8/layout/default#3"/>
    <dgm:cxn modelId="{D72C8AAB-36F2-44EE-9664-AB0908F1A903}" type="presOf" srcId="{7E34F9D8-D50E-452B-A001-36F80486E558}" destId="{600C41C5-FFE7-4F9A-80CE-19D097EC7E7F}" srcOrd="0" destOrd="0" presId="urn:microsoft.com/office/officeart/2005/8/layout/default#3"/>
    <dgm:cxn modelId="{AC52F7AC-B261-4A56-8034-2DC027B0FB15}" type="presOf" srcId="{61237667-A7F8-4B02-BFD9-884F2B3E44CA}" destId="{28ED711B-131A-4570-ADBE-07D77740E6D9}" srcOrd="0" destOrd="0" presId="urn:microsoft.com/office/officeart/2005/8/layout/default#3"/>
    <dgm:cxn modelId="{228579CA-200F-4452-9DDD-7B2C60DFF8EA}" srcId="{A29F9BD4-576A-448E-AA5A-384DADC47B5E}" destId="{61237667-A7F8-4B02-BFD9-884F2B3E44CA}" srcOrd="4" destOrd="0" parTransId="{1E13177A-9E23-4AA7-8940-625E990AE06A}" sibTransId="{746047CF-6AB7-4EA8-B505-0D2F4EE7A2A8}"/>
    <dgm:cxn modelId="{79BD96CA-48A8-42A8-B469-1F73BA3DB8A1}" type="presOf" srcId="{B6C42870-7BCE-47F0-9942-499DA869CD75}" destId="{85F48937-DBD2-4FFE-8448-21B82144885D}" srcOrd="0" destOrd="0" presId="urn:microsoft.com/office/officeart/2005/8/layout/default#3"/>
    <dgm:cxn modelId="{52674AE8-FD87-48CD-8C25-469EFB518245}" type="presOf" srcId="{1AC06257-C4AE-4660-B312-0E66B51FA391}" destId="{C2B87E8D-2CB7-47CE-AA7E-8958B4AF8DF4}" srcOrd="0" destOrd="0" presId="urn:microsoft.com/office/officeart/2005/8/layout/default#3"/>
    <dgm:cxn modelId="{4CEB64F8-A2CE-4DD1-AB8D-75AE2079FAC8}" srcId="{A29F9BD4-576A-448E-AA5A-384DADC47B5E}" destId="{1AC06257-C4AE-4660-B312-0E66B51FA391}" srcOrd="0" destOrd="0" parTransId="{66AFB7F3-B1C7-43D9-9A2A-352888DA4082}" sibTransId="{FE67C104-FAD6-4212-A3C5-72312CD7F604}"/>
    <dgm:cxn modelId="{5A62BCA6-AA17-4ED5-9B39-0444A965CDE1}" type="presParOf" srcId="{99615DF8-639B-44CE-ADFF-133335AD3010}" destId="{C2B87E8D-2CB7-47CE-AA7E-8958B4AF8DF4}" srcOrd="0" destOrd="0" presId="urn:microsoft.com/office/officeart/2005/8/layout/default#3"/>
    <dgm:cxn modelId="{3211D621-2EC2-4964-990B-8679CD7B5D6D}" type="presParOf" srcId="{99615DF8-639B-44CE-ADFF-133335AD3010}" destId="{A6EF96ED-110F-4F23-936C-141E1DCC84D1}" srcOrd="1" destOrd="0" presId="urn:microsoft.com/office/officeart/2005/8/layout/default#3"/>
    <dgm:cxn modelId="{6B613283-71E4-440C-9626-89E7A6C18F07}" type="presParOf" srcId="{99615DF8-639B-44CE-ADFF-133335AD3010}" destId="{9BC18AA9-AE84-4A11-86E6-0DC5A2FDF078}" srcOrd="2" destOrd="0" presId="urn:microsoft.com/office/officeart/2005/8/layout/default#3"/>
    <dgm:cxn modelId="{CC63B218-2A56-4F8E-B5A1-15583BF8FF1D}" type="presParOf" srcId="{99615DF8-639B-44CE-ADFF-133335AD3010}" destId="{4582E831-76F0-4FD8-8BAC-1DD2BE50DB51}" srcOrd="3" destOrd="0" presId="urn:microsoft.com/office/officeart/2005/8/layout/default#3"/>
    <dgm:cxn modelId="{7CA69536-4242-4155-8B38-82782F7E8836}" type="presParOf" srcId="{99615DF8-639B-44CE-ADFF-133335AD3010}" destId="{600C41C5-FFE7-4F9A-80CE-19D097EC7E7F}" srcOrd="4" destOrd="0" presId="urn:microsoft.com/office/officeart/2005/8/layout/default#3"/>
    <dgm:cxn modelId="{33F1A3A2-0479-46AA-8580-57A12857DE00}" type="presParOf" srcId="{99615DF8-639B-44CE-ADFF-133335AD3010}" destId="{1FABE220-89D3-4491-90ED-DD4F5D5FC314}" srcOrd="5" destOrd="0" presId="urn:microsoft.com/office/officeart/2005/8/layout/default#3"/>
    <dgm:cxn modelId="{2663A0A3-2CF5-47FF-B942-3A2F438DCC69}" type="presParOf" srcId="{99615DF8-639B-44CE-ADFF-133335AD3010}" destId="{F659B9C2-97B8-422E-AABB-5629014AFB47}" srcOrd="6" destOrd="0" presId="urn:microsoft.com/office/officeart/2005/8/layout/default#3"/>
    <dgm:cxn modelId="{4AAA1174-E9CB-45F7-92E3-3A3B23909D9F}" type="presParOf" srcId="{99615DF8-639B-44CE-ADFF-133335AD3010}" destId="{5A1117C6-5466-4529-A732-95CAA87B64C3}" srcOrd="7" destOrd="0" presId="urn:microsoft.com/office/officeart/2005/8/layout/default#3"/>
    <dgm:cxn modelId="{4506FD21-58AB-4D41-9E02-82B361AC09B6}" type="presParOf" srcId="{99615DF8-639B-44CE-ADFF-133335AD3010}" destId="{28ED711B-131A-4570-ADBE-07D77740E6D9}" srcOrd="8" destOrd="0" presId="urn:microsoft.com/office/officeart/2005/8/layout/default#3"/>
    <dgm:cxn modelId="{3B0F216C-B82B-4E46-87BF-9974CB78D094}" type="presParOf" srcId="{99615DF8-639B-44CE-ADFF-133335AD3010}" destId="{FB5477CD-D9B6-4CA3-9785-53AF42DD2A2A}" srcOrd="9" destOrd="0" presId="urn:microsoft.com/office/officeart/2005/8/layout/default#3"/>
    <dgm:cxn modelId="{A86F62A6-3FD5-4ED3-8708-EF31AB982A90}" type="presParOf" srcId="{99615DF8-639B-44CE-ADFF-133335AD3010}" destId="{85F48937-DBD2-4FFE-8448-21B82144885D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2E5C0C-5F06-4E4E-A551-8F5CCE03B5B2}" type="doc">
      <dgm:prSet loTypeId="urn:microsoft.com/office/officeart/2005/8/layout/hChevron3" loCatId="process" qsTypeId="urn:microsoft.com/office/officeart/2005/8/quickstyle/simple5" qsCatId="simple" csTypeId="urn:microsoft.com/office/officeart/2005/8/colors/colorful5" csCatId="colorful" phldr="1"/>
      <dgm:spPr/>
    </dgm:pt>
    <dgm:pt modelId="{61C92B19-5C3C-4A1F-A59A-D01ACDD9E433}">
      <dgm:prSet phldrT="[Текст]" custT="1"/>
      <dgm:spPr/>
      <dgm:t>
        <a:bodyPr/>
        <a:lstStyle/>
        <a:p>
          <a:r>
            <a:rPr lang="ru-RU" sz="1800" dirty="0"/>
            <a:t>Дотации 158,2</a:t>
          </a:r>
        </a:p>
      </dgm:t>
    </dgm:pt>
    <dgm:pt modelId="{C9FA47A7-0D8A-4CC7-93CB-05E7A662F59E}" type="parTrans" cxnId="{2049D712-B03C-489E-A45B-DD3F0ACC1379}">
      <dgm:prSet/>
      <dgm:spPr/>
      <dgm:t>
        <a:bodyPr/>
        <a:lstStyle/>
        <a:p>
          <a:endParaRPr lang="ru-RU"/>
        </a:p>
      </dgm:t>
    </dgm:pt>
    <dgm:pt modelId="{42C091A7-E9D7-45C6-A213-9DB819B1ADAC}" type="sibTrans" cxnId="{2049D712-B03C-489E-A45B-DD3F0ACC1379}">
      <dgm:prSet/>
      <dgm:spPr/>
      <dgm:t>
        <a:bodyPr/>
        <a:lstStyle/>
        <a:p>
          <a:endParaRPr lang="ru-RU"/>
        </a:p>
      </dgm:t>
    </dgm:pt>
    <dgm:pt modelId="{CDFE2A46-F7E5-41B7-A1C0-770736DA7A5C}">
      <dgm:prSet phldrT="[Текст]" custT="1"/>
      <dgm:spPr/>
      <dgm:t>
        <a:bodyPr/>
        <a:lstStyle/>
        <a:p>
          <a:r>
            <a:rPr lang="ru-RU" sz="1800" dirty="0"/>
            <a:t>Субсидии 96,3</a:t>
          </a:r>
        </a:p>
      </dgm:t>
    </dgm:pt>
    <dgm:pt modelId="{6E73029E-67C9-492E-9D7C-D161D21D8714}" type="parTrans" cxnId="{5673588A-CC55-451F-AB07-06B3AD742F0D}">
      <dgm:prSet/>
      <dgm:spPr/>
      <dgm:t>
        <a:bodyPr/>
        <a:lstStyle/>
        <a:p>
          <a:endParaRPr lang="ru-RU"/>
        </a:p>
      </dgm:t>
    </dgm:pt>
    <dgm:pt modelId="{B49117FC-0211-4736-B713-29988F25B131}" type="sibTrans" cxnId="{5673588A-CC55-451F-AB07-06B3AD742F0D}">
      <dgm:prSet/>
      <dgm:spPr/>
      <dgm:t>
        <a:bodyPr/>
        <a:lstStyle/>
        <a:p>
          <a:endParaRPr lang="ru-RU"/>
        </a:p>
      </dgm:t>
    </dgm:pt>
    <dgm:pt modelId="{7CEA3B01-3BCF-4B4B-8DCD-131D3072C5B1}">
      <dgm:prSet phldrT="[Текст]" custT="1"/>
      <dgm:spPr/>
      <dgm:t>
        <a:bodyPr/>
        <a:lstStyle/>
        <a:p>
          <a:r>
            <a:rPr lang="ru-RU" sz="1800" dirty="0"/>
            <a:t>Субвенции 194,1</a:t>
          </a:r>
        </a:p>
      </dgm:t>
    </dgm:pt>
    <dgm:pt modelId="{9603398A-5EBE-4637-8CC5-E8FFC261B6A6}" type="parTrans" cxnId="{54090A8C-A809-4B14-8A35-5C2760FC1AEA}">
      <dgm:prSet/>
      <dgm:spPr/>
      <dgm:t>
        <a:bodyPr/>
        <a:lstStyle/>
        <a:p>
          <a:endParaRPr lang="ru-RU"/>
        </a:p>
      </dgm:t>
    </dgm:pt>
    <dgm:pt modelId="{B9E44E06-5128-4DAF-9C62-D5F2412ED416}" type="sibTrans" cxnId="{54090A8C-A809-4B14-8A35-5C2760FC1AEA}">
      <dgm:prSet/>
      <dgm:spPr/>
      <dgm:t>
        <a:bodyPr/>
        <a:lstStyle/>
        <a:p>
          <a:endParaRPr lang="ru-RU"/>
        </a:p>
      </dgm:t>
    </dgm:pt>
    <dgm:pt modelId="{36A2681A-18D5-4BC7-B257-112F0A682A4D}">
      <dgm:prSet phldrT="[Текст]" custT="1"/>
      <dgm:spPr/>
      <dgm:t>
        <a:bodyPr/>
        <a:lstStyle/>
        <a:p>
          <a:r>
            <a:rPr lang="ru-RU" sz="1800" dirty="0"/>
            <a:t>Иные МБТ 9,0</a:t>
          </a:r>
        </a:p>
      </dgm:t>
    </dgm:pt>
    <dgm:pt modelId="{C3DE715F-26EB-4722-946F-1EE80614AA41}" type="parTrans" cxnId="{91E9C895-C5C9-4CA1-AF8B-4C17C71665BB}">
      <dgm:prSet/>
      <dgm:spPr/>
      <dgm:t>
        <a:bodyPr/>
        <a:lstStyle/>
        <a:p>
          <a:endParaRPr lang="ru-RU"/>
        </a:p>
      </dgm:t>
    </dgm:pt>
    <dgm:pt modelId="{6AFF18DC-F691-4495-8CBB-626E434096D8}" type="sibTrans" cxnId="{91E9C895-C5C9-4CA1-AF8B-4C17C71665BB}">
      <dgm:prSet/>
      <dgm:spPr/>
      <dgm:t>
        <a:bodyPr/>
        <a:lstStyle/>
        <a:p>
          <a:endParaRPr lang="ru-RU"/>
        </a:p>
      </dgm:t>
    </dgm:pt>
    <dgm:pt modelId="{58C80F6E-26DF-4CCC-B519-E76A1F3D5F69}">
      <dgm:prSet phldrT="[Текст]" custT="1"/>
      <dgm:spPr/>
      <dgm:t>
        <a:bodyPr/>
        <a:lstStyle/>
        <a:p>
          <a:r>
            <a:rPr lang="ru-RU" sz="1800" dirty="0"/>
            <a:t>Прочие безвозмездные 1,1</a:t>
          </a:r>
        </a:p>
      </dgm:t>
    </dgm:pt>
    <dgm:pt modelId="{6E7163E8-FD56-4334-B35A-7EC31CDF55F8}" type="parTrans" cxnId="{01E55860-28B0-4103-97CA-EB70277633F6}">
      <dgm:prSet/>
      <dgm:spPr/>
      <dgm:t>
        <a:bodyPr/>
        <a:lstStyle/>
        <a:p>
          <a:endParaRPr lang="ru-RU"/>
        </a:p>
      </dgm:t>
    </dgm:pt>
    <dgm:pt modelId="{B383C88D-FAA9-4CCD-A0D4-0D4D2B542CD4}" type="sibTrans" cxnId="{01E55860-28B0-4103-97CA-EB70277633F6}">
      <dgm:prSet/>
      <dgm:spPr/>
      <dgm:t>
        <a:bodyPr/>
        <a:lstStyle/>
        <a:p>
          <a:endParaRPr lang="ru-RU"/>
        </a:p>
      </dgm:t>
    </dgm:pt>
    <dgm:pt modelId="{91EF4E62-70E3-41B7-9F18-32CA413EFE00}" type="pres">
      <dgm:prSet presAssocID="{942E5C0C-5F06-4E4E-A551-8F5CCE03B5B2}" presName="Name0" presStyleCnt="0">
        <dgm:presLayoutVars>
          <dgm:dir/>
          <dgm:resizeHandles val="exact"/>
        </dgm:presLayoutVars>
      </dgm:prSet>
      <dgm:spPr/>
    </dgm:pt>
    <dgm:pt modelId="{BC3463B4-AACD-47A5-A83F-CFF6ABB431FB}" type="pres">
      <dgm:prSet presAssocID="{61C92B19-5C3C-4A1F-A59A-D01ACDD9E433}" presName="parTxOnly" presStyleLbl="node1" presStyleIdx="0" presStyleCnt="5" custScaleX="82403">
        <dgm:presLayoutVars>
          <dgm:bulletEnabled val="1"/>
        </dgm:presLayoutVars>
      </dgm:prSet>
      <dgm:spPr/>
    </dgm:pt>
    <dgm:pt modelId="{B7AC3817-10AB-4B4E-B489-9A215DFC99A8}" type="pres">
      <dgm:prSet presAssocID="{42C091A7-E9D7-45C6-A213-9DB819B1ADAC}" presName="parSpace" presStyleCnt="0"/>
      <dgm:spPr/>
    </dgm:pt>
    <dgm:pt modelId="{6F7464F7-FC80-4AEE-8F77-106697B6D612}" type="pres">
      <dgm:prSet presAssocID="{CDFE2A46-F7E5-41B7-A1C0-770736DA7A5C}" presName="parTxOnly" presStyleLbl="node1" presStyleIdx="1" presStyleCnt="5" custScaleX="76171">
        <dgm:presLayoutVars>
          <dgm:bulletEnabled val="1"/>
        </dgm:presLayoutVars>
      </dgm:prSet>
      <dgm:spPr/>
    </dgm:pt>
    <dgm:pt modelId="{DE1762ED-AC09-4E20-864C-8806885EF7B6}" type="pres">
      <dgm:prSet presAssocID="{B49117FC-0211-4736-B713-29988F25B131}" presName="parSpace" presStyleCnt="0"/>
      <dgm:spPr/>
    </dgm:pt>
    <dgm:pt modelId="{EDC07EF6-7C02-471C-813A-158AADAFF9FB}" type="pres">
      <dgm:prSet presAssocID="{7CEA3B01-3BCF-4B4B-8DCD-131D3072C5B1}" presName="parTxOnly" presStyleLbl="node1" presStyleIdx="2" presStyleCnt="5" custScaleX="108963">
        <dgm:presLayoutVars>
          <dgm:bulletEnabled val="1"/>
        </dgm:presLayoutVars>
      </dgm:prSet>
      <dgm:spPr/>
    </dgm:pt>
    <dgm:pt modelId="{019EF2D7-3847-4A3C-AA4A-ED4495B33194}" type="pres">
      <dgm:prSet presAssocID="{B9E44E06-5128-4DAF-9C62-D5F2412ED416}" presName="parSpace" presStyleCnt="0"/>
      <dgm:spPr/>
    </dgm:pt>
    <dgm:pt modelId="{DE17322F-4026-494F-B482-A39ACE448E82}" type="pres">
      <dgm:prSet presAssocID="{36A2681A-18D5-4BC7-B257-112F0A682A4D}" presName="parTxOnly" presStyleLbl="node1" presStyleIdx="3" presStyleCnt="5" custScaleX="89265">
        <dgm:presLayoutVars>
          <dgm:bulletEnabled val="1"/>
        </dgm:presLayoutVars>
      </dgm:prSet>
      <dgm:spPr/>
    </dgm:pt>
    <dgm:pt modelId="{AB485951-4670-45EA-8D36-E0DD1A5702FF}" type="pres">
      <dgm:prSet presAssocID="{6AFF18DC-F691-4495-8CBB-626E434096D8}" presName="parSpace" presStyleCnt="0"/>
      <dgm:spPr/>
    </dgm:pt>
    <dgm:pt modelId="{A39E993C-D72E-44E5-BA78-99B7B02A2C42}" type="pres">
      <dgm:prSet presAssocID="{58C80F6E-26DF-4CCC-B519-E76A1F3D5F69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691D80E-3296-4D8F-9E4C-27698CCFE9FE}" type="presOf" srcId="{CDFE2A46-F7E5-41B7-A1C0-770736DA7A5C}" destId="{6F7464F7-FC80-4AEE-8F77-106697B6D612}" srcOrd="0" destOrd="0" presId="urn:microsoft.com/office/officeart/2005/8/layout/hChevron3"/>
    <dgm:cxn modelId="{2049D712-B03C-489E-A45B-DD3F0ACC1379}" srcId="{942E5C0C-5F06-4E4E-A551-8F5CCE03B5B2}" destId="{61C92B19-5C3C-4A1F-A59A-D01ACDD9E433}" srcOrd="0" destOrd="0" parTransId="{C9FA47A7-0D8A-4CC7-93CB-05E7A662F59E}" sibTransId="{42C091A7-E9D7-45C6-A213-9DB819B1ADAC}"/>
    <dgm:cxn modelId="{8A77F437-FB1B-4E3E-81E2-80F9703FDDA8}" type="presOf" srcId="{61C92B19-5C3C-4A1F-A59A-D01ACDD9E433}" destId="{BC3463B4-AACD-47A5-A83F-CFF6ABB431FB}" srcOrd="0" destOrd="0" presId="urn:microsoft.com/office/officeart/2005/8/layout/hChevron3"/>
    <dgm:cxn modelId="{01E55860-28B0-4103-97CA-EB70277633F6}" srcId="{942E5C0C-5F06-4E4E-A551-8F5CCE03B5B2}" destId="{58C80F6E-26DF-4CCC-B519-E76A1F3D5F69}" srcOrd="4" destOrd="0" parTransId="{6E7163E8-FD56-4334-B35A-7EC31CDF55F8}" sibTransId="{B383C88D-FAA9-4CCD-A0D4-0D4D2B542CD4}"/>
    <dgm:cxn modelId="{5673588A-CC55-451F-AB07-06B3AD742F0D}" srcId="{942E5C0C-5F06-4E4E-A551-8F5CCE03B5B2}" destId="{CDFE2A46-F7E5-41B7-A1C0-770736DA7A5C}" srcOrd="1" destOrd="0" parTransId="{6E73029E-67C9-492E-9D7C-D161D21D8714}" sibTransId="{B49117FC-0211-4736-B713-29988F25B131}"/>
    <dgm:cxn modelId="{9B82938B-8C64-4225-B1A5-58A49D821A5C}" type="presOf" srcId="{942E5C0C-5F06-4E4E-A551-8F5CCE03B5B2}" destId="{91EF4E62-70E3-41B7-9F18-32CA413EFE00}" srcOrd="0" destOrd="0" presId="urn:microsoft.com/office/officeart/2005/8/layout/hChevron3"/>
    <dgm:cxn modelId="{54090A8C-A809-4B14-8A35-5C2760FC1AEA}" srcId="{942E5C0C-5F06-4E4E-A551-8F5CCE03B5B2}" destId="{7CEA3B01-3BCF-4B4B-8DCD-131D3072C5B1}" srcOrd="2" destOrd="0" parTransId="{9603398A-5EBE-4637-8CC5-E8FFC261B6A6}" sibTransId="{B9E44E06-5128-4DAF-9C62-D5F2412ED416}"/>
    <dgm:cxn modelId="{F5E25D8C-1BAA-427F-8839-88594E7A55C3}" type="presOf" srcId="{36A2681A-18D5-4BC7-B257-112F0A682A4D}" destId="{DE17322F-4026-494F-B482-A39ACE448E82}" srcOrd="0" destOrd="0" presId="urn:microsoft.com/office/officeart/2005/8/layout/hChevron3"/>
    <dgm:cxn modelId="{91E9C895-C5C9-4CA1-AF8B-4C17C71665BB}" srcId="{942E5C0C-5F06-4E4E-A551-8F5CCE03B5B2}" destId="{36A2681A-18D5-4BC7-B257-112F0A682A4D}" srcOrd="3" destOrd="0" parTransId="{C3DE715F-26EB-4722-946F-1EE80614AA41}" sibTransId="{6AFF18DC-F691-4495-8CBB-626E434096D8}"/>
    <dgm:cxn modelId="{E4DE7BC8-3288-424C-A13F-1F0F7CB26FEE}" type="presOf" srcId="{7CEA3B01-3BCF-4B4B-8DCD-131D3072C5B1}" destId="{EDC07EF6-7C02-471C-813A-158AADAFF9FB}" srcOrd="0" destOrd="0" presId="urn:microsoft.com/office/officeart/2005/8/layout/hChevron3"/>
    <dgm:cxn modelId="{040FEEFE-150F-45E4-BE89-0CF96C81671F}" type="presOf" srcId="{58C80F6E-26DF-4CCC-B519-E76A1F3D5F69}" destId="{A39E993C-D72E-44E5-BA78-99B7B02A2C42}" srcOrd="0" destOrd="0" presId="urn:microsoft.com/office/officeart/2005/8/layout/hChevron3"/>
    <dgm:cxn modelId="{B9F34AF0-2E00-4A14-9222-527CCF46D76C}" type="presParOf" srcId="{91EF4E62-70E3-41B7-9F18-32CA413EFE00}" destId="{BC3463B4-AACD-47A5-A83F-CFF6ABB431FB}" srcOrd="0" destOrd="0" presId="urn:microsoft.com/office/officeart/2005/8/layout/hChevron3"/>
    <dgm:cxn modelId="{39243D5B-4548-46C5-8EC9-1C75473FDA22}" type="presParOf" srcId="{91EF4E62-70E3-41B7-9F18-32CA413EFE00}" destId="{B7AC3817-10AB-4B4E-B489-9A215DFC99A8}" srcOrd="1" destOrd="0" presId="urn:microsoft.com/office/officeart/2005/8/layout/hChevron3"/>
    <dgm:cxn modelId="{2E4CB06E-106B-4B9E-A95E-280904FC8A9C}" type="presParOf" srcId="{91EF4E62-70E3-41B7-9F18-32CA413EFE00}" destId="{6F7464F7-FC80-4AEE-8F77-106697B6D612}" srcOrd="2" destOrd="0" presId="urn:microsoft.com/office/officeart/2005/8/layout/hChevron3"/>
    <dgm:cxn modelId="{3298BE03-4FF2-4597-AE90-FE8CFF03BE35}" type="presParOf" srcId="{91EF4E62-70E3-41B7-9F18-32CA413EFE00}" destId="{DE1762ED-AC09-4E20-864C-8806885EF7B6}" srcOrd="3" destOrd="0" presId="urn:microsoft.com/office/officeart/2005/8/layout/hChevron3"/>
    <dgm:cxn modelId="{DB9E3357-C394-4554-B3DB-06C31101B56F}" type="presParOf" srcId="{91EF4E62-70E3-41B7-9F18-32CA413EFE00}" destId="{EDC07EF6-7C02-471C-813A-158AADAFF9FB}" srcOrd="4" destOrd="0" presId="urn:microsoft.com/office/officeart/2005/8/layout/hChevron3"/>
    <dgm:cxn modelId="{37020027-E12E-4218-8F09-F9A6E34EBFAE}" type="presParOf" srcId="{91EF4E62-70E3-41B7-9F18-32CA413EFE00}" destId="{019EF2D7-3847-4A3C-AA4A-ED4495B33194}" srcOrd="5" destOrd="0" presId="urn:microsoft.com/office/officeart/2005/8/layout/hChevron3"/>
    <dgm:cxn modelId="{6E1A5539-5E9A-4A70-80E5-325F17ED40DE}" type="presParOf" srcId="{91EF4E62-70E3-41B7-9F18-32CA413EFE00}" destId="{DE17322F-4026-494F-B482-A39ACE448E82}" srcOrd="6" destOrd="0" presId="urn:microsoft.com/office/officeart/2005/8/layout/hChevron3"/>
    <dgm:cxn modelId="{0558D75C-CBE7-4465-A123-47D65764048A}" type="presParOf" srcId="{91EF4E62-70E3-41B7-9F18-32CA413EFE00}" destId="{AB485951-4670-45EA-8D36-E0DD1A5702FF}" srcOrd="7" destOrd="0" presId="urn:microsoft.com/office/officeart/2005/8/layout/hChevron3"/>
    <dgm:cxn modelId="{4215627C-7619-4C44-84AF-6E467BAAD03D}" type="presParOf" srcId="{91EF4E62-70E3-41B7-9F18-32CA413EFE00}" destId="{A39E993C-D72E-44E5-BA78-99B7B02A2C4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5E447A-9820-45A1-81CD-CC9A099408E0}" type="doc">
      <dgm:prSet loTypeId="urn:microsoft.com/office/officeart/2005/8/layout/equation1" loCatId="process" qsTypeId="urn:microsoft.com/office/officeart/2005/8/quickstyle/3d3" qsCatId="3D" csTypeId="urn:microsoft.com/office/officeart/2005/8/colors/colorful4" csCatId="colorful" phldr="1"/>
      <dgm:spPr/>
    </dgm:pt>
    <dgm:pt modelId="{C3C73036-645B-4DA8-86CA-1E9213D80966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>
                  <a:lumMod val="95000"/>
                  <a:lumOff val="5000"/>
                </a:schemeClr>
              </a:solidFill>
            </a:rPr>
            <a:t>Дотации поселениям 53,9</a:t>
          </a:r>
        </a:p>
      </dgm:t>
    </dgm:pt>
    <dgm:pt modelId="{A2B8F7F8-6F5C-4375-A0C3-6A2181AD2BB7}" type="parTrans" cxnId="{165C39E8-0EEA-4F54-B0E6-C2CD77A199D3}">
      <dgm:prSet/>
      <dgm:spPr/>
      <dgm:t>
        <a:bodyPr/>
        <a:lstStyle/>
        <a:p>
          <a:endParaRPr lang="ru-RU"/>
        </a:p>
      </dgm:t>
    </dgm:pt>
    <dgm:pt modelId="{C0132A99-88C4-4AB5-843F-F94F6E99A253}" type="sibTrans" cxnId="{165C39E8-0EEA-4F54-B0E6-C2CD77A199D3}">
      <dgm:prSet/>
      <dgm:spPr/>
      <dgm:t>
        <a:bodyPr/>
        <a:lstStyle/>
        <a:p>
          <a:endParaRPr lang="ru-RU"/>
        </a:p>
      </dgm:t>
    </dgm:pt>
    <dgm:pt modelId="{879957F1-7794-47E9-8030-D38A4076370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>
                  <a:lumMod val="95000"/>
                  <a:lumOff val="5000"/>
                </a:schemeClr>
              </a:solidFill>
            </a:rPr>
            <a:t>Передаваемые полномочия 59,5</a:t>
          </a:r>
        </a:p>
      </dgm:t>
    </dgm:pt>
    <dgm:pt modelId="{BF52FC41-4375-454E-955D-8A76594D2695}" type="parTrans" cxnId="{8CEEFEE8-E87D-4108-91CA-8BE961D21B3E}">
      <dgm:prSet/>
      <dgm:spPr/>
      <dgm:t>
        <a:bodyPr/>
        <a:lstStyle/>
        <a:p>
          <a:endParaRPr lang="ru-RU"/>
        </a:p>
      </dgm:t>
    </dgm:pt>
    <dgm:pt modelId="{DFBB1775-01AB-420A-8025-E824B211B980}" type="sibTrans" cxnId="{8CEEFEE8-E87D-4108-91CA-8BE961D21B3E}">
      <dgm:prSet/>
      <dgm:spPr/>
      <dgm:t>
        <a:bodyPr/>
        <a:lstStyle/>
        <a:p>
          <a:endParaRPr lang="ru-RU"/>
        </a:p>
      </dgm:t>
    </dgm:pt>
    <dgm:pt modelId="{E55C8343-4A72-4A58-B682-E57E4F5C3C07}">
      <dgm:prSet phldrT="[Текст]"/>
      <dgm:spPr/>
      <dgm:t>
        <a:bodyPr/>
        <a:lstStyle/>
        <a:p>
          <a:r>
            <a:rPr lang="ru-RU" b="1" dirty="0"/>
            <a:t>113,4</a:t>
          </a:r>
          <a:r>
            <a:rPr lang="ru-RU" dirty="0"/>
            <a:t> </a:t>
          </a:r>
        </a:p>
      </dgm:t>
    </dgm:pt>
    <dgm:pt modelId="{D4D100DF-941D-4BC3-B0E1-2B50EE121DDD}" type="parTrans" cxnId="{47068D1A-648E-4B7A-BCBC-1DFE28868BD5}">
      <dgm:prSet/>
      <dgm:spPr/>
      <dgm:t>
        <a:bodyPr/>
        <a:lstStyle/>
        <a:p>
          <a:endParaRPr lang="ru-RU"/>
        </a:p>
      </dgm:t>
    </dgm:pt>
    <dgm:pt modelId="{BA0A3DF2-9CF7-4B6E-B6F4-7DE0961BCF13}" type="sibTrans" cxnId="{47068D1A-648E-4B7A-BCBC-1DFE28868BD5}">
      <dgm:prSet/>
      <dgm:spPr/>
      <dgm:t>
        <a:bodyPr/>
        <a:lstStyle/>
        <a:p>
          <a:endParaRPr lang="ru-RU"/>
        </a:p>
      </dgm:t>
    </dgm:pt>
    <dgm:pt modelId="{FEE97A47-0659-4CB0-8C56-48DB4729BEEB}" type="pres">
      <dgm:prSet presAssocID="{685E447A-9820-45A1-81CD-CC9A099408E0}" presName="linearFlow" presStyleCnt="0">
        <dgm:presLayoutVars>
          <dgm:dir/>
          <dgm:resizeHandles val="exact"/>
        </dgm:presLayoutVars>
      </dgm:prSet>
      <dgm:spPr/>
    </dgm:pt>
    <dgm:pt modelId="{1D41145D-D2C7-498A-9CD1-3A7210307EB1}" type="pres">
      <dgm:prSet presAssocID="{C3C73036-645B-4DA8-86CA-1E9213D80966}" presName="node" presStyleLbl="node1" presStyleIdx="0" presStyleCnt="3">
        <dgm:presLayoutVars>
          <dgm:bulletEnabled val="1"/>
        </dgm:presLayoutVars>
      </dgm:prSet>
      <dgm:spPr/>
    </dgm:pt>
    <dgm:pt modelId="{4E4FDD6D-553E-4EB9-A7BB-CCE6AEFF5987}" type="pres">
      <dgm:prSet presAssocID="{C0132A99-88C4-4AB5-843F-F94F6E99A253}" presName="spacerL" presStyleCnt="0"/>
      <dgm:spPr/>
    </dgm:pt>
    <dgm:pt modelId="{315F93D0-BDCA-47F6-90C0-72D52DCBD0C4}" type="pres">
      <dgm:prSet presAssocID="{C0132A99-88C4-4AB5-843F-F94F6E99A253}" presName="sibTrans" presStyleLbl="sibTrans2D1" presStyleIdx="0" presStyleCnt="2"/>
      <dgm:spPr/>
    </dgm:pt>
    <dgm:pt modelId="{04A91DCE-F3FD-49C0-B018-7AD7A777FBCB}" type="pres">
      <dgm:prSet presAssocID="{C0132A99-88C4-4AB5-843F-F94F6E99A253}" presName="spacerR" presStyleCnt="0"/>
      <dgm:spPr/>
    </dgm:pt>
    <dgm:pt modelId="{B5DBB0E4-C14E-44CA-9F0B-D433E91D6CA1}" type="pres">
      <dgm:prSet presAssocID="{879957F1-7794-47E9-8030-D38A40763709}" presName="node" presStyleLbl="node1" presStyleIdx="1" presStyleCnt="3" custScaleX="113521">
        <dgm:presLayoutVars>
          <dgm:bulletEnabled val="1"/>
        </dgm:presLayoutVars>
      </dgm:prSet>
      <dgm:spPr/>
    </dgm:pt>
    <dgm:pt modelId="{2A6A71BA-8CAF-4EC0-B4D6-76BB4853B990}" type="pres">
      <dgm:prSet presAssocID="{DFBB1775-01AB-420A-8025-E824B211B980}" presName="spacerL" presStyleCnt="0"/>
      <dgm:spPr/>
    </dgm:pt>
    <dgm:pt modelId="{ED79AE84-3115-45F1-8911-E35ED05F7200}" type="pres">
      <dgm:prSet presAssocID="{DFBB1775-01AB-420A-8025-E824B211B980}" presName="sibTrans" presStyleLbl="sibTrans2D1" presStyleIdx="1" presStyleCnt="2"/>
      <dgm:spPr/>
    </dgm:pt>
    <dgm:pt modelId="{3B4A2EEA-CC0E-4CAB-BCEC-1CD24967166F}" type="pres">
      <dgm:prSet presAssocID="{DFBB1775-01AB-420A-8025-E824B211B980}" presName="spacerR" presStyleCnt="0"/>
      <dgm:spPr/>
    </dgm:pt>
    <dgm:pt modelId="{6D8E2AE5-D4CE-4B94-A7B2-D421BB1F4F6A}" type="pres">
      <dgm:prSet presAssocID="{E55C8343-4A72-4A58-B682-E57E4F5C3C07}" presName="node" presStyleLbl="node1" presStyleIdx="2" presStyleCnt="3">
        <dgm:presLayoutVars>
          <dgm:bulletEnabled val="1"/>
        </dgm:presLayoutVars>
      </dgm:prSet>
      <dgm:spPr/>
    </dgm:pt>
  </dgm:ptLst>
  <dgm:cxnLst>
    <dgm:cxn modelId="{47068D1A-648E-4B7A-BCBC-1DFE28868BD5}" srcId="{685E447A-9820-45A1-81CD-CC9A099408E0}" destId="{E55C8343-4A72-4A58-B682-E57E4F5C3C07}" srcOrd="2" destOrd="0" parTransId="{D4D100DF-941D-4BC3-B0E1-2B50EE121DDD}" sibTransId="{BA0A3DF2-9CF7-4B6E-B6F4-7DE0961BCF13}"/>
    <dgm:cxn modelId="{D4795A5B-BBF7-4ADA-9B92-72D94BF7A0AA}" type="presOf" srcId="{C3C73036-645B-4DA8-86CA-1E9213D80966}" destId="{1D41145D-D2C7-498A-9CD1-3A7210307EB1}" srcOrd="0" destOrd="0" presId="urn:microsoft.com/office/officeart/2005/8/layout/equation1"/>
    <dgm:cxn modelId="{0C6DE842-9686-407E-9BC1-A24381673D95}" type="presOf" srcId="{DFBB1775-01AB-420A-8025-E824B211B980}" destId="{ED79AE84-3115-45F1-8911-E35ED05F7200}" srcOrd="0" destOrd="0" presId="urn:microsoft.com/office/officeart/2005/8/layout/equation1"/>
    <dgm:cxn modelId="{0FE27C6E-D5B8-47A9-BEEB-03927A028C3B}" type="presOf" srcId="{E55C8343-4A72-4A58-B682-E57E4F5C3C07}" destId="{6D8E2AE5-D4CE-4B94-A7B2-D421BB1F4F6A}" srcOrd="0" destOrd="0" presId="urn:microsoft.com/office/officeart/2005/8/layout/equation1"/>
    <dgm:cxn modelId="{9DF16891-7622-4A8A-A5F8-D545862ED25E}" type="presOf" srcId="{879957F1-7794-47E9-8030-D38A40763709}" destId="{B5DBB0E4-C14E-44CA-9F0B-D433E91D6CA1}" srcOrd="0" destOrd="0" presId="urn:microsoft.com/office/officeart/2005/8/layout/equation1"/>
    <dgm:cxn modelId="{2E1E25AB-1A60-442E-BA59-E7640F0A90E9}" type="presOf" srcId="{685E447A-9820-45A1-81CD-CC9A099408E0}" destId="{FEE97A47-0659-4CB0-8C56-48DB4729BEEB}" srcOrd="0" destOrd="0" presId="urn:microsoft.com/office/officeart/2005/8/layout/equation1"/>
    <dgm:cxn modelId="{DBAE9AE1-0CE7-45B9-AD45-ED4A7F4164E5}" type="presOf" srcId="{C0132A99-88C4-4AB5-843F-F94F6E99A253}" destId="{315F93D0-BDCA-47F6-90C0-72D52DCBD0C4}" srcOrd="0" destOrd="0" presId="urn:microsoft.com/office/officeart/2005/8/layout/equation1"/>
    <dgm:cxn modelId="{165C39E8-0EEA-4F54-B0E6-C2CD77A199D3}" srcId="{685E447A-9820-45A1-81CD-CC9A099408E0}" destId="{C3C73036-645B-4DA8-86CA-1E9213D80966}" srcOrd="0" destOrd="0" parTransId="{A2B8F7F8-6F5C-4375-A0C3-6A2181AD2BB7}" sibTransId="{C0132A99-88C4-4AB5-843F-F94F6E99A253}"/>
    <dgm:cxn modelId="{8CEEFEE8-E87D-4108-91CA-8BE961D21B3E}" srcId="{685E447A-9820-45A1-81CD-CC9A099408E0}" destId="{879957F1-7794-47E9-8030-D38A40763709}" srcOrd="1" destOrd="0" parTransId="{BF52FC41-4375-454E-955D-8A76594D2695}" sibTransId="{DFBB1775-01AB-420A-8025-E824B211B980}"/>
    <dgm:cxn modelId="{AD8B8112-0818-433B-9394-7B53008C0622}" type="presParOf" srcId="{FEE97A47-0659-4CB0-8C56-48DB4729BEEB}" destId="{1D41145D-D2C7-498A-9CD1-3A7210307EB1}" srcOrd="0" destOrd="0" presId="urn:microsoft.com/office/officeart/2005/8/layout/equation1"/>
    <dgm:cxn modelId="{67001738-E4A0-4169-88A4-340ADDF02E6F}" type="presParOf" srcId="{FEE97A47-0659-4CB0-8C56-48DB4729BEEB}" destId="{4E4FDD6D-553E-4EB9-A7BB-CCE6AEFF5987}" srcOrd="1" destOrd="0" presId="urn:microsoft.com/office/officeart/2005/8/layout/equation1"/>
    <dgm:cxn modelId="{4FDD26D2-22B2-4E98-8BFC-B6936C74DDB9}" type="presParOf" srcId="{FEE97A47-0659-4CB0-8C56-48DB4729BEEB}" destId="{315F93D0-BDCA-47F6-90C0-72D52DCBD0C4}" srcOrd="2" destOrd="0" presId="urn:microsoft.com/office/officeart/2005/8/layout/equation1"/>
    <dgm:cxn modelId="{F8BE5D86-A4F7-49AF-82DF-C518456B6A7B}" type="presParOf" srcId="{FEE97A47-0659-4CB0-8C56-48DB4729BEEB}" destId="{04A91DCE-F3FD-49C0-B018-7AD7A777FBCB}" srcOrd="3" destOrd="0" presId="urn:microsoft.com/office/officeart/2005/8/layout/equation1"/>
    <dgm:cxn modelId="{C250809A-4A13-4DBA-9267-FD3024EDDC88}" type="presParOf" srcId="{FEE97A47-0659-4CB0-8C56-48DB4729BEEB}" destId="{B5DBB0E4-C14E-44CA-9F0B-D433E91D6CA1}" srcOrd="4" destOrd="0" presId="urn:microsoft.com/office/officeart/2005/8/layout/equation1"/>
    <dgm:cxn modelId="{52F30ACA-21B1-438C-9F43-AFAB96AD4042}" type="presParOf" srcId="{FEE97A47-0659-4CB0-8C56-48DB4729BEEB}" destId="{2A6A71BA-8CAF-4EC0-B4D6-76BB4853B990}" srcOrd="5" destOrd="0" presId="urn:microsoft.com/office/officeart/2005/8/layout/equation1"/>
    <dgm:cxn modelId="{A8110A4B-EC0D-4299-9523-812D31017B14}" type="presParOf" srcId="{FEE97A47-0659-4CB0-8C56-48DB4729BEEB}" destId="{ED79AE84-3115-45F1-8911-E35ED05F7200}" srcOrd="6" destOrd="0" presId="urn:microsoft.com/office/officeart/2005/8/layout/equation1"/>
    <dgm:cxn modelId="{F9C29F29-7124-4A14-A56A-89C25FC408FC}" type="presParOf" srcId="{FEE97A47-0659-4CB0-8C56-48DB4729BEEB}" destId="{3B4A2EEA-CC0E-4CAB-BCEC-1CD24967166F}" srcOrd="7" destOrd="0" presId="urn:microsoft.com/office/officeart/2005/8/layout/equation1"/>
    <dgm:cxn modelId="{7D6FB227-8307-4176-B871-713CCC1E90C8}" type="presParOf" srcId="{FEE97A47-0659-4CB0-8C56-48DB4729BEEB}" destId="{6D8E2AE5-D4CE-4B94-A7B2-D421BB1F4F6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44FC71-E31D-47D0-8377-DB3376E9C63C}" type="doc">
      <dgm:prSet loTypeId="urn:microsoft.com/office/officeart/2005/8/layout/default#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A0A3C-362B-491A-81D5-BA28345AE07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200" b="0" dirty="0"/>
            <a:t>63,7% </a:t>
          </a:r>
        </a:p>
        <a:p>
          <a:r>
            <a:rPr lang="ru-RU" sz="2800" b="1" dirty="0"/>
            <a:t>Социальная сфера:  </a:t>
          </a:r>
          <a:r>
            <a:rPr lang="ru-RU" sz="1800" b="1" dirty="0"/>
            <a:t>образование, культура, </a:t>
          </a:r>
          <a:r>
            <a:rPr lang="ru-RU" sz="1800" b="1" dirty="0" err="1"/>
            <a:t>физ.культура</a:t>
          </a:r>
          <a:r>
            <a:rPr lang="ru-RU" sz="1800" b="1" dirty="0"/>
            <a:t>, </a:t>
          </a:r>
          <a:r>
            <a:rPr lang="ru-RU" sz="1800" b="1" dirty="0" err="1"/>
            <a:t>соц.поддержка</a:t>
          </a:r>
          <a:r>
            <a:rPr lang="ru-RU" sz="1800" b="1" dirty="0"/>
            <a:t>, здравоохранение</a:t>
          </a:r>
        </a:p>
        <a:p>
          <a:r>
            <a:rPr lang="ru-RU" sz="1600" b="1" dirty="0"/>
            <a:t> </a:t>
          </a:r>
          <a:r>
            <a:rPr lang="ru-RU" sz="2800" b="1" dirty="0"/>
            <a:t>370,3. </a:t>
          </a:r>
          <a:r>
            <a:rPr lang="ru-RU" sz="1600" b="1" dirty="0"/>
            <a:t>млн. руб.</a:t>
          </a:r>
          <a:endParaRPr lang="ru-RU" sz="1600" b="1" dirty="0">
            <a:solidFill>
              <a:srgbClr val="FF0000"/>
            </a:solidFill>
          </a:endParaRPr>
        </a:p>
      </dgm:t>
    </dgm:pt>
    <dgm:pt modelId="{BDFD9592-28B6-4EEE-8388-6DDF3D6FE0DB}" type="parTrans" cxnId="{9006542D-F3CF-4B0A-BFC2-349E70A52E56}">
      <dgm:prSet/>
      <dgm:spPr/>
      <dgm:t>
        <a:bodyPr/>
        <a:lstStyle/>
        <a:p>
          <a:endParaRPr lang="ru-RU"/>
        </a:p>
      </dgm:t>
    </dgm:pt>
    <dgm:pt modelId="{1B0B0083-6CBF-4E51-A076-3C0EE073D6D4}" type="sibTrans" cxnId="{9006542D-F3CF-4B0A-BFC2-349E70A52E56}">
      <dgm:prSet/>
      <dgm:spPr/>
      <dgm:t>
        <a:bodyPr/>
        <a:lstStyle/>
        <a:p>
          <a:endParaRPr lang="ru-RU"/>
        </a:p>
      </dgm:t>
    </dgm:pt>
    <dgm:pt modelId="{0630F650-950A-4892-B73C-30C3CE3C06D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200" b="0" dirty="0"/>
            <a:t>11,5%</a:t>
          </a:r>
          <a:r>
            <a:rPr lang="ru-RU" sz="2000" b="1" dirty="0"/>
            <a:t>  </a:t>
          </a:r>
        </a:p>
        <a:p>
          <a:r>
            <a:rPr lang="ru-RU" sz="1600" b="1" dirty="0"/>
            <a:t> </a:t>
          </a:r>
          <a:r>
            <a:rPr lang="ru-RU" sz="1800" b="1" dirty="0"/>
            <a:t>Национальная экономика</a:t>
          </a:r>
          <a:r>
            <a:rPr lang="ru-RU" sz="1800" b="1" dirty="0">
              <a:solidFill>
                <a:srgbClr val="FF0000"/>
              </a:solidFill>
            </a:rPr>
            <a:t>         </a:t>
          </a:r>
          <a:r>
            <a:rPr lang="ru-RU" sz="2800" b="1" dirty="0">
              <a:solidFill>
                <a:schemeClr val="bg1"/>
              </a:solidFill>
            </a:rPr>
            <a:t>66,8</a:t>
          </a:r>
          <a:r>
            <a:rPr lang="ru-RU" sz="1800" b="1" dirty="0">
              <a:solidFill>
                <a:schemeClr val="bg1"/>
              </a:solidFill>
            </a:rPr>
            <a:t> млн. руб.</a:t>
          </a:r>
        </a:p>
      </dgm:t>
    </dgm:pt>
    <dgm:pt modelId="{06284373-585F-4413-80BF-487DD4D7A357}" type="parTrans" cxnId="{4D339CCF-D083-4553-8F24-D63CCCA83A43}">
      <dgm:prSet/>
      <dgm:spPr/>
      <dgm:t>
        <a:bodyPr/>
        <a:lstStyle/>
        <a:p>
          <a:endParaRPr lang="ru-RU"/>
        </a:p>
      </dgm:t>
    </dgm:pt>
    <dgm:pt modelId="{8EAB1D10-E740-46F9-9F88-F1D2AED30C59}" type="sibTrans" cxnId="{4D339CCF-D083-4553-8F24-D63CCCA83A43}">
      <dgm:prSet/>
      <dgm:spPr/>
      <dgm:t>
        <a:bodyPr/>
        <a:lstStyle/>
        <a:p>
          <a:endParaRPr lang="ru-RU"/>
        </a:p>
      </dgm:t>
    </dgm:pt>
    <dgm:pt modelId="{21080EFB-6BD1-472E-B5B0-1ED9AF16E851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200" b="0" dirty="0"/>
            <a:t>9,3% </a:t>
          </a:r>
        </a:p>
        <a:p>
          <a:r>
            <a:rPr lang="ru-RU" sz="1800" b="1" dirty="0"/>
            <a:t>Дотации поселениям  </a:t>
          </a:r>
        </a:p>
        <a:p>
          <a:r>
            <a:rPr lang="ru-RU" sz="2800" b="1" dirty="0"/>
            <a:t>53,9</a:t>
          </a:r>
          <a:r>
            <a:rPr lang="ru-RU" sz="1600" b="1" dirty="0"/>
            <a:t> млн. руб.</a:t>
          </a:r>
          <a:endParaRPr lang="ru-RU" sz="1800" b="1" dirty="0">
            <a:solidFill>
              <a:srgbClr val="FF0000"/>
            </a:solidFill>
          </a:endParaRPr>
        </a:p>
      </dgm:t>
    </dgm:pt>
    <dgm:pt modelId="{A2F0B4DA-9E27-45B2-8B5F-A03EBC1E9691}" type="parTrans" cxnId="{A3E43AAD-4C09-4F27-8C9F-53F4BC7A5532}">
      <dgm:prSet/>
      <dgm:spPr/>
      <dgm:t>
        <a:bodyPr/>
        <a:lstStyle/>
        <a:p>
          <a:endParaRPr lang="ru-RU"/>
        </a:p>
      </dgm:t>
    </dgm:pt>
    <dgm:pt modelId="{0515AB1F-79ED-4DB0-9AA2-EFCE71FDEDA0}" type="sibTrans" cxnId="{A3E43AAD-4C09-4F27-8C9F-53F4BC7A5532}">
      <dgm:prSet/>
      <dgm:spPr/>
      <dgm:t>
        <a:bodyPr/>
        <a:lstStyle/>
        <a:p>
          <a:endParaRPr lang="ru-RU"/>
        </a:p>
      </dgm:t>
    </dgm:pt>
    <dgm:pt modelId="{F7F38C03-FD2F-4022-9E79-7AB22883AB6D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200" b="0" dirty="0">
              <a:solidFill>
                <a:schemeClr val="bg1"/>
              </a:solidFill>
            </a:rPr>
            <a:t>15,5%</a:t>
          </a:r>
          <a:r>
            <a:rPr lang="ru-RU" sz="1800" b="1" dirty="0">
              <a:solidFill>
                <a:schemeClr val="bg1"/>
              </a:solidFill>
            </a:rPr>
            <a:t> </a:t>
          </a:r>
        </a:p>
        <a:p>
          <a:r>
            <a:rPr lang="ru-RU" sz="1800" b="1" dirty="0">
              <a:solidFill>
                <a:schemeClr val="bg1"/>
              </a:solidFill>
            </a:rPr>
            <a:t>Другие отрасли </a:t>
          </a:r>
        </a:p>
        <a:p>
          <a:r>
            <a:rPr lang="ru-RU" sz="2800" b="1" dirty="0">
              <a:solidFill>
                <a:schemeClr val="bg1"/>
              </a:solidFill>
            </a:rPr>
            <a:t>90,1</a:t>
          </a:r>
          <a:r>
            <a:rPr lang="ru-RU" sz="1800" b="1" dirty="0">
              <a:solidFill>
                <a:schemeClr val="bg1"/>
              </a:solidFill>
            </a:rPr>
            <a:t> млн. руб.</a:t>
          </a:r>
        </a:p>
      </dgm:t>
    </dgm:pt>
    <dgm:pt modelId="{35666DFD-DA3E-4E38-8FCA-F5A6DD4FC6F1}" type="parTrans" cxnId="{0F6CC56F-45C2-4DAE-BF48-196D898932F7}">
      <dgm:prSet/>
      <dgm:spPr/>
      <dgm:t>
        <a:bodyPr/>
        <a:lstStyle/>
        <a:p>
          <a:endParaRPr lang="ru-RU"/>
        </a:p>
      </dgm:t>
    </dgm:pt>
    <dgm:pt modelId="{3B9E78D7-D563-43A6-89B1-509EB2307739}" type="sibTrans" cxnId="{0F6CC56F-45C2-4DAE-BF48-196D898932F7}">
      <dgm:prSet/>
      <dgm:spPr/>
      <dgm:t>
        <a:bodyPr/>
        <a:lstStyle/>
        <a:p>
          <a:endParaRPr lang="ru-RU"/>
        </a:p>
      </dgm:t>
    </dgm:pt>
    <dgm:pt modelId="{78AED491-6292-4B97-8F38-CB4A489DC2F0}" type="pres">
      <dgm:prSet presAssocID="{8A44FC71-E31D-47D0-8377-DB3376E9C63C}" presName="diagram" presStyleCnt="0">
        <dgm:presLayoutVars>
          <dgm:dir/>
          <dgm:resizeHandles val="exact"/>
        </dgm:presLayoutVars>
      </dgm:prSet>
      <dgm:spPr/>
    </dgm:pt>
    <dgm:pt modelId="{765BD070-C25F-45C2-B6DD-5FFD57BAFEEC}" type="pres">
      <dgm:prSet presAssocID="{7E4A0A3C-362B-491A-81D5-BA28345AE07C}" presName="node" presStyleLbl="node1" presStyleIdx="0" presStyleCnt="4" custScaleX="396671" custScaleY="104661" custLinFactNeighborX="22361" custLinFactNeighborY="-116">
        <dgm:presLayoutVars>
          <dgm:bulletEnabled val="1"/>
        </dgm:presLayoutVars>
      </dgm:prSet>
      <dgm:spPr/>
    </dgm:pt>
    <dgm:pt modelId="{0A2239EF-AFE7-44DA-8DC9-3A481890C03C}" type="pres">
      <dgm:prSet presAssocID="{1B0B0083-6CBF-4E51-A076-3C0EE073D6D4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6964CBF-6F6B-4796-9C71-52BC0C468A8E}" type="pres">
      <dgm:prSet presAssocID="{0630F650-950A-4892-B73C-30C3CE3C06DC}" presName="node" presStyleLbl="node1" presStyleIdx="1" presStyleCnt="4" custScaleX="110796" custLinFactNeighborX="45741" custLinFactNeighborY="-15591">
        <dgm:presLayoutVars>
          <dgm:bulletEnabled val="1"/>
        </dgm:presLayoutVars>
      </dgm:prSet>
      <dgm:spPr/>
    </dgm:pt>
    <dgm:pt modelId="{D9EB17E2-A35B-44C8-A446-21F5181A0958}" type="pres">
      <dgm:prSet presAssocID="{8EAB1D10-E740-46F9-9F88-F1D2AED30C59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92A8722-7C07-4008-BDD4-7FC87C4BB6EF}" type="pres">
      <dgm:prSet presAssocID="{21080EFB-6BD1-472E-B5B0-1ED9AF16E851}" presName="node" presStyleLbl="node1" presStyleIdx="2" presStyleCnt="4" custLinFactNeighborX="38932" custLinFactNeighborY="-14786">
        <dgm:presLayoutVars>
          <dgm:bulletEnabled val="1"/>
        </dgm:presLayoutVars>
      </dgm:prSet>
      <dgm:spPr/>
    </dgm:pt>
    <dgm:pt modelId="{B64A768F-A545-4757-B852-87878EFAABC6}" type="pres">
      <dgm:prSet presAssocID="{0515AB1F-79ED-4DB0-9AA2-EFCE71FDEDA0}" presName="sibTrans" presStyleCnt="0"/>
      <dgm:spPr/>
    </dgm:pt>
    <dgm:pt modelId="{9F2F502C-5755-444F-B5F7-57EE8F2DEB06}" type="pres">
      <dgm:prSet presAssocID="{F7F38C03-FD2F-4022-9E79-7AB22883AB6D}" presName="node" presStyleLbl="node1" presStyleIdx="3" presStyleCnt="4" custLinFactNeighborX="35820" custLinFactNeighborY="-14786">
        <dgm:presLayoutVars>
          <dgm:bulletEnabled val="1"/>
        </dgm:presLayoutVars>
      </dgm:prSet>
      <dgm:spPr/>
    </dgm:pt>
  </dgm:ptLst>
  <dgm:cxnLst>
    <dgm:cxn modelId="{7E90E323-398E-486F-A662-43A6782D9396}" type="presOf" srcId="{F7F38C03-FD2F-4022-9E79-7AB22883AB6D}" destId="{9F2F502C-5755-444F-B5F7-57EE8F2DEB06}" srcOrd="0" destOrd="0" presId="urn:microsoft.com/office/officeart/2005/8/layout/default#4"/>
    <dgm:cxn modelId="{9006542D-F3CF-4B0A-BFC2-349E70A52E56}" srcId="{8A44FC71-E31D-47D0-8377-DB3376E9C63C}" destId="{7E4A0A3C-362B-491A-81D5-BA28345AE07C}" srcOrd="0" destOrd="0" parTransId="{BDFD9592-28B6-4EEE-8388-6DDF3D6FE0DB}" sibTransId="{1B0B0083-6CBF-4E51-A076-3C0EE073D6D4}"/>
    <dgm:cxn modelId="{0F6CC56F-45C2-4DAE-BF48-196D898932F7}" srcId="{8A44FC71-E31D-47D0-8377-DB3376E9C63C}" destId="{F7F38C03-FD2F-4022-9E79-7AB22883AB6D}" srcOrd="3" destOrd="0" parTransId="{35666DFD-DA3E-4E38-8FCA-F5A6DD4FC6F1}" sibTransId="{3B9E78D7-D563-43A6-89B1-509EB2307739}"/>
    <dgm:cxn modelId="{3E2B4C91-8B02-4584-9D78-1D664CB08F43}" type="presOf" srcId="{8A44FC71-E31D-47D0-8377-DB3376E9C63C}" destId="{78AED491-6292-4B97-8F38-CB4A489DC2F0}" srcOrd="0" destOrd="0" presId="urn:microsoft.com/office/officeart/2005/8/layout/default#4"/>
    <dgm:cxn modelId="{1414A197-29F0-4F5E-8CCE-BE7C79D3048B}" type="presOf" srcId="{21080EFB-6BD1-472E-B5B0-1ED9AF16E851}" destId="{E92A8722-7C07-4008-BDD4-7FC87C4BB6EF}" srcOrd="0" destOrd="0" presId="urn:microsoft.com/office/officeart/2005/8/layout/default#4"/>
    <dgm:cxn modelId="{A3E43AAD-4C09-4F27-8C9F-53F4BC7A5532}" srcId="{8A44FC71-E31D-47D0-8377-DB3376E9C63C}" destId="{21080EFB-6BD1-472E-B5B0-1ED9AF16E851}" srcOrd="2" destOrd="0" parTransId="{A2F0B4DA-9E27-45B2-8B5F-A03EBC1E9691}" sibTransId="{0515AB1F-79ED-4DB0-9AA2-EFCE71FDEDA0}"/>
    <dgm:cxn modelId="{285107B5-2CF4-4456-9A53-3CD4DD068B5D}" type="presOf" srcId="{0630F650-950A-4892-B73C-30C3CE3C06DC}" destId="{66964CBF-6F6B-4796-9C71-52BC0C468A8E}" srcOrd="0" destOrd="0" presId="urn:microsoft.com/office/officeart/2005/8/layout/default#4"/>
    <dgm:cxn modelId="{4D339CCF-D083-4553-8F24-D63CCCA83A43}" srcId="{8A44FC71-E31D-47D0-8377-DB3376E9C63C}" destId="{0630F650-950A-4892-B73C-30C3CE3C06DC}" srcOrd="1" destOrd="0" parTransId="{06284373-585F-4413-80BF-487DD4D7A357}" sibTransId="{8EAB1D10-E740-46F9-9F88-F1D2AED30C59}"/>
    <dgm:cxn modelId="{0E980BED-6FE7-482E-B6DE-035F8D5355AD}" type="presOf" srcId="{7E4A0A3C-362B-491A-81D5-BA28345AE07C}" destId="{765BD070-C25F-45C2-B6DD-5FFD57BAFEEC}" srcOrd="0" destOrd="0" presId="urn:microsoft.com/office/officeart/2005/8/layout/default#4"/>
    <dgm:cxn modelId="{5DBE9637-2AFA-4FC2-B88B-C70323080983}" type="presParOf" srcId="{78AED491-6292-4B97-8F38-CB4A489DC2F0}" destId="{765BD070-C25F-45C2-B6DD-5FFD57BAFEEC}" srcOrd="0" destOrd="0" presId="urn:microsoft.com/office/officeart/2005/8/layout/default#4"/>
    <dgm:cxn modelId="{80975B35-A492-4199-9570-2BD5527884E3}" type="presParOf" srcId="{78AED491-6292-4B97-8F38-CB4A489DC2F0}" destId="{0A2239EF-AFE7-44DA-8DC9-3A481890C03C}" srcOrd="1" destOrd="0" presId="urn:microsoft.com/office/officeart/2005/8/layout/default#4"/>
    <dgm:cxn modelId="{CE3770C9-20AD-4A92-A59B-F8345F8EE59A}" type="presParOf" srcId="{78AED491-6292-4B97-8F38-CB4A489DC2F0}" destId="{66964CBF-6F6B-4796-9C71-52BC0C468A8E}" srcOrd="2" destOrd="0" presId="urn:microsoft.com/office/officeart/2005/8/layout/default#4"/>
    <dgm:cxn modelId="{A6EFB2A3-8AFC-4A2C-B584-B03E7FC8A437}" type="presParOf" srcId="{78AED491-6292-4B97-8F38-CB4A489DC2F0}" destId="{D9EB17E2-A35B-44C8-A446-21F5181A0958}" srcOrd="3" destOrd="0" presId="urn:microsoft.com/office/officeart/2005/8/layout/default#4"/>
    <dgm:cxn modelId="{EEF68E3D-D4D1-4134-BD5C-F02D083376E1}" type="presParOf" srcId="{78AED491-6292-4B97-8F38-CB4A489DC2F0}" destId="{E92A8722-7C07-4008-BDD4-7FC87C4BB6EF}" srcOrd="4" destOrd="0" presId="urn:microsoft.com/office/officeart/2005/8/layout/default#4"/>
    <dgm:cxn modelId="{8BA3474B-4E42-4C9A-9606-D2D5991B582E}" type="presParOf" srcId="{78AED491-6292-4B97-8F38-CB4A489DC2F0}" destId="{B64A768F-A545-4757-B852-87878EFAABC6}" srcOrd="5" destOrd="0" presId="urn:microsoft.com/office/officeart/2005/8/layout/default#4"/>
    <dgm:cxn modelId="{D9E40782-0B65-4CBA-87F2-7B75D32BEECD}" type="presParOf" srcId="{78AED491-6292-4B97-8F38-CB4A489DC2F0}" destId="{9F2F502C-5755-444F-B5F7-57EE8F2DEB06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91CB9E-2A94-46A9-AF06-D195F73DB468}" type="doc">
      <dgm:prSet loTypeId="urn:microsoft.com/office/officeart/2005/8/layout/lProcess1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7C5C35-591F-4E5F-A84D-70B872E158A7}">
      <dgm:prSet phldrT="[Текст]" custT="1"/>
      <dgm:spPr/>
      <dgm:t>
        <a:bodyPr/>
        <a:lstStyle/>
        <a:p>
          <a:r>
            <a:rPr lang="ru-RU" sz="1200" b="1" dirty="0"/>
            <a:t>ОБЕСПЕЧЕНА выплата заработной платы работников с учетом повышения, в т.ч. выполнены показатели по указам Президента:</a:t>
          </a:r>
        </a:p>
      </dgm:t>
    </dgm:pt>
    <dgm:pt modelId="{3C106C28-0F4B-442C-9DBD-0BA59BAF1848}" type="parTrans" cxnId="{943B7DB9-097F-4262-87F6-C1B5D30102BD}">
      <dgm:prSet/>
      <dgm:spPr/>
      <dgm:t>
        <a:bodyPr/>
        <a:lstStyle/>
        <a:p>
          <a:endParaRPr lang="ru-RU"/>
        </a:p>
      </dgm:t>
    </dgm:pt>
    <dgm:pt modelId="{1412F29C-9A73-43B6-B1DB-45E6F6CD879C}" type="sibTrans" cxnId="{943B7DB9-097F-4262-87F6-C1B5D30102BD}">
      <dgm:prSet/>
      <dgm:spPr/>
      <dgm:t>
        <a:bodyPr/>
        <a:lstStyle/>
        <a:p>
          <a:endParaRPr lang="ru-RU"/>
        </a:p>
      </dgm:t>
    </dgm:pt>
    <dgm:pt modelId="{60E1FD48-4CE3-4784-A2BB-6B37748502BF}">
      <dgm:prSet phldrT="[Текст]" custT="1"/>
      <dgm:spPr/>
      <dgm:t>
        <a:bodyPr/>
        <a:lstStyle/>
        <a:p>
          <a:r>
            <a:rPr lang="ru-RU" sz="1000" dirty="0"/>
            <a:t>36 050,0 руб. средняя з/плата педагогов д/садов</a:t>
          </a:r>
        </a:p>
      </dgm:t>
    </dgm:pt>
    <dgm:pt modelId="{29D365D0-8196-42CE-AB8C-DD9B0507BBDB}" type="parTrans" cxnId="{A125F5AD-96C8-4CD9-A444-D6A8B8840A33}">
      <dgm:prSet/>
      <dgm:spPr/>
      <dgm:t>
        <a:bodyPr/>
        <a:lstStyle/>
        <a:p>
          <a:endParaRPr lang="ru-RU"/>
        </a:p>
      </dgm:t>
    </dgm:pt>
    <dgm:pt modelId="{E2CC3F3A-8CA5-4A29-AF82-0F341DFA372A}" type="sibTrans" cxnId="{A125F5AD-96C8-4CD9-A444-D6A8B8840A33}">
      <dgm:prSet/>
      <dgm:spPr/>
      <dgm:t>
        <a:bodyPr/>
        <a:lstStyle/>
        <a:p>
          <a:endParaRPr lang="ru-RU"/>
        </a:p>
      </dgm:t>
    </dgm:pt>
    <dgm:pt modelId="{EB0ED6AC-3880-4E2A-96ED-A5D2FBA704EF}">
      <dgm:prSet phldrT="[Текст]" custT="1"/>
      <dgm:spPr/>
      <dgm:t>
        <a:bodyPr/>
        <a:lstStyle/>
        <a:p>
          <a:r>
            <a:rPr lang="ru-RU" sz="1000" dirty="0"/>
            <a:t>38 723,5 руб. средняя з/плата педагогов школ</a:t>
          </a:r>
        </a:p>
      </dgm:t>
    </dgm:pt>
    <dgm:pt modelId="{C2D9109E-6EFC-425C-88FB-1FDB9D560CCF}" type="parTrans" cxnId="{311BEE29-14EE-436D-95F6-446A6C8C3AE5}">
      <dgm:prSet/>
      <dgm:spPr/>
      <dgm:t>
        <a:bodyPr/>
        <a:lstStyle/>
        <a:p>
          <a:endParaRPr lang="ru-RU"/>
        </a:p>
      </dgm:t>
    </dgm:pt>
    <dgm:pt modelId="{EB5581DA-BA8F-4C98-95C5-6F9128AB0B2A}" type="sibTrans" cxnId="{311BEE29-14EE-436D-95F6-446A6C8C3AE5}">
      <dgm:prSet/>
      <dgm:spPr/>
      <dgm:t>
        <a:bodyPr/>
        <a:lstStyle/>
        <a:p>
          <a:endParaRPr lang="ru-RU"/>
        </a:p>
      </dgm:t>
    </dgm:pt>
    <dgm:pt modelId="{9A8A726A-2BB9-4A1F-B722-147B3438AC3D}">
      <dgm:prSet phldrT="[Текст]" custT="1"/>
      <dgm:spPr/>
      <dgm:t>
        <a:bodyPr/>
        <a:lstStyle/>
        <a:p>
          <a:r>
            <a:rPr lang="ru-RU" sz="1000" dirty="0"/>
            <a:t>39 195,0 руб. средняя з/плата педагогов доп. образования</a:t>
          </a:r>
        </a:p>
      </dgm:t>
    </dgm:pt>
    <dgm:pt modelId="{A835CCE5-F27A-4870-9B25-2DAA24A90DFA}" type="parTrans" cxnId="{06AFEBB8-B7CB-4DA9-9D8E-07E66D8AD883}">
      <dgm:prSet/>
      <dgm:spPr/>
      <dgm:t>
        <a:bodyPr/>
        <a:lstStyle/>
        <a:p>
          <a:endParaRPr lang="ru-RU"/>
        </a:p>
      </dgm:t>
    </dgm:pt>
    <dgm:pt modelId="{C3410C03-595F-425A-8BAA-40003B7283AB}" type="sibTrans" cxnId="{06AFEBB8-B7CB-4DA9-9D8E-07E66D8AD883}">
      <dgm:prSet/>
      <dgm:spPr/>
      <dgm:t>
        <a:bodyPr/>
        <a:lstStyle/>
        <a:p>
          <a:endParaRPr lang="ru-RU"/>
        </a:p>
      </dgm:t>
    </dgm:pt>
    <dgm:pt modelId="{B2BDDE82-3145-43FA-93BC-C4814FD39936}" type="pres">
      <dgm:prSet presAssocID="{EC91CB9E-2A94-46A9-AF06-D195F73DB468}" presName="Name0" presStyleCnt="0">
        <dgm:presLayoutVars>
          <dgm:dir/>
          <dgm:animLvl val="lvl"/>
          <dgm:resizeHandles val="exact"/>
        </dgm:presLayoutVars>
      </dgm:prSet>
      <dgm:spPr/>
    </dgm:pt>
    <dgm:pt modelId="{FD51612A-CC0F-4A86-95CC-0A9CA958EC9C}" type="pres">
      <dgm:prSet presAssocID="{417C5C35-591F-4E5F-A84D-70B872E158A7}" presName="vertFlow" presStyleCnt="0"/>
      <dgm:spPr/>
    </dgm:pt>
    <dgm:pt modelId="{31FCE531-8A67-4574-97DA-6AB1B184850B}" type="pres">
      <dgm:prSet presAssocID="{417C5C35-591F-4E5F-A84D-70B872E158A7}" presName="header" presStyleLbl="node1" presStyleIdx="0" presStyleCnt="1" custScaleX="134529" custScaleY="122740"/>
      <dgm:spPr/>
    </dgm:pt>
    <dgm:pt modelId="{52E6A817-C072-4743-A23A-DB3C054701ED}" type="pres">
      <dgm:prSet presAssocID="{29D365D0-8196-42CE-AB8C-DD9B0507BBDB}" presName="parTrans" presStyleLbl="sibTrans2D1" presStyleIdx="0" presStyleCnt="3"/>
      <dgm:spPr/>
    </dgm:pt>
    <dgm:pt modelId="{CBAB7F7A-3F7D-46FC-9A80-974648B01D6B}" type="pres">
      <dgm:prSet presAssocID="{60E1FD48-4CE3-4784-A2BB-6B37748502BF}" presName="child" presStyleLbl="alignAccFollowNode1" presStyleIdx="0" presStyleCnt="3" custScaleX="119593">
        <dgm:presLayoutVars>
          <dgm:chMax val="0"/>
          <dgm:bulletEnabled val="1"/>
        </dgm:presLayoutVars>
      </dgm:prSet>
      <dgm:spPr/>
    </dgm:pt>
    <dgm:pt modelId="{03C28F44-EACC-43B1-A649-7BB50984F667}" type="pres">
      <dgm:prSet presAssocID="{E2CC3F3A-8CA5-4A29-AF82-0F341DFA372A}" presName="sibTrans" presStyleLbl="sibTrans2D1" presStyleIdx="1" presStyleCnt="3"/>
      <dgm:spPr/>
    </dgm:pt>
    <dgm:pt modelId="{82677E79-97CD-47F3-B673-0278DC2B558B}" type="pres">
      <dgm:prSet presAssocID="{EB0ED6AC-3880-4E2A-96ED-A5D2FBA704EF}" presName="child" presStyleLbl="alignAccFollowNode1" presStyleIdx="1" presStyleCnt="3" custScaleX="118404">
        <dgm:presLayoutVars>
          <dgm:chMax val="0"/>
          <dgm:bulletEnabled val="1"/>
        </dgm:presLayoutVars>
      </dgm:prSet>
      <dgm:spPr/>
    </dgm:pt>
    <dgm:pt modelId="{D92FDF0F-3850-402F-8601-CC6AA8AC9988}" type="pres">
      <dgm:prSet presAssocID="{EB5581DA-BA8F-4C98-95C5-6F9128AB0B2A}" presName="sibTrans" presStyleLbl="sibTrans2D1" presStyleIdx="2" presStyleCnt="3"/>
      <dgm:spPr/>
    </dgm:pt>
    <dgm:pt modelId="{940D5474-3C80-4762-A605-766D2DEACFFD}" type="pres">
      <dgm:prSet presAssocID="{9A8A726A-2BB9-4A1F-B722-147B3438AC3D}" presName="child" presStyleLbl="alignAccFollowNode1" presStyleIdx="2" presStyleCnt="3" custScaleX="120782">
        <dgm:presLayoutVars>
          <dgm:chMax val="0"/>
          <dgm:bulletEnabled val="1"/>
        </dgm:presLayoutVars>
      </dgm:prSet>
      <dgm:spPr/>
    </dgm:pt>
  </dgm:ptLst>
  <dgm:cxnLst>
    <dgm:cxn modelId="{ACB2DD14-43EC-4732-BC6A-9840C7B86B4F}" type="presOf" srcId="{9A8A726A-2BB9-4A1F-B722-147B3438AC3D}" destId="{940D5474-3C80-4762-A605-766D2DEACFFD}" srcOrd="0" destOrd="0" presId="urn:microsoft.com/office/officeart/2005/8/layout/lProcess1"/>
    <dgm:cxn modelId="{311BEE29-14EE-436D-95F6-446A6C8C3AE5}" srcId="{417C5C35-591F-4E5F-A84D-70B872E158A7}" destId="{EB0ED6AC-3880-4E2A-96ED-A5D2FBA704EF}" srcOrd="1" destOrd="0" parTransId="{C2D9109E-6EFC-425C-88FB-1FDB9D560CCF}" sibTransId="{EB5581DA-BA8F-4C98-95C5-6F9128AB0B2A}"/>
    <dgm:cxn modelId="{31B4D368-2CBE-4390-85DE-D9DB35D9F7E0}" type="presOf" srcId="{EB5581DA-BA8F-4C98-95C5-6F9128AB0B2A}" destId="{D92FDF0F-3850-402F-8601-CC6AA8AC9988}" srcOrd="0" destOrd="0" presId="urn:microsoft.com/office/officeart/2005/8/layout/lProcess1"/>
    <dgm:cxn modelId="{7432F548-25AC-420E-B822-4259136DED27}" type="presOf" srcId="{EC91CB9E-2A94-46A9-AF06-D195F73DB468}" destId="{B2BDDE82-3145-43FA-93BC-C4814FD39936}" srcOrd="0" destOrd="0" presId="urn:microsoft.com/office/officeart/2005/8/layout/lProcess1"/>
    <dgm:cxn modelId="{28576D75-D47E-4E9A-9746-525C68FE7431}" type="presOf" srcId="{EB0ED6AC-3880-4E2A-96ED-A5D2FBA704EF}" destId="{82677E79-97CD-47F3-B673-0278DC2B558B}" srcOrd="0" destOrd="0" presId="urn:microsoft.com/office/officeart/2005/8/layout/lProcess1"/>
    <dgm:cxn modelId="{13A0B17E-9351-41AA-805D-70454B4EB787}" type="presOf" srcId="{417C5C35-591F-4E5F-A84D-70B872E158A7}" destId="{31FCE531-8A67-4574-97DA-6AB1B184850B}" srcOrd="0" destOrd="0" presId="urn:microsoft.com/office/officeart/2005/8/layout/lProcess1"/>
    <dgm:cxn modelId="{C5209DA8-D17F-4C18-B680-E39F92EADD4A}" type="presOf" srcId="{E2CC3F3A-8CA5-4A29-AF82-0F341DFA372A}" destId="{03C28F44-EACC-43B1-A649-7BB50984F667}" srcOrd="0" destOrd="0" presId="urn:microsoft.com/office/officeart/2005/8/layout/lProcess1"/>
    <dgm:cxn modelId="{A125F5AD-96C8-4CD9-A444-D6A8B8840A33}" srcId="{417C5C35-591F-4E5F-A84D-70B872E158A7}" destId="{60E1FD48-4CE3-4784-A2BB-6B37748502BF}" srcOrd="0" destOrd="0" parTransId="{29D365D0-8196-42CE-AB8C-DD9B0507BBDB}" sibTransId="{E2CC3F3A-8CA5-4A29-AF82-0F341DFA372A}"/>
    <dgm:cxn modelId="{06AFEBB8-B7CB-4DA9-9D8E-07E66D8AD883}" srcId="{417C5C35-591F-4E5F-A84D-70B872E158A7}" destId="{9A8A726A-2BB9-4A1F-B722-147B3438AC3D}" srcOrd="2" destOrd="0" parTransId="{A835CCE5-F27A-4870-9B25-2DAA24A90DFA}" sibTransId="{C3410C03-595F-425A-8BAA-40003B7283AB}"/>
    <dgm:cxn modelId="{C9C312B9-0A7D-41F1-8FC1-5CDDFC5AF8B9}" type="presOf" srcId="{29D365D0-8196-42CE-AB8C-DD9B0507BBDB}" destId="{52E6A817-C072-4743-A23A-DB3C054701ED}" srcOrd="0" destOrd="0" presId="urn:microsoft.com/office/officeart/2005/8/layout/lProcess1"/>
    <dgm:cxn modelId="{943B7DB9-097F-4262-87F6-C1B5D30102BD}" srcId="{EC91CB9E-2A94-46A9-AF06-D195F73DB468}" destId="{417C5C35-591F-4E5F-A84D-70B872E158A7}" srcOrd="0" destOrd="0" parTransId="{3C106C28-0F4B-442C-9DBD-0BA59BAF1848}" sibTransId="{1412F29C-9A73-43B6-B1DB-45E6F6CD879C}"/>
    <dgm:cxn modelId="{5FDEAED0-1A82-4547-8B72-AD5D5635504A}" type="presOf" srcId="{60E1FD48-4CE3-4784-A2BB-6B37748502BF}" destId="{CBAB7F7A-3F7D-46FC-9A80-974648B01D6B}" srcOrd="0" destOrd="0" presId="urn:microsoft.com/office/officeart/2005/8/layout/lProcess1"/>
    <dgm:cxn modelId="{4D670319-22F7-4649-AD11-0C6C85AD1B07}" type="presParOf" srcId="{B2BDDE82-3145-43FA-93BC-C4814FD39936}" destId="{FD51612A-CC0F-4A86-95CC-0A9CA958EC9C}" srcOrd="0" destOrd="0" presId="urn:microsoft.com/office/officeart/2005/8/layout/lProcess1"/>
    <dgm:cxn modelId="{3FC35016-1F10-4E99-B99E-7244C2D71ACF}" type="presParOf" srcId="{FD51612A-CC0F-4A86-95CC-0A9CA958EC9C}" destId="{31FCE531-8A67-4574-97DA-6AB1B184850B}" srcOrd="0" destOrd="0" presId="urn:microsoft.com/office/officeart/2005/8/layout/lProcess1"/>
    <dgm:cxn modelId="{40B0EF1B-152C-4047-87D0-CEA3F9286542}" type="presParOf" srcId="{FD51612A-CC0F-4A86-95CC-0A9CA958EC9C}" destId="{52E6A817-C072-4743-A23A-DB3C054701ED}" srcOrd="1" destOrd="0" presId="urn:microsoft.com/office/officeart/2005/8/layout/lProcess1"/>
    <dgm:cxn modelId="{288F748A-22AC-44A2-9357-8D0D63771510}" type="presParOf" srcId="{FD51612A-CC0F-4A86-95CC-0A9CA958EC9C}" destId="{CBAB7F7A-3F7D-46FC-9A80-974648B01D6B}" srcOrd="2" destOrd="0" presId="urn:microsoft.com/office/officeart/2005/8/layout/lProcess1"/>
    <dgm:cxn modelId="{E4989377-FC83-4A71-8B45-F11301B97095}" type="presParOf" srcId="{FD51612A-CC0F-4A86-95CC-0A9CA958EC9C}" destId="{03C28F44-EACC-43B1-A649-7BB50984F667}" srcOrd="3" destOrd="0" presId="urn:microsoft.com/office/officeart/2005/8/layout/lProcess1"/>
    <dgm:cxn modelId="{13A04889-8A56-4E3D-AD8D-73002D6E5D52}" type="presParOf" srcId="{FD51612A-CC0F-4A86-95CC-0A9CA958EC9C}" destId="{82677E79-97CD-47F3-B673-0278DC2B558B}" srcOrd="4" destOrd="0" presId="urn:microsoft.com/office/officeart/2005/8/layout/lProcess1"/>
    <dgm:cxn modelId="{7969B661-FD04-4D5C-9125-762ECD890C7D}" type="presParOf" srcId="{FD51612A-CC0F-4A86-95CC-0A9CA958EC9C}" destId="{D92FDF0F-3850-402F-8601-CC6AA8AC9988}" srcOrd="5" destOrd="0" presId="urn:microsoft.com/office/officeart/2005/8/layout/lProcess1"/>
    <dgm:cxn modelId="{6BF5243B-A4EA-442B-9FB2-56DFCA5136FC}" type="presParOf" srcId="{FD51612A-CC0F-4A86-95CC-0A9CA958EC9C}" destId="{940D5474-3C80-4762-A605-766D2DEACFF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3CE2F2-C73A-4505-BB39-D7614ABE5920}" type="doc">
      <dgm:prSet loTypeId="urn:microsoft.com/office/officeart/2005/8/layout/radial4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069072-A284-4DF5-A7DB-304D40F558F1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Сеть отрасли «Образование» состоит:</a:t>
          </a:r>
        </a:p>
      </dgm:t>
    </dgm:pt>
    <dgm:pt modelId="{F12E10B4-3E9E-4B01-A09D-E8247EE9539D}" type="parTrans" cxnId="{9E6DC242-A8A5-4712-A7A8-0CBE5B161B19}">
      <dgm:prSet/>
      <dgm:spPr/>
      <dgm:t>
        <a:bodyPr/>
        <a:lstStyle/>
        <a:p>
          <a:endParaRPr lang="ru-RU"/>
        </a:p>
      </dgm:t>
    </dgm:pt>
    <dgm:pt modelId="{5533F6D4-7034-4324-A874-77B32945F3EA}" type="sibTrans" cxnId="{9E6DC242-A8A5-4712-A7A8-0CBE5B161B19}">
      <dgm:prSet/>
      <dgm:spPr/>
      <dgm:t>
        <a:bodyPr/>
        <a:lstStyle/>
        <a:p>
          <a:endParaRPr lang="ru-RU"/>
        </a:p>
      </dgm:t>
    </dgm:pt>
    <dgm:pt modelId="{4118F17D-869C-4E4E-838B-389A11BF1B6C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8-ми </a:t>
          </a:r>
          <a:r>
            <a:rPr lang="ru-RU" sz="1200" b="1" dirty="0" err="1">
              <a:solidFill>
                <a:schemeClr val="tx1">
                  <a:lumMod val="95000"/>
                  <a:lumOff val="5000"/>
                </a:schemeClr>
              </a:solidFill>
            </a:rPr>
            <a:t>общеобразо-вательных</a:t>
          </a:r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учреждений </a:t>
          </a:r>
        </a:p>
      </dgm:t>
    </dgm:pt>
    <dgm:pt modelId="{CA0843A6-54F7-4FF4-9710-2C4547336F67}" type="parTrans" cxnId="{C1AF957D-0219-49E0-B6E8-B692C7B53FE6}">
      <dgm:prSet/>
      <dgm:spPr/>
      <dgm:t>
        <a:bodyPr/>
        <a:lstStyle/>
        <a:p>
          <a:endParaRPr lang="ru-RU"/>
        </a:p>
      </dgm:t>
    </dgm:pt>
    <dgm:pt modelId="{70B9BD54-1D7B-4879-8676-31CB96813678}" type="sibTrans" cxnId="{C1AF957D-0219-49E0-B6E8-B692C7B53FE6}">
      <dgm:prSet/>
      <dgm:spPr/>
      <dgm:t>
        <a:bodyPr/>
        <a:lstStyle/>
        <a:p>
          <a:endParaRPr lang="ru-RU"/>
        </a:p>
      </dgm:t>
    </dgm:pt>
    <dgm:pt modelId="{F0BBF8FE-C8C2-4A47-9C10-8F187D2FDD3E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4-х дошкольных образовательных учреждений</a:t>
          </a:r>
        </a:p>
      </dgm:t>
    </dgm:pt>
    <dgm:pt modelId="{9623374E-47AD-4E90-9B15-722C78AD19BD}" type="parTrans" cxnId="{B6350CE4-10B3-4F81-A452-75BF314F9A10}">
      <dgm:prSet/>
      <dgm:spPr/>
      <dgm:t>
        <a:bodyPr/>
        <a:lstStyle/>
        <a:p>
          <a:endParaRPr lang="ru-RU"/>
        </a:p>
      </dgm:t>
    </dgm:pt>
    <dgm:pt modelId="{51EC151C-FC7B-40D9-AE16-55D7F36437C0}" type="sibTrans" cxnId="{B6350CE4-10B3-4F81-A452-75BF314F9A10}">
      <dgm:prSet/>
      <dgm:spPr/>
      <dgm:t>
        <a:bodyPr/>
        <a:lstStyle/>
        <a:p>
          <a:endParaRPr lang="ru-RU"/>
        </a:p>
      </dgm:t>
    </dgm:pt>
    <dgm:pt modelId="{00781360-9277-4EEB-B79D-D6B123E51660}">
      <dgm:prSet phldrT="[Текст]" custT="1"/>
      <dgm:spPr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2-х образовательных учреждений дополнительного образования детей</a:t>
          </a:r>
        </a:p>
      </dgm:t>
    </dgm:pt>
    <dgm:pt modelId="{7C864F17-B2D3-425C-A802-A21C83F8EF42}" type="parTrans" cxnId="{86EB77ED-1131-4C71-A5DE-82B63F604C5A}">
      <dgm:prSet/>
      <dgm:spPr/>
      <dgm:t>
        <a:bodyPr/>
        <a:lstStyle/>
        <a:p>
          <a:endParaRPr lang="ru-RU"/>
        </a:p>
      </dgm:t>
    </dgm:pt>
    <dgm:pt modelId="{BDF7FE3B-BCF5-4112-9788-C42223C5DA91}" type="sibTrans" cxnId="{86EB77ED-1131-4C71-A5DE-82B63F604C5A}">
      <dgm:prSet/>
      <dgm:spPr/>
      <dgm:t>
        <a:bodyPr/>
        <a:lstStyle/>
        <a:p>
          <a:endParaRPr lang="ru-RU"/>
        </a:p>
      </dgm:t>
    </dgm:pt>
    <dgm:pt modelId="{E1F22A01-22A7-4259-909A-E83160049B4F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Управление образования администрации района</a:t>
          </a:r>
        </a:p>
      </dgm:t>
    </dgm:pt>
    <dgm:pt modelId="{F5D40828-C8F4-4943-94FF-B43C91797517}" type="parTrans" cxnId="{25A6B9D9-1D61-4504-BC23-48C3AFB23592}">
      <dgm:prSet/>
      <dgm:spPr/>
      <dgm:t>
        <a:bodyPr/>
        <a:lstStyle/>
        <a:p>
          <a:endParaRPr lang="ru-RU"/>
        </a:p>
      </dgm:t>
    </dgm:pt>
    <dgm:pt modelId="{FD7CC008-9223-4ECF-9DD0-768D55754FFC}" type="sibTrans" cxnId="{25A6B9D9-1D61-4504-BC23-48C3AFB23592}">
      <dgm:prSet/>
      <dgm:spPr/>
      <dgm:t>
        <a:bodyPr/>
        <a:lstStyle/>
        <a:p>
          <a:endParaRPr lang="ru-RU"/>
        </a:p>
      </dgm:t>
    </dgm:pt>
    <dgm:pt modelId="{C07E7073-DAD1-4901-8FA9-2B5383444F93}" type="pres">
      <dgm:prSet presAssocID="{463CE2F2-C73A-4505-BB39-D7614ABE59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AAC7F9-F732-4AED-8DD3-E7B238800BD0}" type="pres">
      <dgm:prSet presAssocID="{CE069072-A284-4DF5-A7DB-304D40F558F1}" presName="centerShape" presStyleLbl="node0" presStyleIdx="0" presStyleCnt="1" custLinFactNeighborX="-6183" custLinFactNeighborY="-2729"/>
      <dgm:spPr/>
    </dgm:pt>
    <dgm:pt modelId="{7BDF35EF-5DF7-4516-97CB-1DE783B72BE1}" type="pres">
      <dgm:prSet presAssocID="{CA0843A6-54F7-4FF4-9710-2C4547336F67}" presName="parTrans" presStyleLbl="bgSibTrans2D1" presStyleIdx="0" presStyleCnt="4"/>
      <dgm:spPr/>
    </dgm:pt>
    <dgm:pt modelId="{6724C5B0-723F-4935-BC93-B9EFE06DA58C}" type="pres">
      <dgm:prSet presAssocID="{4118F17D-869C-4E4E-838B-389A11BF1B6C}" presName="node" presStyleLbl="node1" presStyleIdx="0" presStyleCnt="4" custRadScaleRad="128271" custRadScaleInc="8515">
        <dgm:presLayoutVars>
          <dgm:bulletEnabled val="1"/>
        </dgm:presLayoutVars>
      </dgm:prSet>
      <dgm:spPr/>
    </dgm:pt>
    <dgm:pt modelId="{00F370D5-B83A-450C-ADB1-4C5450AC5172}" type="pres">
      <dgm:prSet presAssocID="{9623374E-47AD-4E90-9B15-722C78AD19BD}" presName="parTrans" presStyleLbl="bgSibTrans2D1" presStyleIdx="1" presStyleCnt="4"/>
      <dgm:spPr/>
    </dgm:pt>
    <dgm:pt modelId="{49397B07-374E-4ECD-84AE-56F25E5F82DB}" type="pres">
      <dgm:prSet presAssocID="{F0BBF8FE-C8C2-4A47-9C10-8F187D2FDD3E}" presName="node" presStyleLbl="node1" presStyleIdx="1" presStyleCnt="4" custRadScaleRad="89779" custRadScaleInc="13157">
        <dgm:presLayoutVars>
          <dgm:bulletEnabled val="1"/>
        </dgm:presLayoutVars>
      </dgm:prSet>
      <dgm:spPr/>
    </dgm:pt>
    <dgm:pt modelId="{816DF109-C83D-431D-86EE-C7971E5F8BCB}" type="pres">
      <dgm:prSet presAssocID="{7C864F17-B2D3-425C-A802-A21C83F8EF42}" presName="parTrans" presStyleLbl="bgSibTrans2D1" presStyleIdx="2" presStyleCnt="4" custLinFactNeighborX="8453" custLinFactNeighborY="-6176"/>
      <dgm:spPr/>
    </dgm:pt>
    <dgm:pt modelId="{2949C0C2-4CA7-4899-A53A-BEA40482EFD4}" type="pres">
      <dgm:prSet presAssocID="{00781360-9277-4EEB-B79D-D6B123E51660}" presName="node" presStyleLbl="node1" presStyleIdx="2" presStyleCnt="4" custRadScaleRad="109977" custRadScaleInc="12906">
        <dgm:presLayoutVars>
          <dgm:bulletEnabled val="1"/>
        </dgm:presLayoutVars>
      </dgm:prSet>
      <dgm:spPr/>
    </dgm:pt>
    <dgm:pt modelId="{B8FC007A-2538-436F-A6FA-F479744F52B2}" type="pres">
      <dgm:prSet presAssocID="{F5D40828-C8F4-4943-94FF-B43C91797517}" presName="parTrans" presStyleLbl="bgSibTrans2D1" presStyleIdx="3" presStyleCnt="4"/>
      <dgm:spPr/>
    </dgm:pt>
    <dgm:pt modelId="{4D84D680-FC62-482C-8016-5701C76B594B}" type="pres">
      <dgm:prSet presAssocID="{E1F22A01-22A7-4259-909A-E83160049B4F}" presName="node" presStyleLbl="node1" presStyleIdx="3" presStyleCnt="4" custRadScaleRad="97661" custRadScaleInc="-2133">
        <dgm:presLayoutVars>
          <dgm:bulletEnabled val="1"/>
        </dgm:presLayoutVars>
      </dgm:prSet>
      <dgm:spPr/>
    </dgm:pt>
  </dgm:ptLst>
  <dgm:cxnLst>
    <dgm:cxn modelId="{13DDF11E-E10F-4E93-9B1B-B3FAD21846AE}" type="presOf" srcId="{9623374E-47AD-4E90-9B15-722C78AD19BD}" destId="{00F370D5-B83A-450C-ADB1-4C5450AC5172}" srcOrd="0" destOrd="0" presId="urn:microsoft.com/office/officeart/2005/8/layout/radial4"/>
    <dgm:cxn modelId="{C4BA872C-4335-486B-ADCE-DAB1311F8DB2}" type="presOf" srcId="{4118F17D-869C-4E4E-838B-389A11BF1B6C}" destId="{6724C5B0-723F-4935-BC93-B9EFE06DA58C}" srcOrd="0" destOrd="0" presId="urn:microsoft.com/office/officeart/2005/8/layout/radial4"/>
    <dgm:cxn modelId="{572B3931-55F7-4FBE-A47E-EA33FF54FB84}" type="presOf" srcId="{00781360-9277-4EEB-B79D-D6B123E51660}" destId="{2949C0C2-4CA7-4899-A53A-BEA40482EFD4}" srcOrd="0" destOrd="0" presId="urn:microsoft.com/office/officeart/2005/8/layout/radial4"/>
    <dgm:cxn modelId="{9E6DC242-A8A5-4712-A7A8-0CBE5B161B19}" srcId="{463CE2F2-C73A-4505-BB39-D7614ABE5920}" destId="{CE069072-A284-4DF5-A7DB-304D40F558F1}" srcOrd="0" destOrd="0" parTransId="{F12E10B4-3E9E-4B01-A09D-E8247EE9539D}" sibTransId="{5533F6D4-7034-4324-A874-77B32945F3EA}"/>
    <dgm:cxn modelId="{CD9FD047-DC61-45BC-AB1F-C85482CBB570}" type="presOf" srcId="{7C864F17-B2D3-425C-A802-A21C83F8EF42}" destId="{816DF109-C83D-431D-86EE-C7971E5F8BCB}" srcOrd="0" destOrd="0" presId="urn:microsoft.com/office/officeart/2005/8/layout/radial4"/>
    <dgm:cxn modelId="{FB90E46E-1BA1-4056-B079-0F405F59A36B}" type="presOf" srcId="{CE069072-A284-4DF5-A7DB-304D40F558F1}" destId="{B3AAC7F9-F732-4AED-8DD3-E7B238800BD0}" srcOrd="0" destOrd="0" presId="urn:microsoft.com/office/officeart/2005/8/layout/radial4"/>
    <dgm:cxn modelId="{C1F72251-A54B-4011-A283-C1F44D07C68D}" type="presOf" srcId="{E1F22A01-22A7-4259-909A-E83160049B4F}" destId="{4D84D680-FC62-482C-8016-5701C76B594B}" srcOrd="0" destOrd="0" presId="urn:microsoft.com/office/officeart/2005/8/layout/radial4"/>
    <dgm:cxn modelId="{C1AF957D-0219-49E0-B6E8-B692C7B53FE6}" srcId="{CE069072-A284-4DF5-A7DB-304D40F558F1}" destId="{4118F17D-869C-4E4E-838B-389A11BF1B6C}" srcOrd="0" destOrd="0" parTransId="{CA0843A6-54F7-4FF4-9710-2C4547336F67}" sibTransId="{70B9BD54-1D7B-4879-8676-31CB96813678}"/>
    <dgm:cxn modelId="{F2FC148A-8B3E-43BD-B213-333ABB1595FB}" type="presOf" srcId="{F5D40828-C8F4-4943-94FF-B43C91797517}" destId="{B8FC007A-2538-436F-A6FA-F479744F52B2}" srcOrd="0" destOrd="0" presId="urn:microsoft.com/office/officeart/2005/8/layout/radial4"/>
    <dgm:cxn modelId="{C98C51B1-ED14-4A3F-A23D-668F343A5C21}" type="presOf" srcId="{CA0843A6-54F7-4FF4-9710-2C4547336F67}" destId="{7BDF35EF-5DF7-4516-97CB-1DE783B72BE1}" srcOrd="0" destOrd="0" presId="urn:microsoft.com/office/officeart/2005/8/layout/radial4"/>
    <dgm:cxn modelId="{22A687B5-65BC-4CC4-B958-37D623690BE8}" type="presOf" srcId="{463CE2F2-C73A-4505-BB39-D7614ABE5920}" destId="{C07E7073-DAD1-4901-8FA9-2B5383444F93}" srcOrd="0" destOrd="0" presId="urn:microsoft.com/office/officeart/2005/8/layout/radial4"/>
    <dgm:cxn modelId="{8C1292B5-FA53-4268-ADEE-5ADBAB275EDA}" type="presOf" srcId="{F0BBF8FE-C8C2-4A47-9C10-8F187D2FDD3E}" destId="{49397B07-374E-4ECD-84AE-56F25E5F82DB}" srcOrd="0" destOrd="0" presId="urn:microsoft.com/office/officeart/2005/8/layout/radial4"/>
    <dgm:cxn modelId="{25A6B9D9-1D61-4504-BC23-48C3AFB23592}" srcId="{CE069072-A284-4DF5-A7DB-304D40F558F1}" destId="{E1F22A01-22A7-4259-909A-E83160049B4F}" srcOrd="3" destOrd="0" parTransId="{F5D40828-C8F4-4943-94FF-B43C91797517}" sibTransId="{FD7CC008-9223-4ECF-9DD0-768D55754FFC}"/>
    <dgm:cxn modelId="{B6350CE4-10B3-4F81-A452-75BF314F9A10}" srcId="{CE069072-A284-4DF5-A7DB-304D40F558F1}" destId="{F0BBF8FE-C8C2-4A47-9C10-8F187D2FDD3E}" srcOrd="1" destOrd="0" parTransId="{9623374E-47AD-4E90-9B15-722C78AD19BD}" sibTransId="{51EC151C-FC7B-40D9-AE16-55D7F36437C0}"/>
    <dgm:cxn modelId="{86EB77ED-1131-4C71-A5DE-82B63F604C5A}" srcId="{CE069072-A284-4DF5-A7DB-304D40F558F1}" destId="{00781360-9277-4EEB-B79D-D6B123E51660}" srcOrd="2" destOrd="0" parTransId="{7C864F17-B2D3-425C-A802-A21C83F8EF42}" sibTransId="{BDF7FE3B-BCF5-4112-9788-C42223C5DA91}"/>
    <dgm:cxn modelId="{8BBECBD5-9658-41AD-99B8-5CCC3B6AC4C8}" type="presParOf" srcId="{C07E7073-DAD1-4901-8FA9-2B5383444F93}" destId="{B3AAC7F9-F732-4AED-8DD3-E7B238800BD0}" srcOrd="0" destOrd="0" presId="urn:microsoft.com/office/officeart/2005/8/layout/radial4"/>
    <dgm:cxn modelId="{9D77B0ED-9B91-418C-9248-201F49A8BC4F}" type="presParOf" srcId="{C07E7073-DAD1-4901-8FA9-2B5383444F93}" destId="{7BDF35EF-5DF7-4516-97CB-1DE783B72BE1}" srcOrd="1" destOrd="0" presId="urn:microsoft.com/office/officeart/2005/8/layout/radial4"/>
    <dgm:cxn modelId="{7C8F7A16-7EF7-45C5-9595-F13B0AD5BE56}" type="presParOf" srcId="{C07E7073-DAD1-4901-8FA9-2B5383444F93}" destId="{6724C5B0-723F-4935-BC93-B9EFE06DA58C}" srcOrd="2" destOrd="0" presId="urn:microsoft.com/office/officeart/2005/8/layout/radial4"/>
    <dgm:cxn modelId="{7BCDCAB8-F477-4A04-B7C8-8496576DF4A9}" type="presParOf" srcId="{C07E7073-DAD1-4901-8FA9-2B5383444F93}" destId="{00F370D5-B83A-450C-ADB1-4C5450AC5172}" srcOrd="3" destOrd="0" presId="urn:microsoft.com/office/officeart/2005/8/layout/radial4"/>
    <dgm:cxn modelId="{C18177EB-4942-4439-A67C-2C8D9EC68F24}" type="presParOf" srcId="{C07E7073-DAD1-4901-8FA9-2B5383444F93}" destId="{49397B07-374E-4ECD-84AE-56F25E5F82DB}" srcOrd="4" destOrd="0" presId="urn:microsoft.com/office/officeart/2005/8/layout/radial4"/>
    <dgm:cxn modelId="{F8817FA5-4ECE-43A2-9F41-BFB0B5202BC1}" type="presParOf" srcId="{C07E7073-DAD1-4901-8FA9-2B5383444F93}" destId="{816DF109-C83D-431D-86EE-C7971E5F8BCB}" srcOrd="5" destOrd="0" presId="urn:microsoft.com/office/officeart/2005/8/layout/radial4"/>
    <dgm:cxn modelId="{61269941-FED4-4451-B87A-F9C54D25972A}" type="presParOf" srcId="{C07E7073-DAD1-4901-8FA9-2B5383444F93}" destId="{2949C0C2-4CA7-4899-A53A-BEA40482EFD4}" srcOrd="6" destOrd="0" presId="urn:microsoft.com/office/officeart/2005/8/layout/radial4"/>
    <dgm:cxn modelId="{49A96F20-A667-47B7-BC93-20ECB5278750}" type="presParOf" srcId="{C07E7073-DAD1-4901-8FA9-2B5383444F93}" destId="{B8FC007A-2538-436F-A6FA-F479744F52B2}" srcOrd="7" destOrd="0" presId="urn:microsoft.com/office/officeart/2005/8/layout/radial4"/>
    <dgm:cxn modelId="{B972C6FC-350B-4300-B622-6D09A0F7B62C}" type="presParOf" srcId="{C07E7073-DAD1-4901-8FA9-2B5383444F93}" destId="{4D84D680-FC62-482C-8016-5701C76B594B}" srcOrd="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7E8D-2CB7-47CE-AA7E-8958B4AF8DF4}">
      <dsp:nvSpPr>
        <dsp:cNvPr id="0" name=""/>
        <dsp:cNvSpPr/>
      </dsp:nvSpPr>
      <dsp:spPr>
        <a:xfrm>
          <a:off x="891" y="408455"/>
          <a:ext cx="1835879" cy="78584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+14,0 </a:t>
          </a:r>
          <a:r>
            <a:rPr lang="ru-RU" sz="1400" b="1" kern="1200" dirty="0"/>
            <a:t>млн. руб.</a:t>
          </a:r>
        </a:p>
      </dsp:txBody>
      <dsp:txXfrm>
        <a:off x="891" y="408455"/>
        <a:ext cx="1835879" cy="785841"/>
      </dsp:txXfrm>
    </dsp:sp>
    <dsp:sp modelId="{9BC18AA9-AE84-4A11-86E6-0DC5A2FDF078}">
      <dsp:nvSpPr>
        <dsp:cNvPr id="0" name=""/>
        <dsp:cNvSpPr/>
      </dsp:nvSpPr>
      <dsp:spPr>
        <a:xfrm>
          <a:off x="2020359" y="406016"/>
          <a:ext cx="1924369" cy="790720"/>
        </a:xfrm>
        <a:prstGeom prst="rect">
          <a:avLst/>
        </a:prstGeom>
        <a:solidFill>
          <a:srgbClr val="008E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+117,8 </a:t>
          </a:r>
          <a:r>
            <a:rPr lang="ru-RU" sz="1200" b="1" kern="1200" dirty="0"/>
            <a:t>млн. руб.</a:t>
          </a:r>
        </a:p>
      </dsp:txBody>
      <dsp:txXfrm>
        <a:off x="2020359" y="406016"/>
        <a:ext cx="1924369" cy="790720"/>
      </dsp:txXfrm>
    </dsp:sp>
    <dsp:sp modelId="{600C41C5-FFE7-4F9A-80CE-19D097EC7E7F}">
      <dsp:nvSpPr>
        <dsp:cNvPr id="0" name=""/>
        <dsp:cNvSpPr/>
      </dsp:nvSpPr>
      <dsp:spPr>
        <a:xfrm>
          <a:off x="4128316" y="406016"/>
          <a:ext cx="1727305" cy="790720"/>
        </a:xfrm>
        <a:prstGeom prst="rect">
          <a:avLst/>
        </a:prstGeom>
        <a:solidFill>
          <a:srgbClr val="008E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+122,9 </a:t>
          </a:r>
          <a:r>
            <a:rPr lang="ru-RU" sz="1200" b="1" kern="1200" dirty="0"/>
            <a:t>млн. руб.</a:t>
          </a:r>
        </a:p>
      </dsp:txBody>
      <dsp:txXfrm>
        <a:off x="4128316" y="406016"/>
        <a:ext cx="1727305" cy="790720"/>
      </dsp:txXfrm>
    </dsp:sp>
    <dsp:sp modelId="{F659B9C2-97B8-422E-AABB-5629014AFB47}">
      <dsp:nvSpPr>
        <dsp:cNvPr id="0" name=""/>
        <dsp:cNvSpPr/>
      </dsp:nvSpPr>
      <dsp:spPr>
        <a:xfrm>
          <a:off x="0" y="1254904"/>
          <a:ext cx="1815556" cy="69026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+9,2 %</a:t>
          </a:r>
        </a:p>
      </dsp:txBody>
      <dsp:txXfrm>
        <a:off x="0" y="1254904"/>
        <a:ext cx="1815556" cy="690261"/>
      </dsp:txXfrm>
    </dsp:sp>
    <dsp:sp modelId="{28ED711B-131A-4570-ADBE-07D77740E6D9}">
      <dsp:nvSpPr>
        <dsp:cNvPr id="0" name=""/>
        <dsp:cNvSpPr/>
      </dsp:nvSpPr>
      <dsp:spPr>
        <a:xfrm>
          <a:off x="2021653" y="1177461"/>
          <a:ext cx="1903678" cy="75883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+30,3%</a:t>
          </a:r>
        </a:p>
      </dsp:txBody>
      <dsp:txXfrm>
        <a:off x="2021653" y="1177461"/>
        <a:ext cx="1903678" cy="758831"/>
      </dsp:txXfrm>
    </dsp:sp>
    <dsp:sp modelId="{85F48937-DBD2-4FFE-8448-21B82144885D}">
      <dsp:nvSpPr>
        <dsp:cNvPr id="0" name=""/>
        <dsp:cNvSpPr/>
      </dsp:nvSpPr>
      <dsp:spPr>
        <a:xfrm>
          <a:off x="4186138" y="1174768"/>
          <a:ext cx="1670375" cy="77219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+23,4%</a:t>
          </a:r>
        </a:p>
      </dsp:txBody>
      <dsp:txXfrm>
        <a:off x="4186138" y="1174768"/>
        <a:ext cx="1670375" cy="7721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6168B-6DAA-4CD5-96BE-A128FE3F6AAE}">
      <dsp:nvSpPr>
        <dsp:cNvPr id="0" name=""/>
        <dsp:cNvSpPr/>
      </dsp:nvSpPr>
      <dsp:spPr>
        <a:xfrm>
          <a:off x="0" y="0"/>
          <a:ext cx="4507059" cy="804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Посещали детские сады 739 детей,  из них в городе 545, на селе 194</a:t>
          </a:r>
        </a:p>
      </dsp:txBody>
      <dsp:txXfrm>
        <a:off x="39295" y="39295"/>
        <a:ext cx="4428469" cy="726370"/>
      </dsp:txXfrm>
    </dsp:sp>
    <dsp:sp modelId="{85FEA2B0-53B4-46CC-85F6-A962BEB95E09}">
      <dsp:nvSpPr>
        <dsp:cNvPr id="0" name=""/>
        <dsp:cNvSpPr/>
      </dsp:nvSpPr>
      <dsp:spPr>
        <a:xfrm>
          <a:off x="0" y="931514"/>
          <a:ext cx="4507059" cy="8049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Обучалось в школах 1569 детей, из них в городе 1110, на селе 459</a:t>
          </a:r>
        </a:p>
      </dsp:txBody>
      <dsp:txXfrm>
        <a:off x="39295" y="970809"/>
        <a:ext cx="4428469" cy="726370"/>
      </dsp:txXfrm>
    </dsp:sp>
    <dsp:sp modelId="{5EAA7BD8-4A69-40AC-AF5C-0CECE6738C4B}">
      <dsp:nvSpPr>
        <dsp:cNvPr id="0" name=""/>
        <dsp:cNvSpPr/>
      </dsp:nvSpPr>
      <dsp:spPr>
        <a:xfrm>
          <a:off x="0" y="1860314"/>
          <a:ext cx="4507059" cy="804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</a:rPr>
            <a:t>Посещало дополнительное образование 1982 ребенка, из них  ЦДО 1704, ДШИ 278</a:t>
          </a:r>
        </a:p>
      </dsp:txBody>
      <dsp:txXfrm>
        <a:off x="39295" y="1899609"/>
        <a:ext cx="4428469" cy="7263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8FA93-75D6-4786-B846-1E9C0CEFEE3D}">
      <dsp:nvSpPr>
        <dsp:cNvPr id="0" name=""/>
        <dsp:cNvSpPr/>
      </dsp:nvSpPr>
      <dsp:spPr>
        <a:xfrm>
          <a:off x="0" y="17166"/>
          <a:ext cx="3254571" cy="6364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Проведено 86 спортивных мероприятий,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38 детей занимаются в спортивных секциях</a:t>
          </a:r>
        </a:p>
      </dsp:txBody>
      <dsp:txXfrm>
        <a:off x="31070" y="48236"/>
        <a:ext cx="3192431" cy="574340"/>
      </dsp:txXfrm>
    </dsp:sp>
    <dsp:sp modelId="{86274780-D259-496D-8264-8549035DC928}">
      <dsp:nvSpPr>
        <dsp:cNvPr id="0" name=""/>
        <dsp:cNvSpPr/>
      </dsp:nvSpPr>
      <dsp:spPr>
        <a:xfrm>
          <a:off x="0" y="751566"/>
          <a:ext cx="3254571" cy="6364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Культурным центром проведено 41 концерт</a:t>
          </a:r>
        </a:p>
      </dsp:txBody>
      <dsp:txXfrm>
        <a:off x="31070" y="782636"/>
        <a:ext cx="3192431" cy="574340"/>
      </dsp:txXfrm>
    </dsp:sp>
    <dsp:sp modelId="{14B02AD8-9D82-476A-9962-F13D6EBCABE9}">
      <dsp:nvSpPr>
        <dsp:cNvPr id="0" name=""/>
        <dsp:cNvSpPr/>
      </dsp:nvSpPr>
      <dsp:spPr>
        <a:xfrm>
          <a:off x="0" y="1485966"/>
          <a:ext cx="3254571" cy="6364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Посетили музей 134178 человек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 (онлайн 8590, виртуально 125588)</a:t>
          </a:r>
        </a:p>
      </dsp:txBody>
      <dsp:txXfrm>
        <a:off x="31070" y="1517036"/>
        <a:ext cx="3192431" cy="574340"/>
      </dsp:txXfrm>
    </dsp:sp>
    <dsp:sp modelId="{0789211F-9818-428D-AB8A-89D89875F7E7}">
      <dsp:nvSpPr>
        <dsp:cNvPr id="0" name=""/>
        <dsp:cNvSpPr/>
      </dsp:nvSpPr>
      <dsp:spPr>
        <a:xfrm>
          <a:off x="0" y="2220366"/>
          <a:ext cx="3254571" cy="6364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Проведено 830 мероприятий библиотекой</a:t>
          </a:r>
        </a:p>
      </dsp:txBody>
      <dsp:txXfrm>
        <a:off x="31070" y="2251436"/>
        <a:ext cx="3192431" cy="5743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5C716-CFD2-4390-9C6E-FE98C43A3066}">
      <dsp:nvSpPr>
        <dsp:cNvPr id="0" name=""/>
        <dsp:cNvSpPr/>
      </dsp:nvSpPr>
      <dsp:spPr>
        <a:xfrm>
          <a:off x="-6128349" y="-937618"/>
          <a:ext cx="7295113" cy="7295113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C77B1-29F3-47BA-AC0C-1DC59048FE9B}">
      <dsp:nvSpPr>
        <dsp:cNvPr id="0" name=""/>
        <dsp:cNvSpPr/>
      </dsp:nvSpPr>
      <dsp:spPr>
        <a:xfrm>
          <a:off x="610639" y="416680"/>
          <a:ext cx="7135959" cy="833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8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НП «КУЛЬТУРА» </a:t>
          </a:r>
          <a:r>
            <a:rPr lang="ru-RU" sz="2400" b="1" kern="1200" dirty="0"/>
            <a:t>3,4</a:t>
          </a:r>
          <a:r>
            <a:rPr lang="ru-RU" sz="1700" b="1" kern="1200" dirty="0"/>
            <a:t> </a:t>
          </a:r>
          <a:r>
            <a:rPr lang="ru-RU" sz="1700" kern="1200" dirty="0"/>
            <a:t>млн. руб. – капитальный ремонт </a:t>
          </a:r>
          <a:r>
            <a:rPr lang="ru-RU" sz="1700" kern="1200" dirty="0" err="1"/>
            <a:t>Лентьевского</a:t>
          </a:r>
          <a:r>
            <a:rPr lang="ru-RU" sz="1700" kern="1200" dirty="0"/>
            <a:t> СДК</a:t>
          </a:r>
        </a:p>
      </dsp:txBody>
      <dsp:txXfrm>
        <a:off x="610639" y="416680"/>
        <a:ext cx="7135959" cy="833793"/>
      </dsp:txXfrm>
    </dsp:sp>
    <dsp:sp modelId="{33E67693-D94B-47AF-A6EB-0F8AAD78FD13}">
      <dsp:nvSpPr>
        <dsp:cNvPr id="0" name=""/>
        <dsp:cNvSpPr/>
      </dsp:nvSpPr>
      <dsp:spPr>
        <a:xfrm>
          <a:off x="89518" y="312455"/>
          <a:ext cx="1042242" cy="104224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57000" r="-57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B3D7A-ACD5-4B17-88C0-47649FBB4661}">
      <dsp:nvSpPr>
        <dsp:cNvPr id="0" name=""/>
        <dsp:cNvSpPr/>
      </dsp:nvSpPr>
      <dsp:spPr>
        <a:xfrm>
          <a:off x="1088672" y="1667587"/>
          <a:ext cx="6657926" cy="8337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8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НП «ЖИЛЬЕ И ГОРОДСКАЯ СРЕДА» </a:t>
          </a:r>
          <a:r>
            <a:rPr lang="ru-RU" sz="2400" b="1" kern="1200" dirty="0"/>
            <a:t>2,1</a:t>
          </a:r>
          <a:r>
            <a:rPr lang="ru-RU" sz="1700" kern="1200" dirty="0"/>
            <a:t> млн. руб. (благоустройство общественных территорий) – построен объект «Центральная площадка «Территория спорта» в г. Устюжна</a:t>
          </a:r>
        </a:p>
      </dsp:txBody>
      <dsp:txXfrm>
        <a:off x="1088672" y="1667587"/>
        <a:ext cx="6657926" cy="833793"/>
      </dsp:txXfrm>
    </dsp:sp>
    <dsp:sp modelId="{540B194C-C67C-4CB3-BBA4-FC74EDDF5F10}">
      <dsp:nvSpPr>
        <dsp:cNvPr id="0" name=""/>
        <dsp:cNvSpPr/>
      </dsp:nvSpPr>
      <dsp:spPr>
        <a:xfrm>
          <a:off x="567551" y="1563363"/>
          <a:ext cx="1042242" cy="104224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870F1-DF49-4C08-93B0-D1C6463B98AE}">
      <dsp:nvSpPr>
        <dsp:cNvPr id="0" name=""/>
        <dsp:cNvSpPr/>
      </dsp:nvSpPr>
      <dsp:spPr>
        <a:xfrm>
          <a:off x="1088672" y="2918494"/>
          <a:ext cx="6657926" cy="8337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8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НП «ДЕМОГРАФИЯ» </a:t>
          </a:r>
          <a:r>
            <a:rPr lang="ru-RU" sz="2400" b="1" kern="1200" dirty="0"/>
            <a:t>6,3</a:t>
          </a:r>
          <a:r>
            <a:rPr lang="ru-RU" sz="2100" kern="1200" dirty="0"/>
            <a:t> млн. руб. – приобретение земельных сертификатов 28 шт.</a:t>
          </a:r>
        </a:p>
      </dsp:txBody>
      <dsp:txXfrm>
        <a:off x="1088672" y="2918494"/>
        <a:ext cx="6657926" cy="833793"/>
      </dsp:txXfrm>
    </dsp:sp>
    <dsp:sp modelId="{3230CE6F-F115-4730-9FEC-562267CB2279}">
      <dsp:nvSpPr>
        <dsp:cNvPr id="0" name=""/>
        <dsp:cNvSpPr/>
      </dsp:nvSpPr>
      <dsp:spPr>
        <a:xfrm>
          <a:off x="567551" y="2814270"/>
          <a:ext cx="1042242" cy="1042242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61000" r="-61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0C38E-A1B1-4A1C-BD8C-01D63F00C06F}">
      <dsp:nvSpPr>
        <dsp:cNvPr id="0" name=""/>
        <dsp:cNvSpPr/>
      </dsp:nvSpPr>
      <dsp:spPr>
        <a:xfrm>
          <a:off x="610639" y="4169402"/>
          <a:ext cx="7135959" cy="8337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8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НП «ОБРАЗОВАНИЕ» </a:t>
          </a:r>
          <a:r>
            <a:rPr lang="ru-RU" sz="2400" b="1" kern="1200" dirty="0"/>
            <a:t>3,0</a:t>
          </a:r>
          <a:r>
            <a:rPr lang="ru-RU" sz="2100" kern="1200" dirty="0"/>
            <a:t> млн. руб.  Обновление материально-технической базы и создание новых мест</a:t>
          </a:r>
        </a:p>
      </dsp:txBody>
      <dsp:txXfrm>
        <a:off x="610639" y="4169402"/>
        <a:ext cx="7135959" cy="833793"/>
      </dsp:txXfrm>
    </dsp:sp>
    <dsp:sp modelId="{92D9E695-BCE4-4655-8EC7-2D38BE6AA09D}">
      <dsp:nvSpPr>
        <dsp:cNvPr id="0" name=""/>
        <dsp:cNvSpPr/>
      </dsp:nvSpPr>
      <dsp:spPr>
        <a:xfrm>
          <a:off x="89518" y="4065177"/>
          <a:ext cx="1042242" cy="1042242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FAC84-D4ED-4511-AB9A-0F3EAF9A80A0}">
      <dsp:nvSpPr>
        <dsp:cNvPr id="0" name=""/>
        <dsp:cNvSpPr/>
      </dsp:nvSpPr>
      <dsp:spPr>
        <a:xfrm rot="16200000">
          <a:off x="1846314" y="-1846314"/>
          <a:ext cx="1075313" cy="476794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Увеличение дотации 37,1 млн. рублей</a:t>
          </a:r>
        </a:p>
      </dsp:txBody>
      <dsp:txXfrm rot="5400000">
        <a:off x="-1" y="1"/>
        <a:ext cx="4767943" cy="806485"/>
      </dsp:txXfrm>
    </dsp:sp>
    <dsp:sp modelId="{3FDCCDD8-1084-4314-A8CA-57684F505EE4}">
      <dsp:nvSpPr>
        <dsp:cNvPr id="0" name=""/>
        <dsp:cNvSpPr/>
      </dsp:nvSpPr>
      <dsp:spPr>
        <a:xfrm>
          <a:off x="4767943" y="0"/>
          <a:ext cx="4767943" cy="107531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Увеличение субсидий и иных межбюджетных трансфертов на 15,6 млн. рублей</a:t>
          </a:r>
        </a:p>
      </dsp:txBody>
      <dsp:txXfrm>
        <a:off x="4767943" y="0"/>
        <a:ext cx="4767943" cy="806485"/>
      </dsp:txXfrm>
    </dsp:sp>
    <dsp:sp modelId="{662A3D89-E81E-4BAB-B977-73FFB4A135F9}">
      <dsp:nvSpPr>
        <dsp:cNvPr id="0" name=""/>
        <dsp:cNvSpPr/>
      </dsp:nvSpPr>
      <dsp:spPr>
        <a:xfrm rot="10800000">
          <a:off x="0" y="1075313"/>
          <a:ext cx="4767943" cy="107531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Увеличение субвенций на передаваемые полномочия из областного бюджета на 4,7 млн. рублей</a:t>
          </a:r>
        </a:p>
      </dsp:txBody>
      <dsp:txXfrm rot="10800000">
        <a:off x="0" y="1344141"/>
        <a:ext cx="4767943" cy="806485"/>
      </dsp:txXfrm>
    </dsp:sp>
    <dsp:sp modelId="{8CC6DDD5-F7DE-4A1A-8AE3-E7D737232E5C}">
      <dsp:nvSpPr>
        <dsp:cNvPr id="0" name=""/>
        <dsp:cNvSpPr/>
      </dsp:nvSpPr>
      <dsp:spPr>
        <a:xfrm rot="5400000">
          <a:off x="6614257" y="-771001"/>
          <a:ext cx="1075313" cy="476794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Увеличение собственных доходов на 4,8 млн. рублей</a:t>
          </a:r>
        </a:p>
      </dsp:txBody>
      <dsp:txXfrm rot="-5400000">
        <a:off x="4767942" y="1344142"/>
        <a:ext cx="4767943" cy="806485"/>
      </dsp:txXfrm>
    </dsp:sp>
    <dsp:sp modelId="{18F89EFB-C823-4DD9-B9F7-F6B4138BFBE0}">
      <dsp:nvSpPr>
        <dsp:cNvPr id="0" name=""/>
        <dsp:cNvSpPr/>
      </dsp:nvSpPr>
      <dsp:spPr>
        <a:xfrm>
          <a:off x="3432408" y="679001"/>
          <a:ext cx="2671068" cy="79262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6 решений по уточнению местного бюджета района в 2020 году</a:t>
          </a:r>
        </a:p>
      </dsp:txBody>
      <dsp:txXfrm>
        <a:off x="3471101" y="717694"/>
        <a:ext cx="2593682" cy="7152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BD070-C25F-45C2-B6DD-5FFD57BAFEEC}">
      <dsp:nvSpPr>
        <dsp:cNvPr id="0" name=""/>
        <dsp:cNvSpPr/>
      </dsp:nvSpPr>
      <dsp:spPr>
        <a:xfrm>
          <a:off x="89159" y="172769"/>
          <a:ext cx="2143732" cy="1192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</a:rPr>
            <a:t>74,8</a:t>
          </a:r>
        </a:p>
      </dsp:txBody>
      <dsp:txXfrm>
        <a:off x="89159" y="172769"/>
        <a:ext cx="2143732" cy="1192405"/>
      </dsp:txXfrm>
    </dsp:sp>
    <dsp:sp modelId="{66964CBF-6F6B-4796-9C71-52BC0C468A8E}">
      <dsp:nvSpPr>
        <dsp:cNvPr id="0" name=""/>
        <dsp:cNvSpPr/>
      </dsp:nvSpPr>
      <dsp:spPr>
        <a:xfrm>
          <a:off x="2358166" y="117212"/>
          <a:ext cx="2142918" cy="12857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</a:rPr>
            <a:t>89,2</a:t>
          </a:r>
        </a:p>
      </dsp:txBody>
      <dsp:txXfrm>
        <a:off x="2358166" y="117212"/>
        <a:ext cx="2142918" cy="12857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7E8D-2CB7-47CE-AA7E-8958B4AF8DF4}">
      <dsp:nvSpPr>
        <dsp:cNvPr id="0" name=""/>
        <dsp:cNvSpPr/>
      </dsp:nvSpPr>
      <dsp:spPr>
        <a:xfrm>
          <a:off x="779421" y="3263"/>
          <a:ext cx="2039451" cy="87297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381,5 </a:t>
          </a:r>
          <a:r>
            <a:rPr lang="ru-RU" sz="1400" b="1" kern="1200" dirty="0"/>
            <a:t>млн. руб.</a:t>
          </a:r>
        </a:p>
      </dsp:txBody>
      <dsp:txXfrm>
        <a:off x="779421" y="3263"/>
        <a:ext cx="2039451" cy="872978"/>
      </dsp:txXfrm>
    </dsp:sp>
    <dsp:sp modelId="{9BC18AA9-AE84-4A11-86E6-0DC5A2FDF078}">
      <dsp:nvSpPr>
        <dsp:cNvPr id="0" name=""/>
        <dsp:cNvSpPr/>
      </dsp:nvSpPr>
      <dsp:spPr>
        <a:xfrm>
          <a:off x="3022817" y="552"/>
          <a:ext cx="2137752" cy="878399"/>
        </a:xfrm>
        <a:prstGeom prst="rect">
          <a:avLst/>
        </a:prstGeom>
        <a:solidFill>
          <a:srgbClr val="008E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476,4 </a:t>
          </a:r>
          <a:r>
            <a:rPr lang="ru-RU" sz="1200" b="1" kern="1200" dirty="0"/>
            <a:t>млн. руб.</a:t>
          </a:r>
        </a:p>
      </dsp:txBody>
      <dsp:txXfrm>
        <a:off x="3022817" y="552"/>
        <a:ext cx="2137752" cy="878399"/>
      </dsp:txXfrm>
    </dsp:sp>
    <dsp:sp modelId="{600C41C5-FFE7-4F9A-80CE-19D097EC7E7F}">
      <dsp:nvSpPr>
        <dsp:cNvPr id="0" name=""/>
        <dsp:cNvSpPr/>
      </dsp:nvSpPr>
      <dsp:spPr>
        <a:xfrm>
          <a:off x="5364515" y="552"/>
          <a:ext cx="2268542" cy="878399"/>
        </a:xfrm>
        <a:prstGeom prst="rect">
          <a:avLst/>
        </a:prstGeom>
        <a:solidFill>
          <a:srgbClr val="008E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458,7 </a:t>
          </a:r>
          <a:r>
            <a:rPr lang="ru-RU" sz="1200" b="1" kern="1200" dirty="0"/>
            <a:t>млн. руб.</a:t>
          </a:r>
        </a:p>
      </dsp:txBody>
      <dsp:txXfrm>
        <a:off x="5364515" y="552"/>
        <a:ext cx="2268542" cy="878399"/>
      </dsp:txXfrm>
    </dsp:sp>
    <dsp:sp modelId="{F659B9C2-97B8-422E-AABB-5629014AFB47}">
      <dsp:nvSpPr>
        <dsp:cNvPr id="0" name=""/>
        <dsp:cNvSpPr/>
      </dsp:nvSpPr>
      <dsp:spPr>
        <a:xfrm>
          <a:off x="883606" y="904364"/>
          <a:ext cx="2016874" cy="76680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2019 год</a:t>
          </a:r>
        </a:p>
      </dsp:txBody>
      <dsp:txXfrm>
        <a:off x="883606" y="904364"/>
        <a:ext cx="2016874" cy="766801"/>
      </dsp:txXfrm>
    </dsp:sp>
    <dsp:sp modelId="{28ED711B-131A-4570-ADBE-07D77740E6D9}">
      <dsp:nvSpPr>
        <dsp:cNvPr id="0" name=""/>
        <dsp:cNvSpPr/>
      </dsp:nvSpPr>
      <dsp:spPr>
        <a:xfrm>
          <a:off x="3060251" y="899677"/>
          <a:ext cx="2091661" cy="67184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План 2020 год</a:t>
          </a:r>
        </a:p>
      </dsp:txBody>
      <dsp:txXfrm>
        <a:off x="3060251" y="899677"/>
        <a:ext cx="2091661" cy="671844"/>
      </dsp:txXfrm>
    </dsp:sp>
    <dsp:sp modelId="{85F48937-DBD2-4FFE-8448-21B82144885D}">
      <dsp:nvSpPr>
        <dsp:cNvPr id="0" name=""/>
        <dsp:cNvSpPr/>
      </dsp:nvSpPr>
      <dsp:spPr>
        <a:xfrm>
          <a:off x="5388204" y="867617"/>
          <a:ext cx="2167997" cy="85781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Факт 2020 год</a:t>
          </a:r>
        </a:p>
      </dsp:txBody>
      <dsp:txXfrm>
        <a:off x="5388204" y="867617"/>
        <a:ext cx="2167997" cy="857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463B4-AACD-47A5-A83F-CFF6ABB431FB}">
      <dsp:nvSpPr>
        <dsp:cNvPr id="0" name=""/>
        <dsp:cNvSpPr/>
      </dsp:nvSpPr>
      <dsp:spPr>
        <a:xfrm>
          <a:off x="5481" y="0"/>
          <a:ext cx="2496282" cy="98624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Дотации 158,2</a:t>
          </a:r>
        </a:p>
      </dsp:txBody>
      <dsp:txXfrm>
        <a:off x="5481" y="0"/>
        <a:ext cx="2249721" cy="986246"/>
      </dsp:txXfrm>
    </dsp:sp>
    <dsp:sp modelId="{6F7464F7-FC80-4AEE-8F77-106697B6D612}">
      <dsp:nvSpPr>
        <dsp:cNvPr id="0" name=""/>
        <dsp:cNvSpPr/>
      </dsp:nvSpPr>
      <dsp:spPr>
        <a:xfrm>
          <a:off x="1895892" y="0"/>
          <a:ext cx="2307493" cy="986246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Субсидии 96,3</a:t>
          </a:r>
        </a:p>
      </dsp:txBody>
      <dsp:txXfrm>
        <a:off x="2389015" y="0"/>
        <a:ext cx="1321247" cy="986246"/>
      </dsp:txXfrm>
    </dsp:sp>
    <dsp:sp modelId="{EDC07EF6-7C02-471C-813A-158AADAFF9FB}">
      <dsp:nvSpPr>
        <dsp:cNvPr id="0" name=""/>
        <dsp:cNvSpPr/>
      </dsp:nvSpPr>
      <dsp:spPr>
        <a:xfrm>
          <a:off x="3597514" y="0"/>
          <a:ext cx="3300880" cy="986246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Субвенции 194,1</a:t>
          </a:r>
        </a:p>
      </dsp:txBody>
      <dsp:txXfrm>
        <a:off x="4090637" y="0"/>
        <a:ext cx="2314634" cy="986246"/>
      </dsp:txXfrm>
    </dsp:sp>
    <dsp:sp modelId="{DE17322F-4026-494F-B482-A39ACE448E82}">
      <dsp:nvSpPr>
        <dsp:cNvPr id="0" name=""/>
        <dsp:cNvSpPr/>
      </dsp:nvSpPr>
      <dsp:spPr>
        <a:xfrm>
          <a:off x="6292523" y="0"/>
          <a:ext cx="2704157" cy="986246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Иные МБТ 9,0</a:t>
          </a:r>
        </a:p>
      </dsp:txBody>
      <dsp:txXfrm>
        <a:off x="6785646" y="0"/>
        <a:ext cx="1717911" cy="986246"/>
      </dsp:txXfrm>
    </dsp:sp>
    <dsp:sp modelId="{A39E993C-D72E-44E5-BA78-99B7B02A2C42}">
      <dsp:nvSpPr>
        <dsp:cNvPr id="0" name=""/>
        <dsp:cNvSpPr/>
      </dsp:nvSpPr>
      <dsp:spPr>
        <a:xfrm>
          <a:off x="8390808" y="0"/>
          <a:ext cx="3029359" cy="986246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Прочие безвозмездные 1,1</a:t>
          </a:r>
        </a:p>
      </dsp:txBody>
      <dsp:txXfrm>
        <a:off x="8883931" y="0"/>
        <a:ext cx="2043113" cy="9862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1145D-D2C7-498A-9CD1-3A7210307EB1}">
      <dsp:nvSpPr>
        <dsp:cNvPr id="0" name=""/>
        <dsp:cNvSpPr/>
      </dsp:nvSpPr>
      <dsp:spPr>
        <a:xfrm>
          <a:off x="882532" y="609"/>
          <a:ext cx="1795090" cy="17950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Дотации поселениям 53,9</a:t>
          </a:r>
        </a:p>
      </dsp:txBody>
      <dsp:txXfrm>
        <a:off x="1145417" y="263494"/>
        <a:ext cx="1269320" cy="1269320"/>
      </dsp:txXfrm>
    </dsp:sp>
    <dsp:sp modelId="{315F93D0-BDCA-47F6-90C0-72D52DCBD0C4}">
      <dsp:nvSpPr>
        <dsp:cNvPr id="0" name=""/>
        <dsp:cNvSpPr/>
      </dsp:nvSpPr>
      <dsp:spPr>
        <a:xfrm>
          <a:off x="2823383" y="377578"/>
          <a:ext cx="1041152" cy="104115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2961388" y="775715"/>
        <a:ext cx="765142" cy="244878"/>
      </dsp:txXfrm>
    </dsp:sp>
    <dsp:sp modelId="{B5DBB0E4-C14E-44CA-9F0B-D433E91D6CA1}">
      <dsp:nvSpPr>
        <dsp:cNvPr id="0" name=""/>
        <dsp:cNvSpPr/>
      </dsp:nvSpPr>
      <dsp:spPr>
        <a:xfrm>
          <a:off x="4010297" y="609"/>
          <a:ext cx="2037804" cy="1795090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Передаваемые полномочия 59,5</a:t>
          </a:r>
        </a:p>
      </dsp:txBody>
      <dsp:txXfrm>
        <a:off x="4308726" y="263494"/>
        <a:ext cx="1440946" cy="1269320"/>
      </dsp:txXfrm>
    </dsp:sp>
    <dsp:sp modelId="{ED79AE84-3115-45F1-8911-E35ED05F7200}">
      <dsp:nvSpPr>
        <dsp:cNvPr id="0" name=""/>
        <dsp:cNvSpPr/>
      </dsp:nvSpPr>
      <dsp:spPr>
        <a:xfrm>
          <a:off x="6193863" y="377578"/>
          <a:ext cx="1041152" cy="1041152"/>
        </a:xfrm>
        <a:prstGeom prst="mathEqual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300" kern="1200"/>
        </a:p>
      </dsp:txBody>
      <dsp:txXfrm>
        <a:off x="6331868" y="592055"/>
        <a:ext cx="765142" cy="612198"/>
      </dsp:txXfrm>
    </dsp:sp>
    <dsp:sp modelId="{6D8E2AE5-D4CE-4B94-A7B2-D421BB1F4F6A}">
      <dsp:nvSpPr>
        <dsp:cNvPr id="0" name=""/>
        <dsp:cNvSpPr/>
      </dsp:nvSpPr>
      <dsp:spPr>
        <a:xfrm>
          <a:off x="7380777" y="609"/>
          <a:ext cx="1795090" cy="179509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/>
            <a:t>113,4</a:t>
          </a:r>
          <a:r>
            <a:rPr lang="ru-RU" sz="4000" kern="1200" dirty="0"/>
            <a:t> </a:t>
          </a:r>
        </a:p>
      </dsp:txBody>
      <dsp:txXfrm>
        <a:off x="7643662" y="263494"/>
        <a:ext cx="1269320" cy="1269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BD070-C25F-45C2-B6DD-5FFD57BAFEEC}">
      <dsp:nvSpPr>
        <dsp:cNvPr id="0" name=""/>
        <dsp:cNvSpPr/>
      </dsp:nvSpPr>
      <dsp:spPr>
        <a:xfrm>
          <a:off x="598554" y="0"/>
          <a:ext cx="10722588" cy="16974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/>
            <a:t>63,7%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Социальная сфера:  </a:t>
          </a:r>
          <a:r>
            <a:rPr lang="ru-RU" sz="1800" b="1" kern="1200" dirty="0"/>
            <a:t>образование, культура, </a:t>
          </a:r>
          <a:r>
            <a:rPr lang="ru-RU" sz="1800" b="1" kern="1200" dirty="0" err="1"/>
            <a:t>физ.культура</a:t>
          </a:r>
          <a:r>
            <a:rPr lang="ru-RU" sz="1800" b="1" kern="1200" dirty="0"/>
            <a:t>, </a:t>
          </a:r>
          <a:r>
            <a:rPr lang="ru-RU" sz="1800" b="1" kern="1200" dirty="0" err="1"/>
            <a:t>соц.поддержка</a:t>
          </a:r>
          <a:r>
            <a:rPr lang="ru-RU" sz="1800" b="1" kern="1200" dirty="0"/>
            <a:t>, здравоохранение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 </a:t>
          </a:r>
          <a:r>
            <a:rPr lang="ru-RU" sz="2800" b="1" kern="1200" dirty="0"/>
            <a:t>370,3. </a:t>
          </a:r>
          <a:r>
            <a:rPr lang="ru-RU" sz="1600" b="1" kern="1200" dirty="0"/>
            <a:t>млн. руб.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598554" y="0"/>
        <a:ext cx="10722588" cy="1697482"/>
      </dsp:txXfrm>
    </dsp:sp>
    <dsp:sp modelId="{66964CBF-6F6B-4796-9C71-52BC0C468A8E}">
      <dsp:nvSpPr>
        <dsp:cNvPr id="0" name=""/>
        <dsp:cNvSpPr/>
      </dsp:nvSpPr>
      <dsp:spPr>
        <a:xfrm>
          <a:off x="2426070" y="1716229"/>
          <a:ext cx="2994975" cy="162188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/>
            <a:t>11,5%</a:t>
          </a:r>
          <a:r>
            <a:rPr lang="ru-RU" sz="2000" b="1" kern="1200" dirty="0"/>
            <a:t> 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 </a:t>
          </a:r>
          <a:r>
            <a:rPr lang="ru-RU" sz="1800" b="1" kern="1200" dirty="0"/>
            <a:t>Национальная экономика</a:t>
          </a:r>
          <a:r>
            <a:rPr lang="ru-RU" sz="1800" b="1" kern="1200" dirty="0">
              <a:solidFill>
                <a:srgbClr val="FF0000"/>
              </a:solidFill>
            </a:rPr>
            <a:t>         </a:t>
          </a:r>
          <a:r>
            <a:rPr lang="ru-RU" sz="2800" b="1" kern="1200" dirty="0">
              <a:solidFill>
                <a:schemeClr val="bg1"/>
              </a:solidFill>
            </a:rPr>
            <a:t>66,8</a:t>
          </a:r>
          <a:r>
            <a:rPr lang="ru-RU" sz="1800" b="1" kern="1200" dirty="0">
              <a:solidFill>
                <a:schemeClr val="bg1"/>
              </a:solidFill>
            </a:rPr>
            <a:t> млн. руб.</a:t>
          </a:r>
        </a:p>
      </dsp:txBody>
      <dsp:txXfrm>
        <a:off x="2426070" y="1716229"/>
        <a:ext cx="2994975" cy="1621886"/>
      </dsp:txXfrm>
    </dsp:sp>
    <dsp:sp modelId="{E92A8722-7C07-4008-BDD4-7FC87C4BB6EF}">
      <dsp:nvSpPr>
        <dsp:cNvPr id="0" name=""/>
        <dsp:cNvSpPr/>
      </dsp:nvSpPr>
      <dsp:spPr>
        <a:xfrm>
          <a:off x="5507303" y="1729286"/>
          <a:ext cx="2703144" cy="162188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/>
            <a:t>9,3%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Дотации поселениям 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53,9</a:t>
          </a:r>
          <a:r>
            <a:rPr lang="ru-RU" sz="1600" b="1" kern="1200" dirty="0"/>
            <a:t> млн. руб.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507303" y="1729286"/>
        <a:ext cx="2703144" cy="1621886"/>
      </dsp:txXfrm>
    </dsp:sp>
    <dsp:sp modelId="{9F2F502C-5755-444F-B5F7-57EE8F2DEB06}">
      <dsp:nvSpPr>
        <dsp:cNvPr id="0" name=""/>
        <dsp:cNvSpPr/>
      </dsp:nvSpPr>
      <dsp:spPr>
        <a:xfrm>
          <a:off x="8396639" y="1729286"/>
          <a:ext cx="2703144" cy="162188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dirty="0">
              <a:solidFill>
                <a:schemeClr val="bg1"/>
              </a:solidFill>
            </a:rPr>
            <a:t>15,5%</a:t>
          </a:r>
          <a:r>
            <a:rPr lang="ru-RU" sz="18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Другие отрасли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bg1"/>
              </a:solidFill>
            </a:rPr>
            <a:t>90,1</a:t>
          </a:r>
          <a:r>
            <a:rPr lang="ru-RU" sz="1800" b="1" kern="1200" dirty="0">
              <a:solidFill>
                <a:schemeClr val="bg1"/>
              </a:solidFill>
            </a:rPr>
            <a:t> млн. руб.</a:t>
          </a:r>
        </a:p>
      </dsp:txBody>
      <dsp:txXfrm>
        <a:off x="8396639" y="1729286"/>
        <a:ext cx="2703144" cy="16218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CE531-8A67-4574-97DA-6AB1B184850B}">
      <dsp:nvSpPr>
        <dsp:cNvPr id="0" name=""/>
        <dsp:cNvSpPr/>
      </dsp:nvSpPr>
      <dsp:spPr>
        <a:xfrm>
          <a:off x="819130" y="268"/>
          <a:ext cx="3037732" cy="692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ОБЕСПЕЧЕНА выплата заработной платы работников с учетом повышения, в т.ч. выполнены показатели по указам Президента:</a:t>
          </a:r>
        </a:p>
      </dsp:txBody>
      <dsp:txXfrm>
        <a:off x="839424" y="20562"/>
        <a:ext cx="2997144" cy="652294"/>
      </dsp:txXfrm>
    </dsp:sp>
    <dsp:sp modelId="{52E6A817-C072-4743-A23A-DB3C054701ED}">
      <dsp:nvSpPr>
        <dsp:cNvPr id="0" name=""/>
        <dsp:cNvSpPr/>
      </dsp:nvSpPr>
      <dsp:spPr>
        <a:xfrm rot="5400000">
          <a:off x="2288602" y="742545"/>
          <a:ext cx="98789" cy="987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B7F7A-3F7D-46FC-9A80-974648B01D6B}">
      <dsp:nvSpPr>
        <dsp:cNvPr id="0" name=""/>
        <dsp:cNvSpPr/>
      </dsp:nvSpPr>
      <dsp:spPr>
        <a:xfrm>
          <a:off x="987762" y="890730"/>
          <a:ext cx="2700469" cy="564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36 050,0 руб. средняя з/плата педагогов д/садов</a:t>
          </a:r>
        </a:p>
      </dsp:txBody>
      <dsp:txXfrm>
        <a:off x="1004296" y="907264"/>
        <a:ext cx="2667401" cy="531444"/>
      </dsp:txXfrm>
    </dsp:sp>
    <dsp:sp modelId="{03C28F44-EACC-43B1-A649-7BB50984F667}">
      <dsp:nvSpPr>
        <dsp:cNvPr id="0" name=""/>
        <dsp:cNvSpPr/>
      </dsp:nvSpPr>
      <dsp:spPr>
        <a:xfrm rot="5400000">
          <a:off x="2288602" y="1504637"/>
          <a:ext cx="98789" cy="987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77E79-97CD-47F3-B673-0278DC2B558B}">
      <dsp:nvSpPr>
        <dsp:cNvPr id="0" name=""/>
        <dsp:cNvSpPr/>
      </dsp:nvSpPr>
      <dsp:spPr>
        <a:xfrm>
          <a:off x="1001186" y="1652822"/>
          <a:ext cx="2673621" cy="564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38 723,5 руб. средняя з/плата педагогов школ</a:t>
          </a:r>
        </a:p>
      </dsp:txBody>
      <dsp:txXfrm>
        <a:off x="1017720" y="1669356"/>
        <a:ext cx="2640553" cy="531444"/>
      </dsp:txXfrm>
    </dsp:sp>
    <dsp:sp modelId="{D92FDF0F-3850-402F-8601-CC6AA8AC9988}">
      <dsp:nvSpPr>
        <dsp:cNvPr id="0" name=""/>
        <dsp:cNvSpPr/>
      </dsp:nvSpPr>
      <dsp:spPr>
        <a:xfrm rot="5400000">
          <a:off x="2288602" y="2266729"/>
          <a:ext cx="98789" cy="987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D5474-3C80-4762-A605-766D2DEACFFD}">
      <dsp:nvSpPr>
        <dsp:cNvPr id="0" name=""/>
        <dsp:cNvSpPr/>
      </dsp:nvSpPr>
      <dsp:spPr>
        <a:xfrm>
          <a:off x="974337" y="2414914"/>
          <a:ext cx="2727318" cy="564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39 195,0 руб. средняя з/плата педагогов доп. образования</a:t>
          </a:r>
        </a:p>
      </dsp:txBody>
      <dsp:txXfrm>
        <a:off x="990871" y="2431448"/>
        <a:ext cx="2694250" cy="5314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C7F9-F732-4AED-8DD3-E7B238800BD0}">
      <dsp:nvSpPr>
        <dsp:cNvPr id="0" name=""/>
        <dsp:cNvSpPr/>
      </dsp:nvSpPr>
      <dsp:spPr>
        <a:xfrm>
          <a:off x="1840319" y="1667617"/>
          <a:ext cx="1560428" cy="156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Сеть отрасли «Образование» состоит:</a:t>
          </a:r>
        </a:p>
      </dsp:txBody>
      <dsp:txXfrm>
        <a:off x="2068838" y="1896136"/>
        <a:ext cx="1103390" cy="1103390"/>
      </dsp:txXfrm>
    </dsp:sp>
    <dsp:sp modelId="{7BDF35EF-5DF7-4516-97CB-1DE783B72BE1}">
      <dsp:nvSpPr>
        <dsp:cNvPr id="0" name=""/>
        <dsp:cNvSpPr/>
      </dsp:nvSpPr>
      <dsp:spPr>
        <a:xfrm rot="12156149">
          <a:off x="695640" y="1671076"/>
          <a:ext cx="1186418" cy="44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4C5B0-723F-4935-BC93-B9EFE06DA58C}">
      <dsp:nvSpPr>
        <dsp:cNvPr id="0" name=""/>
        <dsp:cNvSpPr/>
      </dsp:nvSpPr>
      <dsp:spPr>
        <a:xfrm>
          <a:off x="0" y="1072483"/>
          <a:ext cx="1482406" cy="1185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8-ми </a:t>
          </a:r>
          <a:r>
            <a:rPr lang="ru-RU" sz="1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общеобразо-вательных</a:t>
          </a: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учреждений </a:t>
          </a:r>
        </a:p>
      </dsp:txBody>
      <dsp:txXfrm>
        <a:off x="34735" y="1107218"/>
        <a:ext cx="1412936" cy="1116455"/>
      </dsp:txXfrm>
    </dsp:sp>
    <dsp:sp modelId="{00F370D5-B83A-450C-ADB1-4C5450AC5172}">
      <dsp:nvSpPr>
        <dsp:cNvPr id="0" name=""/>
        <dsp:cNvSpPr/>
      </dsp:nvSpPr>
      <dsp:spPr>
        <a:xfrm rot="15475608">
          <a:off x="1882209" y="953495"/>
          <a:ext cx="932516" cy="44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97B07-374E-4ECD-84AE-56F25E5F82DB}">
      <dsp:nvSpPr>
        <dsp:cNvPr id="0" name=""/>
        <dsp:cNvSpPr/>
      </dsp:nvSpPr>
      <dsp:spPr>
        <a:xfrm>
          <a:off x="1509741" y="126948"/>
          <a:ext cx="1482406" cy="118592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4-х дошкольных образовательных учреждений</a:t>
          </a:r>
        </a:p>
      </dsp:txBody>
      <dsp:txXfrm>
        <a:off x="1544476" y="161683"/>
        <a:ext cx="1412936" cy="1116455"/>
      </dsp:txXfrm>
    </dsp:sp>
    <dsp:sp modelId="{816DF109-C83D-431D-86EE-C7971E5F8BCB}">
      <dsp:nvSpPr>
        <dsp:cNvPr id="0" name=""/>
        <dsp:cNvSpPr/>
      </dsp:nvSpPr>
      <dsp:spPr>
        <a:xfrm rot="18532199">
          <a:off x="3011491" y="932539"/>
          <a:ext cx="1514064" cy="44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9C0C2-4CA7-4899-A53A-BEA40482EFD4}">
      <dsp:nvSpPr>
        <dsp:cNvPr id="0" name=""/>
        <dsp:cNvSpPr/>
      </dsp:nvSpPr>
      <dsp:spPr>
        <a:xfrm>
          <a:off x="3374416" y="0"/>
          <a:ext cx="1482406" cy="118592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bevelT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2-х образовательных учреждений дополнительного образования детей</a:t>
          </a:r>
        </a:p>
      </dsp:txBody>
      <dsp:txXfrm>
        <a:off x="3409151" y="34735"/>
        <a:ext cx="1412936" cy="1116455"/>
      </dsp:txXfrm>
    </dsp:sp>
    <dsp:sp modelId="{B8FC007A-2538-436F-A6FA-F479744F52B2}">
      <dsp:nvSpPr>
        <dsp:cNvPr id="0" name=""/>
        <dsp:cNvSpPr/>
      </dsp:nvSpPr>
      <dsp:spPr>
        <a:xfrm rot="20916966">
          <a:off x="3455857" y="1907063"/>
          <a:ext cx="1492180" cy="44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4D680-FC62-482C-8016-5701C76B594B}">
      <dsp:nvSpPr>
        <dsp:cNvPr id="0" name=""/>
        <dsp:cNvSpPr/>
      </dsp:nvSpPr>
      <dsp:spPr>
        <a:xfrm>
          <a:off x="4192156" y="1389197"/>
          <a:ext cx="1482406" cy="118592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Управление образования администрации района</a:t>
          </a:r>
        </a:p>
      </dsp:txBody>
      <dsp:txXfrm>
        <a:off x="4226891" y="1423932"/>
        <a:ext cx="1412936" cy="111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0.17357</cdr:x>
      <cdr:y>0.05931</cdr:y>
    </cdr:from>
    <cdr:to>
      <cdr:x>0.24857</cdr:x>
      <cdr:y>0.42663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1DCDB9-9F01-4B79-B5E0-25692B1CDE6D}"/>
            </a:ext>
          </a:extLst>
        </cdr:cNvPr>
        <cdr:cNvSpPr txBox="1"/>
      </cdr:nvSpPr>
      <cdr:spPr>
        <a:xfrm xmlns:a="http://schemas.openxmlformats.org/drawingml/2006/main">
          <a:off x="2116183" y="172953"/>
          <a:ext cx="914400" cy="1071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0.81004</cdr:x>
      <cdr:y>0.25237</cdr:y>
    </cdr:from>
    <cdr:to>
      <cdr:x>0.88504</cdr:x>
      <cdr:y>0.56594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B429CC4-45C2-4258-99E4-DC866C4C8B69}"/>
            </a:ext>
          </a:extLst>
        </cdr:cNvPr>
        <cdr:cNvSpPr txBox="1"/>
      </cdr:nvSpPr>
      <cdr:spPr>
        <a:xfrm xmlns:a="http://schemas.openxmlformats.org/drawingml/2006/main">
          <a:off x="9875961" y="7359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0.01071</cdr:x>
      <cdr:y>0</cdr:y>
    </cdr:from>
    <cdr:to>
      <cdr:x>0.16393</cdr:x>
      <cdr:y>0.15831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id="{3AAF4092-C7CA-46EE-B50C-9E2E1C175552}"/>
            </a:ext>
          </a:extLst>
        </cdr:cNvPr>
        <cdr:cNvSpPr txBox="1"/>
      </cdr:nvSpPr>
      <cdr:spPr>
        <a:xfrm xmlns:a="http://schemas.openxmlformats.org/drawingml/2006/main">
          <a:off x="130629" y="0"/>
          <a:ext cx="186798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i="1" dirty="0"/>
            <a:t>Доля в общем объеме</a:t>
          </a:r>
        </a:p>
        <a:p xmlns:a="http://schemas.openxmlformats.org/drawingml/2006/main">
          <a:r>
            <a:rPr lang="ru-RU" sz="1200" i="1" dirty="0"/>
            <a:t>поступлений</a:t>
          </a:r>
        </a:p>
      </cdr:txBody>
    </cdr:sp>
  </cdr:relSizeAnchor>
  <cdr:relSizeAnchor xmlns:cdr="http://schemas.openxmlformats.org/drawingml/2006/chartDrawing">
    <cdr:from>
      <cdr:x>0.56721</cdr:x>
      <cdr:y>0.8901</cdr:y>
    </cdr:from>
    <cdr:to>
      <cdr:x>0.83186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30D546D-7042-4FB1-9D6B-F2D4BEA2175A}"/>
            </a:ext>
          </a:extLst>
        </cdr:cNvPr>
        <cdr:cNvSpPr txBox="1"/>
      </cdr:nvSpPr>
      <cdr:spPr>
        <a:xfrm xmlns:a="http://schemas.openxmlformats.org/drawingml/2006/main">
          <a:off x="6915482" y="2595681"/>
          <a:ext cx="3226526" cy="32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Поступление НДФЛ в 2019-2020 гг., 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0.20424</cdr:x>
      <cdr:y>0.41176</cdr:y>
    </cdr:from>
    <cdr:to>
      <cdr:x>0.37924</cdr:x>
      <cdr:y>0.61812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4494" y="1068935"/>
          <a:ext cx="1477615" cy="53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/>
        </a:p>
        <a:p xmlns:a="http://schemas.openxmlformats.org/drawingml/2006/main">
          <a:pPr algn="ctr"/>
          <a:endParaRPr lang="ru-RU" sz="2000" b="1" dirty="0"/>
        </a:p>
      </cdr:txBody>
    </cdr:sp>
  </cdr:relSizeAnchor>
  <cdr:relSizeAnchor xmlns:cdr="http://schemas.openxmlformats.org/drawingml/2006/chartDrawing">
    <cdr:from>
      <cdr:x>0.16796</cdr:x>
      <cdr:y>0.45634</cdr:y>
    </cdr:from>
    <cdr:to>
      <cdr:x>0.32765</cdr:x>
      <cdr:y>0.59686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7F59930-597A-4837-8772-F9A220042D27}"/>
            </a:ext>
          </a:extLst>
        </cdr:cNvPr>
        <cdr:cNvSpPr txBox="1"/>
      </cdr:nvSpPr>
      <cdr:spPr>
        <a:xfrm xmlns:a="http://schemas.openxmlformats.org/drawingml/2006/main">
          <a:off x="727706" y="1311539"/>
          <a:ext cx="691857" cy="40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FF0000"/>
              </a:solidFill>
            </a:rPr>
            <a:t>298,8</a:t>
          </a:r>
        </a:p>
        <a:p xmlns:a="http://schemas.openxmlformats.org/drawingml/2006/main">
          <a:endParaRPr lang="ru-RU" sz="1100" dirty="0">
            <a:solidFill>
              <a:srgbClr val="FF0000"/>
            </a:solidFill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0.11131</cdr:x>
      <cdr:y>0.14234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D3EA68D-5DC1-45B3-BA85-ECAE39E20396}"/>
            </a:ext>
          </a:extLst>
        </cdr:cNvPr>
        <cdr:cNvSpPr txBox="1"/>
      </cdr:nvSpPr>
      <cdr:spPr>
        <a:xfrm xmlns:a="http://schemas.openxmlformats.org/drawingml/2006/main">
          <a:off x="0" y="0"/>
          <a:ext cx="482264" cy="409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0.20424</cdr:x>
      <cdr:y>0.41176</cdr:y>
    </cdr:from>
    <cdr:to>
      <cdr:x>0.37924</cdr:x>
      <cdr:y>0.61812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4494" y="1068935"/>
          <a:ext cx="1477615" cy="53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/>
        </a:p>
        <a:p xmlns:a="http://schemas.openxmlformats.org/drawingml/2006/main">
          <a:pPr algn="ctr"/>
          <a:endParaRPr lang="ru-RU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0.20424</cdr:x>
      <cdr:y>0.41176</cdr:y>
    </cdr:from>
    <cdr:to>
      <cdr:x>0.37924</cdr:x>
      <cdr:y>0.61812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4494" y="1068935"/>
          <a:ext cx="1477615" cy="53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/>
        </a:p>
        <a:p xmlns:a="http://schemas.openxmlformats.org/drawingml/2006/main">
          <a:pPr algn="ctr"/>
          <a:endParaRPr lang="ru-RU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0.0082</cdr:x>
      <cdr:y>0</cdr:y>
    </cdr:from>
    <cdr:to>
      <cdr:x>0.11228</cdr:x>
      <cdr:y>0.19394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-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rgbClr val="B30D54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Arial Black" pitchFamily="34" charset="0"/>
          </a:endParaRPr>
        </a:p>
        <a:p xmlns:a="http://schemas.openxmlformats.org/drawingml/2006/main">
          <a:endParaRPr lang="ru-RU" sz="1600" dirty="0">
            <a:solidFill>
              <a:srgbClr val="B30D54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Arial Black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0.59154</cdr:x>
      <cdr:y>0.53571</cdr:y>
    </cdr:from>
    <cdr:to>
      <cdr:x>0.78473</cdr:x>
      <cdr:y>0.84821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1649C66-877C-4E3E-A43A-DF27F58858CF}"/>
            </a:ext>
          </a:extLst>
        </cdr:cNvPr>
        <cdr:cNvSpPr txBox="1"/>
      </cdr:nvSpPr>
      <cdr:spPr>
        <a:xfrm xmlns:a="http://schemas.openxmlformats.org/drawingml/2006/main">
          <a:off x="2799805" y="15675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FF0000"/>
              </a:solidFill>
              <a:latin typeface="Arial Black" panose="020B0A04020102020204" pitchFamily="34" charset="0"/>
            </a:rPr>
            <a:t>+ 1,0 </a:t>
          </a:r>
          <a:r>
            <a:rPr lang="ru-RU" sz="1200" b="1" dirty="0">
              <a:solidFill>
                <a:srgbClr val="FF0000"/>
              </a:solidFill>
            </a:rPr>
            <a:t>млн. руб</a:t>
          </a:r>
          <a:r>
            <a:rPr lang="ru-RU" sz="2400" b="1" dirty="0">
              <a:solidFill>
                <a:srgbClr val="FF0000"/>
              </a:solidFill>
            </a:rPr>
            <a:t>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0.40002</cdr:x>
      <cdr:y>0.58923</cdr:y>
    </cdr:from>
    <cdr:to>
      <cdr:x>0.55654</cdr:x>
      <cdr:y>0.96227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8FB6C50-04DB-40B8-9415-E9CC84BB3139}"/>
            </a:ext>
          </a:extLst>
        </cdr:cNvPr>
        <cdr:cNvSpPr txBox="1"/>
      </cdr:nvSpPr>
      <cdr:spPr>
        <a:xfrm xmlns:a="http://schemas.openxmlformats.org/drawingml/2006/main">
          <a:off x="2337011" y="1428145"/>
          <a:ext cx="914424" cy="904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1">
                  <a:lumMod val="75000"/>
                </a:schemeClr>
              </a:solidFill>
            </a:rPr>
            <a:t>Выполнение задания по </a:t>
          </a:r>
        </a:p>
        <a:p xmlns:a="http://schemas.openxmlformats.org/drawingml/2006/main">
          <a:r>
            <a:rPr lang="ru-RU" sz="1600" b="1" dirty="0">
              <a:solidFill>
                <a:schemeClr val="accent1">
                  <a:lumMod val="75000"/>
                </a:schemeClr>
              </a:solidFill>
            </a:rPr>
            <a:t>сбору транспортного налога, </a:t>
          </a:r>
          <a:r>
            <a:rPr lang="ru-RU" b="1" dirty="0">
              <a:solidFill>
                <a:schemeClr val="accent1">
                  <a:lumMod val="75000"/>
                </a:schemeClr>
              </a:solidFill>
            </a:rPr>
            <a:t>млн. руб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0.60796</cdr:x>
      <cdr:y>0.26586</cdr:y>
    </cdr:from>
    <cdr:to>
      <cdr:x>0.76448</cdr:x>
      <cdr:y>0.64313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C61F3C6-C698-4DFA-975C-C9593E9436BA}"/>
            </a:ext>
          </a:extLst>
        </cdr:cNvPr>
        <cdr:cNvSpPr txBox="1"/>
      </cdr:nvSpPr>
      <cdr:spPr>
        <a:xfrm xmlns:a="http://schemas.openxmlformats.org/drawingml/2006/main">
          <a:off x="3551863" y="6443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FF0000"/>
              </a:solidFill>
              <a:latin typeface="Arial Black" panose="020B0A04020102020204" pitchFamily="34" charset="0"/>
            </a:rPr>
            <a:t>-0,2 </a:t>
          </a:r>
          <a:r>
            <a:rPr lang="ru-RU" sz="1200" b="1" dirty="0">
              <a:solidFill>
                <a:srgbClr val="FF0000"/>
              </a:solidFill>
            </a:rPr>
            <a:t>млн. руб.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0.02492</cdr:y>
    </cdr:from>
    <cdr:to>
      <cdr:x>0.22413</cdr:x>
      <cdr:y>0.25349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75148"/>
          <a:ext cx="1346603" cy="68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/>
            <a:t>млн. руб.</a:t>
          </a:r>
        </a:p>
      </cdr:txBody>
    </cdr:sp>
  </cdr:relSizeAnchor>
  <cdr:relSizeAnchor xmlns:cdr="http://schemas.openxmlformats.org/drawingml/2006/chartDrawing">
    <cdr:from>
      <cdr:x>0.44509</cdr:x>
      <cdr:y>0.18841</cdr:y>
    </cdr:from>
    <cdr:to>
      <cdr:x>0.56528</cdr:x>
      <cdr:y>0.52207</cdr:y>
    </cdr:to>
    <cdr:sp macro="" textlink="">
      <cdr:nvSpPr>
        <cdr:cNvPr id="3" name="Shape 8"/>
        <cdr:cNvSpPr/>
      </cdr:nvSpPr>
      <cdr:spPr>
        <a:xfrm xmlns:a="http://schemas.openxmlformats.org/drawingml/2006/main" rot="3997918">
          <a:off x="3119436" y="640393"/>
          <a:ext cx="1006250" cy="861850"/>
        </a:xfrm>
        <a:prstGeom xmlns:a="http://schemas.openxmlformats.org/drawingml/2006/main" prst="swooshArrow">
          <a:avLst>
            <a:gd name="adj1" fmla="val 25000"/>
            <a:gd name="adj2" fmla="val 25000"/>
          </a:avLst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1">
            <a:tint val="40000"/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1">
            <a:tint val="4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dk1">
            <a:hueOff val="0"/>
            <a:satOff val="0"/>
            <a:lumOff val="0"/>
            <a:alphaOff val="0"/>
          </a:schemeClr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sz="2400" b="1" dirty="0">
            <a:solidFill>
              <a:sysClr val="windowText" lastClr="000000"/>
            </a:solidFill>
          </a:endParaRPr>
        </a:p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2400" b="1" dirty="0">
              <a:solidFill>
                <a:sysClr val="windowText" lastClr="000000"/>
              </a:solidFill>
            </a:rPr>
            <a:t>                                                              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0.54093</cdr:x>
      <cdr:y>0.72488</cdr:y>
    </cdr:from>
    <cdr:to>
      <cdr:x>0.62701</cdr:x>
      <cdr:y>0.87092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938F8BE-627C-4135-BCB4-32FAE3FE10F7}"/>
            </a:ext>
          </a:extLst>
        </cdr:cNvPr>
        <cdr:cNvSpPr txBox="1"/>
      </cdr:nvSpPr>
      <cdr:spPr>
        <a:xfrm xmlns:a="http://schemas.openxmlformats.org/drawingml/2006/main" rot="10800000" flipV="1">
          <a:off x="3878889" y="2186097"/>
          <a:ext cx="617219" cy="440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/>
            <a:t>0,0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CC75B-551F-4EA0-B474-4CBD5378106C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B3321-861F-42DE-BDA6-A98756C17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BE33-3AF4-479F-9EE7-4C2AA67AF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C1CB90-FFB4-4EF9-8D48-0B339D995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E3B7C-0724-46C9-82BF-D96B8D16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BD321-50F1-48C5-B50D-4ACA3B0A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9D18D-5BF5-4DA3-8DFB-3FA10EA3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9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6B5A5-E046-4A89-80A5-03E0FAC7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411A68-2E70-4F98-BBC8-FAD490D7C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DD297-6BF3-4210-BAA8-BA23C7F1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60E9B-2BC2-47AC-B599-28EE9BA3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7A477-F961-44B2-9E38-5E6E4F19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8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6FF5EA-54E1-45CD-A931-6AE4CF142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42B9-6451-4C30-BE4F-2B044DCDB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CE9F0-F6E1-4A51-A4AC-63BD490A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58DF9-3173-404B-82DA-0B5B88B4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08F0A-9814-439C-86E0-8F696377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44CE5-74D2-4ADA-ADD9-DF1C58D2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6722E6-557A-4124-BF66-B7E64ADD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D9048-C4B9-4EDA-A41D-5252C22D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1D70D-5884-4B27-8EF5-23D52D1A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89D56-0889-40CD-B1FB-E343FC87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D305-0C21-4915-AF30-BFFFB887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4EC3D-215E-45A5-84F4-677C69CD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F3305-92FE-4F61-A75A-09DEFE3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95ED1-2CD6-472B-9968-28B58062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73B6D-BE1D-4A56-9B55-DEEC369B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D7228-51FF-4470-BD92-DE493B80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11BAA-C511-4F23-8D1C-6A84EB032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02ABE-AB53-42F2-8AA4-68BD15C38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7716B-851A-4046-ABC9-AE0A7E95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FA654B-8D03-4C66-9AB1-A5AB0978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C39D7-47CA-455A-B929-00B07327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2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9990A-5A80-4209-AB17-D8903C6A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84EB90-5F1F-4F53-BD1E-6307BF8A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6E0D05-65EA-4E72-ACE4-05C530CB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185EC2-F8D8-4087-A041-4C1888323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49244C-1A21-45A6-85DF-B80180D0A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0653DD-BFE5-4ABD-929E-F2FC7F8E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14C275-DED3-4080-B9F2-350DEFF0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9C2DF9-6AAC-4879-84B8-7BC68838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1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DA6F9-558C-43FF-8751-53E5926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7CCCB4-4283-4FF1-9068-291C8D00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ACC2E1-6BFB-4495-BF0D-01684310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3646F9-B1A5-4853-B286-DE00A840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D184FD-AD7A-4656-8854-2B3D1F12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143E1D-BAB2-4F4F-ABDC-BF6EF12B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F88E00-6953-4EDF-9264-CAB5176B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5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3D34D-0EA5-4F45-8F7B-334A0A9D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F89BF-100C-442E-ABC3-A322996C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7FA769-7045-4BC5-A366-3CEEDEECE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87C8E3-E969-43DE-9465-82E67C23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BFB347-FF08-4D13-9C89-1816ACDC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CB26C6-8D35-4C48-9731-81EF5181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63104-3EAD-4750-A76E-3A92E7AC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A90FAE-658D-4297-B70C-03007F01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A2551D-F8E3-4A00-9361-82D58F341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139F68-F19C-409D-825C-351F86B5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94B5A6-0CB9-4493-82AA-A5A3E585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E347B-81F3-4212-BA65-AA39A090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3CB3B-49FA-4080-9E2D-CAADEC69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4066A-A7CA-4848-A6BE-481D8A4F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5E5E29-4D0C-436A-ABEF-25AEC3C4B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2B75-D030-4E7A-8B21-7B6AD14A57E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8ADA6-487E-40C1-A85A-0A0FF9843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668D5-875F-40D1-9A06-9A3E5701A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11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chart" Target="../charts/chart6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4C35E-8AEE-4345-8257-A5C7978ED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366" y="666207"/>
            <a:ext cx="9144000" cy="7184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Устюженский муниципальный район Вологодской области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848379E-0150-4297-AD64-106611977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7169"/>
            <a:ext cx="9144000" cy="3697831"/>
          </a:xfrm>
        </p:spPr>
        <p:txBody>
          <a:bodyPr>
            <a:normAutofit/>
          </a:bodyPr>
          <a:lstStyle/>
          <a:p>
            <a:endParaRPr lang="ru-RU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r>
              <a:rPr lang="ru-RU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проекта</a:t>
            </a:r>
          </a:p>
          <a:p>
            <a:pPr>
              <a:lnSpc>
                <a:spcPct val="100000"/>
              </a:lnSpc>
            </a:pPr>
            <a:r>
              <a:rPr lang="ru-RU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решения Земского Собрания района </a:t>
            </a:r>
          </a:p>
          <a:p>
            <a:pPr>
              <a:lnSpc>
                <a:spcPct val="100000"/>
              </a:lnSpc>
            </a:pPr>
            <a:r>
              <a:rPr lang="ru-RU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утверждении Отчета об исполнении местного бюджета Устюженского муниципального района за 2020 год»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08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4954" y="169017"/>
            <a:ext cx="10202091" cy="71933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КУЛЬТУРА, ФИЗИЧЕСКАЯ КУЛЬТУРА И СПОРТ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966" y="434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66800" y="4529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94606" y="4803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923A8418-EF90-4B06-88D2-759573571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298099"/>
              </p:ext>
            </p:extLst>
          </p:nvPr>
        </p:nvGraphicFramePr>
        <p:xfrm>
          <a:off x="378147" y="1426827"/>
          <a:ext cx="3795439" cy="28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6D8C70-EA84-4A5B-9F96-B3AC8C134AFB}"/>
              </a:ext>
            </a:extLst>
          </p:cNvPr>
          <p:cNvSpPr txBox="1"/>
          <p:nvPr/>
        </p:nvSpPr>
        <p:spPr>
          <a:xfrm>
            <a:off x="1436216" y="902731"/>
            <a:ext cx="10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Культура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3E525-56D9-40C3-BC5C-7A8617359D54}"/>
              </a:ext>
            </a:extLst>
          </p:cNvPr>
          <p:cNvSpPr txBox="1"/>
          <p:nvPr/>
        </p:nvSpPr>
        <p:spPr>
          <a:xfrm>
            <a:off x="412627" y="1567001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Млн.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C730A-DBF3-4E6A-9AF8-5B6120FBD704}"/>
              </a:ext>
            </a:extLst>
          </p:cNvPr>
          <p:cNvSpPr txBox="1"/>
          <p:nvPr/>
        </p:nvSpPr>
        <p:spPr>
          <a:xfrm>
            <a:off x="1172871" y="266377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44,4</a:t>
            </a:r>
          </a:p>
        </p:txBody>
      </p:sp>
      <p:graphicFrame>
        <p:nvGraphicFramePr>
          <p:cNvPr id="24" name="Объект 3">
            <a:extLst>
              <a:ext uri="{FF2B5EF4-FFF2-40B4-BE49-F238E27FC236}">
                <a16:creationId xmlns:a16="http://schemas.microsoft.com/office/drawing/2014/main" id="{4595B31F-AD57-4694-A31F-BEA4502FE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639423"/>
              </p:ext>
            </p:extLst>
          </p:nvPr>
        </p:nvGraphicFramePr>
        <p:xfrm>
          <a:off x="7983934" y="1515667"/>
          <a:ext cx="3795439" cy="229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750EFEE-3DF5-4C5D-A4DF-85E69631B6DC}"/>
              </a:ext>
            </a:extLst>
          </p:cNvPr>
          <p:cNvSpPr txBox="1"/>
          <p:nvPr/>
        </p:nvSpPr>
        <p:spPr>
          <a:xfrm>
            <a:off x="8139793" y="1516040"/>
            <a:ext cx="784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Млн. 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7975F-C36D-465A-ADCE-0F087F09EB82}"/>
              </a:ext>
            </a:extLst>
          </p:cNvPr>
          <p:cNvSpPr txBox="1"/>
          <p:nvPr/>
        </p:nvSpPr>
        <p:spPr>
          <a:xfrm>
            <a:off x="8400648" y="1068196"/>
            <a:ext cx="309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Физическая культура и спорт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36562-4534-4B83-AD29-820F8D4EE127}"/>
              </a:ext>
            </a:extLst>
          </p:cNvPr>
          <p:cNvSpPr txBox="1"/>
          <p:nvPr/>
        </p:nvSpPr>
        <p:spPr>
          <a:xfrm>
            <a:off x="8986866" y="2497209"/>
            <a:ext cx="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14,4</a:t>
            </a: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040DBEE0-2325-4644-A541-32F7F76AB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91059"/>
              </p:ext>
            </p:extLst>
          </p:nvPr>
        </p:nvGraphicFramePr>
        <p:xfrm>
          <a:off x="4407671" y="1657157"/>
          <a:ext cx="3254571" cy="287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Скругленный прямоугольник 1">
            <a:extLst>
              <a:ext uri="{FF2B5EF4-FFF2-40B4-BE49-F238E27FC236}">
                <a16:creationId xmlns:a16="http://schemas.microsoft.com/office/drawing/2014/main" id="{796F6CF4-972E-4F46-ADCF-9CEDD5BF468A}"/>
              </a:ext>
            </a:extLst>
          </p:cNvPr>
          <p:cNvSpPr/>
          <p:nvPr/>
        </p:nvSpPr>
        <p:spPr>
          <a:xfrm>
            <a:off x="770257" y="5087427"/>
            <a:ext cx="2558568" cy="137434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Работники культуры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34 890     37 224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2019г.      2020г.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C31DAAA-FB68-43CB-8DB2-C72C4E434DB3}"/>
              </a:ext>
            </a:extLst>
          </p:cNvPr>
          <p:cNvSpPr/>
          <p:nvPr/>
        </p:nvSpPr>
        <p:spPr>
          <a:xfrm>
            <a:off x="482517" y="4450775"/>
            <a:ext cx="335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Выполнение Указов Президента по заработной плате</a:t>
            </a:r>
          </a:p>
        </p:txBody>
      </p:sp>
      <p:graphicFrame>
        <p:nvGraphicFramePr>
          <p:cNvPr id="26" name="Содержимое 6">
            <a:extLst>
              <a:ext uri="{FF2B5EF4-FFF2-40B4-BE49-F238E27FC236}">
                <a16:creationId xmlns:a16="http://schemas.microsoft.com/office/drawing/2014/main" id="{7BE9FF04-E24B-4F0E-B14A-6B9B8194C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775332"/>
              </p:ext>
            </p:extLst>
          </p:nvPr>
        </p:nvGraphicFramePr>
        <p:xfrm>
          <a:off x="6372608" y="4714561"/>
          <a:ext cx="5339113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871">
                <a:tc>
                  <a:txBody>
                    <a:bodyPr/>
                    <a:lstStyle/>
                    <a:p>
                      <a:r>
                        <a:rPr lang="ru-RU" sz="12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Первоначально утверждено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  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Дополнительные средства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+1,9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+8,3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Итого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+10,2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AE0ED1E-A282-4D4B-B74C-9336475A870F}"/>
              </a:ext>
            </a:extLst>
          </p:cNvPr>
          <p:cNvSpPr txBox="1"/>
          <p:nvPr/>
        </p:nvSpPr>
        <p:spPr>
          <a:xfrm>
            <a:off x="10033650" y="4450775"/>
            <a:ext cx="784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Млн. руб.</a:t>
            </a:r>
          </a:p>
        </p:txBody>
      </p:sp>
      <p:pic>
        <p:nvPicPr>
          <p:cNvPr id="28" name="Picture 2" descr="http://ou2.krut.obr55.ru/files/2020/02/olimpiada-%D0%BA%D0%BE%D0%BF%D0%B8%D1%8F-300x246.png">
            <a:extLst>
              <a:ext uri="{FF2B5EF4-FFF2-40B4-BE49-F238E27FC236}">
                <a16:creationId xmlns:a16="http://schemas.microsoft.com/office/drawing/2014/main" id="{00334C48-8312-4122-A856-679A71CC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85" y="4756783"/>
            <a:ext cx="2195366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0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B84853-AFEB-40DC-97C3-84BA4A0D1032}"/>
              </a:ext>
            </a:extLst>
          </p:cNvPr>
          <p:cNvSpPr/>
          <p:nvPr/>
        </p:nvSpPr>
        <p:spPr>
          <a:xfrm>
            <a:off x="-984068" y="107599"/>
            <a:ext cx="120134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            РЕАЛИЗАЦИЯ НАЦИОНАЛЬНЫХ ПРОЕКТОВ за 2020 год</a:t>
            </a:r>
            <a:endParaRPr lang="ru-RU" sz="2000" b="1" dirty="0">
              <a:solidFill>
                <a:srgbClr val="44546A">
                  <a:lumMod val="50000"/>
                </a:srgbClr>
              </a:solidFill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2F7C2BD-E741-416E-80B2-8B29D2BDD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140220"/>
              </p:ext>
            </p:extLst>
          </p:nvPr>
        </p:nvGraphicFramePr>
        <p:xfrm>
          <a:off x="416489" y="841984"/>
          <a:ext cx="5175936" cy="517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28E7CF3-E4B3-4DEB-A251-BC0899B04E47}"/>
              </a:ext>
            </a:extLst>
          </p:cNvPr>
          <p:cNvSpPr txBox="1"/>
          <p:nvPr/>
        </p:nvSpPr>
        <p:spPr>
          <a:xfrm>
            <a:off x="2233748" y="3734284"/>
            <a:ext cx="9685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14,8</a:t>
            </a:r>
            <a:r>
              <a:rPr lang="ru-RU" dirty="0"/>
              <a:t>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млн. руб.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392C01CE-B370-42C9-AA4A-3717876B3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725980"/>
              </p:ext>
            </p:extLst>
          </p:nvPr>
        </p:nvGraphicFramePr>
        <p:xfrm>
          <a:off x="4090125" y="1126936"/>
          <a:ext cx="7823200" cy="541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1D12A7-2D63-4C28-93B0-368FF6E7288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66514" y="104423"/>
            <a:ext cx="2017557" cy="1223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B9521B-E0F9-41D3-BA67-F2636BD06B14}"/>
              </a:ext>
            </a:extLst>
          </p:cNvPr>
          <p:cNvSpPr/>
          <p:nvPr/>
        </p:nvSpPr>
        <p:spPr>
          <a:xfrm>
            <a:off x="309155" y="185976"/>
            <a:ext cx="120134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ИСПОЛНЕНИЕ ДОРОЖНОГО ФОНДА РАЙОНА за 2020 год, </a:t>
            </a:r>
            <a:r>
              <a:rPr lang="ru-RU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2A57762-E923-43A1-8646-6FC8BC23B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56400"/>
              </p:ext>
            </p:extLst>
          </p:nvPr>
        </p:nvGraphicFramePr>
        <p:xfrm>
          <a:off x="431074" y="798043"/>
          <a:ext cx="4049485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5957">
                  <a:extLst>
                    <a:ext uri="{9D8B030D-6E8A-4147-A177-3AD203B41FA5}">
                      <a16:colId xmlns:a16="http://schemas.microsoft.com/office/drawing/2014/main" val="2442612419"/>
                    </a:ext>
                  </a:extLst>
                </a:gridCol>
                <a:gridCol w="937820">
                  <a:extLst>
                    <a:ext uri="{9D8B030D-6E8A-4147-A177-3AD203B41FA5}">
                      <a16:colId xmlns:a16="http://schemas.microsoft.com/office/drawing/2014/main" val="1685288845"/>
                    </a:ext>
                  </a:extLst>
                </a:gridCol>
                <a:gridCol w="855708">
                  <a:extLst>
                    <a:ext uri="{9D8B030D-6E8A-4147-A177-3AD203B41FA5}">
                      <a16:colId xmlns:a16="http://schemas.microsoft.com/office/drawing/2014/main" val="1313106270"/>
                    </a:ext>
                  </a:extLst>
                </a:gridCol>
              </a:tblGrid>
              <a:tr h="351314">
                <a:tc>
                  <a:txBody>
                    <a:bodyPr/>
                    <a:lstStyle/>
                    <a:p>
                      <a:r>
                        <a:rPr lang="ru-RU" dirty="0"/>
                        <a:t>Бюджет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53005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ДОХОДЫ: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67197"/>
                  </a:ext>
                </a:extLst>
              </a:tr>
              <a:tr h="3481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Акцизы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17957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Субсидии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02613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РАСХОДЫ: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3437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содержание дорог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064510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ремонт дорог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5080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прочие 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79550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F9D436C-0F91-4FC8-9C98-B7CF8378A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5740"/>
              </p:ext>
            </p:extLst>
          </p:nvPr>
        </p:nvGraphicFramePr>
        <p:xfrm>
          <a:off x="5159829" y="798043"/>
          <a:ext cx="6094470" cy="306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9F5F00-9F82-40C1-BCE4-5A820DE7FC22}"/>
              </a:ext>
            </a:extLst>
          </p:cNvPr>
          <p:cNvSpPr txBox="1"/>
          <p:nvPr/>
        </p:nvSpPr>
        <p:spPr>
          <a:xfrm>
            <a:off x="5579071" y="798043"/>
            <a:ext cx="260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Динамика поступления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21A9CCE-239F-4A9A-B6A0-3B12B88EE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602922"/>
              </p:ext>
            </p:extLst>
          </p:nvPr>
        </p:nvGraphicFramePr>
        <p:xfrm>
          <a:off x="87085" y="3724123"/>
          <a:ext cx="5491985" cy="313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27F30D4-94DE-48BF-83D5-90B2AD2CF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30831"/>
              </p:ext>
            </p:extLst>
          </p:nvPr>
        </p:nvGraphicFramePr>
        <p:xfrm>
          <a:off x="6480411" y="4032129"/>
          <a:ext cx="5842218" cy="242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15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6491" y="1749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8E3366-6815-427A-8E72-FAD0E35B856E}"/>
              </a:ext>
            </a:extLst>
          </p:cNvPr>
          <p:cNvSpPr/>
          <p:nvPr/>
        </p:nvSpPr>
        <p:spPr>
          <a:xfrm>
            <a:off x="309155" y="185976"/>
            <a:ext cx="120134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УПРАВЛЕНИЕ МУНИЦИПАЛЬНЫМ ДОЛГОМ </a:t>
            </a:r>
          </a:p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УСТЮЖЕНСКОГО МУНИЦИПАЛЬНОГО РАЙОНА за 2020 год, </a:t>
            </a:r>
            <a:r>
              <a:rPr lang="ru-RU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4D04785-1CA9-483B-B636-1FF8971DC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345341"/>
              </p:ext>
            </p:extLst>
          </p:nvPr>
        </p:nvGraphicFramePr>
        <p:xfrm>
          <a:off x="1391194" y="1662711"/>
          <a:ext cx="6916783" cy="82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8921">
                  <a:extLst>
                    <a:ext uri="{9D8B030D-6E8A-4147-A177-3AD203B41FA5}">
                      <a16:colId xmlns:a16="http://schemas.microsoft.com/office/drawing/2014/main" val="2442612419"/>
                    </a:ext>
                  </a:extLst>
                </a:gridCol>
                <a:gridCol w="2041348">
                  <a:extLst>
                    <a:ext uri="{9D8B030D-6E8A-4147-A177-3AD203B41FA5}">
                      <a16:colId xmlns:a16="http://schemas.microsoft.com/office/drawing/2014/main" val="1685288845"/>
                    </a:ext>
                  </a:extLst>
                </a:gridCol>
                <a:gridCol w="2086514">
                  <a:extLst>
                    <a:ext uri="{9D8B030D-6E8A-4147-A177-3AD203B41FA5}">
                      <a16:colId xmlns:a16="http://schemas.microsoft.com/office/drawing/2014/main" val="1313106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Бюджет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01.01.2020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01.01.2021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753005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МУНИЦИПАЛЬНЫЙ ДОЛГ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367197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01ECFB1-C5D6-4AA2-8505-8C7A9C673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574148"/>
              </p:ext>
            </p:extLst>
          </p:nvPr>
        </p:nvGraphicFramePr>
        <p:xfrm>
          <a:off x="497168" y="3009192"/>
          <a:ext cx="6008135" cy="30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267315C3-F5A8-428A-B657-850D0360BC35}"/>
              </a:ext>
            </a:extLst>
          </p:cNvPr>
          <p:cNvSpPr/>
          <p:nvPr/>
        </p:nvSpPr>
        <p:spPr>
          <a:xfrm>
            <a:off x="7667898" y="2767811"/>
            <a:ext cx="3579222" cy="1098793"/>
          </a:xfrm>
          <a:prstGeom prst="flowChartProcess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обслуживание муниципального долга  составили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0,0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 руб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Блок-схема: процесс 12">
            <a:extLst>
              <a:ext uri="{FF2B5EF4-FFF2-40B4-BE49-F238E27FC236}">
                <a16:creationId xmlns:a16="http://schemas.microsoft.com/office/drawing/2014/main" id="{8A38FC5A-97A0-4084-8976-4CF217656C82}"/>
              </a:ext>
            </a:extLst>
          </p:cNvPr>
          <p:cNvSpPr/>
          <p:nvPr/>
        </p:nvSpPr>
        <p:spPr>
          <a:xfrm>
            <a:off x="7667898" y="4148743"/>
            <a:ext cx="3579222" cy="1437921"/>
          </a:xfrm>
          <a:prstGeom prst="flowChartProcess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Коммерческие кредиты и кредиты из областного бюджета на пополнение остатков средств на счета бюджета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ПРИВЛЕКАЛИСЬ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41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18F4B1-3C8F-4B1F-8A16-ACA064D7D1AF}"/>
              </a:ext>
            </a:extLst>
          </p:cNvPr>
          <p:cNvSpPr/>
          <p:nvPr/>
        </p:nvSpPr>
        <p:spPr>
          <a:xfrm>
            <a:off x="309155" y="486422"/>
            <a:ext cx="120134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БЮДЖЕТНАЯ ПОЛИТИКА РАЙОНА НА 2021 год</a:t>
            </a:r>
            <a:endParaRPr lang="ru-RU" b="1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DCCA8C-DB4A-42AF-9A52-3C3E4A4D3AEA}"/>
              </a:ext>
            </a:extLst>
          </p:cNvPr>
          <p:cNvSpPr/>
          <p:nvPr/>
        </p:nvSpPr>
        <p:spPr>
          <a:xfrm>
            <a:off x="309155" y="1234317"/>
            <a:ext cx="1188284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ОБЕСПЕЧИТЬ ВЫПОЛНЕНИЕ УСЛОВИЙ СОГЛАШЕНИЙ О МЕРАХ ПО СОЦИАЛЬНО-ЭКОНОМИЧЕСКОМУ РАЗВИТИЮ И СОГЛАШЕНИЙ ПО ВЫПОЛНЕНИЮ ПОКАЗАТЕЛЕЙ, ХАРАКТЕРИЗУЮЩИХ УРОВЕНЬ УПРАВЛЕНИЯ МУНИИЦИПАЛЬНЫМИ ФИНАНСАМИ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ОБЕСПЕЧИТЬ РЕАЛИЗАЦИЮ УКАЗОВ ПРЕЗИДЕНТА РОССИИ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ПРИНЯТЬ МЕРЫ ПО БЕЗУСЛОВНОМУ И СВОЕВРЕМЕННОМУ ОСВОЕНИЮ БЮДЖЕТНЫХ СРЕДСТВ, ВЫДЕЛЯЕМЫХ В РАМКАХ  РЕШЕНИЙ ГРАДСОВЕТОВ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ОБЕСПЕЧИТЬ СОБЛЮДЕНИЕ УСТАНОВЛЕННЫХ УРОВНЕЙ СОФИНАНСИРОВАНИЯ РАСХОДОВ, ВЫПОЛНЕНИЕ РЕЗУЛЬТАТОВ СУБСИДИЙ ИЗ ОБЛАСТНОГО БЮДЖЕТА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ОБЕСПЕЧИТЬ НЕДОПУЩЕНИЕ РОСТА ПРОСРОЧЕННОЙ КРЕДИТОРСКОЙ ЗАДОЛЖЕННОСТИ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3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1700B8-BB8D-4C30-8D92-F0F42D30A139}"/>
              </a:ext>
            </a:extLst>
          </p:cNvPr>
          <p:cNvSpPr/>
          <p:nvPr/>
        </p:nvSpPr>
        <p:spPr>
          <a:xfrm>
            <a:off x="770710" y="1676459"/>
            <a:ext cx="104110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Спасибо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</a:rPr>
              <a:t>за внимание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722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311E2E-B8CB-4644-BBD6-D11CDB8BE98C}"/>
              </a:ext>
            </a:extLst>
          </p:cNvPr>
          <p:cNvSpPr txBox="1"/>
          <p:nvPr/>
        </p:nvSpPr>
        <p:spPr>
          <a:xfrm>
            <a:off x="1774881" y="139650"/>
            <a:ext cx="864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ИСПОЛНЕНИЕ БЮДЖЕТА РАЙОНА в 2020 году,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млн. рубле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D99F5C-B2E0-4A3D-B190-F6FE85FB23E7}"/>
              </a:ext>
            </a:extLst>
          </p:cNvPr>
          <p:cNvSpPr txBox="1"/>
          <p:nvPr/>
        </p:nvSpPr>
        <p:spPr>
          <a:xfrm>
            <a:off x="3903539" y="711631"/>
            <a:ext cx="451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КОНСОЛИДИРОВАННЫЙ БЮДЖЕТ РАЙОНА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77D0B91-482D-4E4B-BFC8-84116BF5A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205880"/>
              </p:ext>
            </p:extLst>
          </p:nvPr>
        </p:nvGraphicFramePr>
        <p:xfrm>
          <a:off x="85229" y="1214416"/>
          <a:ext cx="5564777" cy="2558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40E01C-2E5A-4F28-A1F4-F10CC811916D}"/>
              </a:ext>
            </a:extLst>
          </p:cNvPr>
          <p:cNvSpPr txBox="1"/>
          <p:nvPr/>
        </p:nvSpPr>
        <p:spPr>
          <a:xfrm flipH="1">
            <a:off x="8667204" y="1088959"/>
            <a:ext cx="281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Отклонение 2020/2019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C4EA15B-5F11-4E70-879C-AACA4A051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319637"/>
              </p:ext>
            </p:extLst>
          </p:nvPr>
        </p:nvGraphicFramePr>
        <p:xfrm>
          <a:off x="5920561" y="1650538"/>
          <a:ext cx="5856514" cy="255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FB6B3C-3418-4175-A1D1-CF789B6C675F}"/>
              </a:ext>
            </a:extLst>
          </p:cNvPr>
          <p:cNvSpPr txBox="1"/>
          <p:nvPr/>
        </p:nvSpPr>
        <p:spPr>
          <a:xfrm>
            <a:off x="6271440" y="1517087"/>
            <a:ext cx="1341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НАЛОГОВЫ И</a:t>
            </a:r>
          </a:p>
          <a:p>
            <a:r>
              <a:rPr lang="ru-RU" sz="1400" dirty="0"/>
              <a:t>НЕНАЛОГОВЫЕ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D98AD-96B3-4730-8C5B-AEF1D06015D5}"/>
              </a:ext>
            </a:extLst>
          </p:cNvPr>
          <p:cNvSpPr txBox="1"/>
          <p:nvPr/>
        </p:nvSpPr>
        <p:spPr>
          <a:xfrm>
            <a:off x="8153622" y="1517087"/>
            <a:ext cx="153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БЕЗВОЗМЕЗДНЫЕ</a:t>
            </a:r>
          </a:p>
          <a:p>
            <a:pPr algn="ctr"/>
            <a:r>
              <a:rPr lang="ru-RU" sz="1400" dirty="0"/>
              <a:t>ПОСТУПЛЕНИЯ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761788-BCB0-4435-892C-F947DCF43214}"/>
              </a:ext>
            </a:extLst>
          </p:cNvPr>
          <p:cNvSpPr txBox="1"/>
          <p:nvPr/>
        </p:nvSpPr>
        <p:spPr>
          <a:xfrm>
            <a:off x="10220417" y="1612324"/>
            <a:ext cx="917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РАСХОДЫ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2F10E38-DA83-467B-980F-9C7BCE56D264}"/>
              </a:ext>
            </a:extLst>
          </p:cNvPr>
          <p:cNvSpPr/>
          <p:nvPr/>
        </p:nvSpPr>
        <p:spPr>
          <a:xfrm>
            <a:off x="4388346" y="3481419"/>
            <a:ext cx="306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МЕСТНЫЙ БЮДЖЕТ РАЙОНА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5DC9B9A2-EE42-4AA5-8866-4DF3FF53B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8602"/>
              </p:ext>
            </p:extLst>
          </p:nvPr>
        </p:nvGraphicFramePr>
        <p:xfrm>
          <a:off x="215781" y="4013797"/>
          <a:ext cx="11561294" cy="26101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5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89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плану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от 2019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в% к факту 2019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j-lt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504,1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612,8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594,8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+90,7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118,0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i="1" dirty="0">
                          <a:latin typeface="+mj-lt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136,4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136,7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+14,1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i="1" dirty="0">
                          <a:latin typeface="+mj-lt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381,5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476,4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458,1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96,2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+76,6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j-lt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491,3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600,7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581,1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96,7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+50,9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j-lt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+0,9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44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E2DFD0-5513-42C9-9399-C53B392CA0ED}"/>
              </a:ext>
            </a:extLst>
          </p:cNvPr>
          <p:cNvSpPr/>
          <p:nvPr/>
        </p:nvSpPr>
        <p:spPr>
          <a:xfrm>
            <a:off x="406320" y="435819"/>
            <a:ext cx="116928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ОСНОВНЫЕ ПАРАМЕТРЫ МЕСТНОГО БЮДЖЕТА РАЙОНА ЗА 2020 году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млн.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22872DD-02A9-4E0B-9642-FB18E828F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92974"/>
              </p:ext>
            </p:extLst>
          </p:nvPr>
        </p:nvGraphicFramePr>
        <p:xfrm>
          <a:off x="596536" y="1227909"/>
          <a:ext cx="11329852" cy="2385811"/>
        </p:xfrm>
        <a:graphic>
          <a:graphicData uri="http://schemas.openxmlformats.org/drawingml/2006/table">
            <a:tbl>
              <a:tblPr/>
              <a:tblGrid>
                <a:gridCol w="308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342">
                  <a:extLst>
                    <a:ext uri="{9D8B030D-6E8A-4147-A177-3AD203B41FA5}">
                      <a16:colId xmlns:a16="http://schemas.microsoft.com/office/drawing/2014/main" val="2373089366"/>
                    </a:ext>
                  </a:extLst>
                </a:gridCol>
                <a:gridCol w="175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4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2019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Первоначальный план 2020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Уточненный план 2020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2020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исполнения 2020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504,1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549,6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612,8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594,8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549,6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600,7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581,1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96,7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+12,8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13,7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50DF396-09D9-44A2-A7AF-B9B05AE50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199360"/>
              </p:ext>
            </p:extLst>
          </p:nvPr>
        </p:nvGraphicFramePr>
        <p:xfrm>
          <a:off x="1672046" y="4271554"/>
          <a:ext cx="9535886" cy="215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18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356292-D21C-43A1-8851-8901982F4254}"/>
              </a:ext>
            </a:extLst>
          </p:cNvPr>
          <p:cNvSpPr/>
          <p:nvPr/>
        </p:nvSpPr>
        <p:spPr>
          <a:xfrm>
            <a:off x="289560" y="-8785"/>
            <a:ext cx="11612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ИСПОЛНЕНИЕ ПО НАЛОГОВЫМ И НЕНАЛОГОВЫМ ДОХОДАМ МЕСТНОГО БЮДЖЕТА РАЙОНА в 2020 году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,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97CA903-063A-4353-B343-0D212561D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18652"/>
              </p:ext>
            </p:extLst>
          </p:nvPr>
        </p:nvGraphicFramePr>
        <p:xfrm>
          <a:off x="648070" y="883767"/>
          <a:ext cx="11172547" cy="5570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992">
                  <a:extLst>
                    <a:ext uri="{9D8B030D-6E8A-4147-A177-3AD203B41FA5}">
                      <a16:colId xmlns:a16="http://schemas.microsoft.com/office/drawing/2014/main" val="3185652742"/>
                    </a:ext>
                  </a:extLst>
                </a:gridCol>
                <a:gridCol w="790113">
                  <a:extLst>
                    <a:ext uri="{9D8B030D-6E8A-4147-A177-3AD203B41FA5}">
                      <a16:colId xmlns:a16="http://schemas.microsoft.com/office/drawing/2014/main" val="1444546524"/>
                    </a:ext>
                  </a:extLst>
                </a:gridCol>
                <a:gridCol w="1091953">
                  <a:extLst>
                    <a:ext uri="{9D8B030D-6E8A-4147-A177-3AD203B41FA5}">
                      <a16:colId xmlns:a16="http://schemas.microsoft.com/office/drawing/2014/main" val="3098407993"/>
                    </a:ext>
                  </a:extLst>
                </a:gridCol>
                <a:gridCol w="1047565">
                  <a:extLst>
                    <a:ext uri="{9D8B030D-6E8A-4147-A177-3AD203B41FA5}">
                      <a16:colId xmlns:a16="http://schemas.microsoft.com/office/drawing/2014/main" val="812467147"/>
                    </a:ext>
                  </a:extLst>
                </a:gridCol>
                <a:gridCol w="852257">
                  <a:extLst>
                    <a:ext uri="{9D8B030D-6E8A-4147-A177-3AD203B41FA5}">
                      <a16:colId xmlns:a16="http://schemas.microsoft.com/office/drawing/2014/main" val="4091297600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1797593874"/>
                    </a:ext>
                  </a:extLst>
                </a:gridCol>
                <a:gridCol w="1059146">
                  <a:extLst>
                    <a:ext uri="{9D8B030D-6E8A-4147-A177-3AD203B41FA5}">
                      <a16:colId xmlns:a16="http://schemas.microsoft.com/office/drawing/2014/main" val="2156242975"/>
                    </a:ext>
                  </a:extLst>
                </a:gridCol>
                <a:gridCol w="1417724">
                  <a:extLst>
                    <a:ext uri="{9D8B030D-6E8A-4147-A177-3AD203B41FA5}">
                      <a16:colId xmlns:a16="http://schemas.microsoft.com/office/drawing/2014/main" val="243940779"/>
                    </a:ext>
                  </a:extLst>
                </a:gridCol>
                <a:gridCol w="1194046">
                  <a:extLst>
                    <a:ext uri="{9D8B030D-6E8A-4147-A177-3AD203B41FA5}">
                      <a16:colId xmlns:a16="http://schemas.microsoft.com/office/drawing/2014/main" val="1788267377"/>
                    </a:ext>
                  </a:extLst>
                </a:gridCol>
              </a:tblGrid>
              <a:tr h="3591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Факт 2019 г.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БЮДЖЕТ 2020 г.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ФАКТ 2020 г.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% исполнения 2020 г.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Дополнительно в 2020 г. к первоначальному бюджету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Темп прироста (снижения) к 2019 г. (%)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01218"/>
                  </a:ext>
                </a:extLst>
              </a:tr>
              <a:tr h="5861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Первона-чальный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Уточнен-</a:t>
                      </a:r>
                      <a:r>
                        <a:rPr lang="ru-RU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ный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 </a:t>
                      </a:r>
                      <a:r>
                        <a:rPr lang="ru-RU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первона-чальному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 уточнен-ному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492735"/>
                  </a:ext>
                </a:extLst>
              </a:tr>
              <a:tr h="914788">
                <a:tc>
                  <a:txBody>
                    <a:bodyPr/>
                    <a:lstStyle/>
                    <a:p>
                      <a:r>
                        <a:rPr lang="ru-RU" b="1" dirty="0"/>
                        <a:t>Налоговые и неналоговые доходы, из них: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122,6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131,5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136,4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136,7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103,9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100,2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+5,1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+11,5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02672"/>
                  </a:ext>
                </a:extLst>
              </a:tr>
              <a:tr h="370997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НДФЛ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74,8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86,8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89,0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89,2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102,8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+19,2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9676"/>
                  </a:ext>
                </a:extLst>
              </a:tr>
              <a:tr h="412138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Акцизы на нефтепродукты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94,7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98,2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-0,8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-3,9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240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Налоги на совокупный доход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18,6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18,8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91,4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101,2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-1,8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-6,1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200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Государственная пошлина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142,7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+0,8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+7,0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5029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Доходы от использования имущества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3,9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3,9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114,8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102,5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+0,5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792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Доходы от продажи имущества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в 4,6 раза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102,1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+3,7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в 2,7 раза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09546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Штрафы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110,8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98,7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+0,3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-37,4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63843"/>
                  </a:ext>
                </a:extLst>
              </a:tr>
              <a:tr h="370997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Прочие доходы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133,3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+0,1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5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0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9616" y="292494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5779580"/>
              </p:ext>
            </p:extLst>
          </p:nvPr>
        </p:nvGraphicFramePr>
        <p:xfrm>
          <a:off x="0" y="1466867"/>
          <a:ext cx="12192000" cy="29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ABDA33-83E9-451C-A2D0-5A289AD12619}"/>
              </a:ext>
            </a:extLst>
          </p:cNvPr>
          <p:cNvSpPr/>
          <p:nvPr/>
        </p:nvSpPr>
        <p:spPr>
          <a:xfrm>
            <a:off x="0" y="193182"/>
            <a:ext cx="120134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СТРУКТУРА И ТЕМП РОСТА/СНИЖЕНИЯ ПОСТУПЛЕНИЯ НДФЛ МЕСТНЫЙ БЮДЖЕТ РАЙОНА В РАЗРЕЗЕ ВИДОВ ЭКОНОМИЧЕСКОЙ ДЕЯТЕЛЬНОСТИ в 2020 году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,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6FD72-EEA5-4641-AB7E-955FD21B936C}"/>
              </a:ext>
            </a:extLst>
          </p:cNvPr>
          <p:cNvSpPr txBox="1"/>
          <p:nvPr/>
        </p:nvSpPr>
        <p:spPr>
          <a:xfrm>
            <a:off x="10391053" y="107933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+75,0%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7E36E-9733-4CC3-B882-FA64CD7CE9D1}"/>
              </a:ext>
            </a:extLst>
          </p:cNvPr>
          <p:cNvSpPr txBox="1"/>
          <p:nvPr/>
        </p:nvSpPr>
        <p:spPr>
          <a:xfrm>
            <a:off x="8303006" y="1062315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+9,4%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9EC38-4728-48ED-94EE-D5E3B6B37008}"/>
              </a:ext>
            </a:extLst>
          </p:cNvPr>
          <p:cNvSpPr txBox="1"/>
          <p:nvPr/>
        </p:nvSpPr>
        <p:spPr>
          <a:xfrm flipH="1">
            <a:off x="9317411" y="1079333"/>
            <a:ext cx="115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+15,4%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D0C14-8A4F-4B90-A46D-C68C3491FB00}"/>
              </a:ext>
            </a:extLst>
          </p:cNvPr>
          <p:cNvSpPr txBox="1"/>
          <p:nvPr/>
        </p:nvSpPr>
        <p:spPr>
          <a:xfrm>
            <a:off x="7306615" y="107933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+36,4%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19BBC-647E-4A82-A95B-72E4E345E969}"/>
              </a:ext>
            </a:extLst>
          </p:cNvPr>
          <p:cNvSpPr txBox="1"/>
          <p:nvPr/>
        </p:nvSpPr>
        <p:spPr>
          <a:xfrm>
            <a:off x="6287741" y="107933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+42,3%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D9BB7B-B94B-41EB-B4F9-20C5442ABA6E}"/>
              </a:ext>
            </a:extLst>
          </p:cNvPr>
          <p:cNvSpPr txBox="1"/>
          <p:nvPr/>
        </p:nvSpPr>
        <p:spPr>
          <a:xfrm flipH="1">
            <a:off x="1653365" y="1079333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+28,0%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ACB80E-6A50-4FCD-BE48-F655320F9681}"/>
              </a:ext>
            </a:extLst>
          </p:cNvPr>
          <p:cNvSpPr txBox="1"/>
          <p:nvPr/>
        </p:nvSpPr>
        <p:spPr>
          <a:xfrm>
            <a:off x="5403210" y="1079333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-19,3%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2F7832-22F9-41C6-B926-05D0D2A75E8E}"/>
              </a:ext>
            </a:extLst>
          </p:cNvPr>
          <p:cNvSpPr txBox="1"/>
          <p:nvPr/>
        </p:nvSpPr>
        <p:spPr>
          <a:xfrm>
            <a:off x="3547868" y="106179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+20,8%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B106C5-DB74-4036-B025-8791DB68A21C}"/>
              </a:ext>
            </a:extLst>
          </p:cNvPr>
          <p:cNvSpPr txBox="1"/>
          <p:nvPr/>
        </p:nvSpPr>
        <p:spPr>
          <a:xfrm>
            <a:off x="2639616" y="1066009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+27,2%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721B9C-B58F-4B40-9541-34C8D5C58FF3}"/>
              </a:ext>
            </a:extLst>
          </p:cNvPr>
          <p:cNvSpPr txBox="1"/>
          <p:nvPr/>
        </p:nvSpPr>
        <p:spPr>
          <a:xfrm>
            <a:off x="4456120" y="1064414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+26,7%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F4092-C7CA-46EE-B50C-9E2E1C175552}"/>
              </a:ext>
            </a:extLst>
          </p:cNvPr>
          <p:cNvSpPr txBox="1"/>
          <p:nvPr/>
        </p:nvSpPr>
        <p:spPr>
          <a:xfrm>
            <a:off x="270492" y="1061793"/>
            <a:ext cx="1223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Темп роста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555726-2DFB-43E6-A4C3-4A410F0AFEDE}"/>
              </a:ext>
            </a:extLst>
          </p:cNvPr>
          <p:cNvSpPr txBox="1"/>
          <p:nvPr/>
        </p:nvSpPr>
        <p:spPr>
          <a:xfrm flipH="1">
            <a:off x="1675286" y="1466998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20,5%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E9AE0-0000-4774-BC98-5CB71E739523}"/>
              </a:ext>
            </a:extLst>
          </p:cNvPr>
          <p:cNvSpPr txBox="1"/>
          <p:nvPr/>
        </p:nvSpPr>
        <p:spPr>
          <a:xfrm>
            <a:off x="10470378" y="1400347"/>
            <a:ext cx="134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0,8%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12561-0048-44AC-9F42-FF0AC6E76A11}"/>
              </a:ext>
            </a:extLst>
          </p:cNvPr>
          <p:cNvSpPr txBox="1"/>
          <p:nvPr/>
        </p:nvSpPr>
        <p:spPr>
          <a:xfrm flipH="1">
            <a:off x="2672100" y="1455985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16,3%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63F850-B5D8-4EE9-8711-8266DDE10D68}"/>
              </a:ext>
            </a:extLst>
          </p:cNvPr>
          <p:cNvSpPr txBox="1"/>
          <p:nvPr/>
        </p:nvSpPr>
        <p:spPr>
          <a:xfrm>
            <a:off x="9343802" y="1419533"/>
            <a:ext cx="906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1,7%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BBADBC-F9B5-49F1-B4F9-9249C7F8CF2E}"/>
              </a:ext>
            </a:extLst>
          </p:cNvPr>
          <p:cNvSpPr txBox="1"/>
          <p:nvPr/>
        </p:nvSpPr>
        <p:spPr>
          <a:xfrm flipH="1">
            <a:off x="7342883" y="1463625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6,7%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C06CA2-73EB-4475-8BE7-0C805448C280}"/>
              </a:ext>
            </a:extLst>
          </p:cNvPr>
          <p:cNvSpPr txBox="1"/>
          <p:nvPr/>
        </p:nvSpPr>
        <p:spPr>
          <a:xfrm>
            <a:off x="8304047" y="1453982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3,9%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783AEE-2945-49A6-9807-A5D75FC817E9}"/>
              </a:ext>
            </a:extLst>
          </p:cNvPr>
          <p:cNvSpPr txBox="1"/>
          <p:nvPr/>
        </p:nvSpPr>
        <p:spPr>
          <a:xfrm flipH="1">
            <a:off x="3611530" y="1453982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13,7%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A53A9B-4A55-472C-8F35-6C86613EB662}"/>
              </a:ext>
            </a:extLst>
          </p:cNvPr>
          <p:cNvSpPr txBox="1"/>
          <p:nvPr/>
        </p:nvSpPr>
        <p:spPr>
          <a:xfrm flipH="1">
            <a:off x="6395605" y="1457987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8,7%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D83A7F-F18B-443F-B94A-5EF478B56CD4}"/>
              </a:ext>
            </a:extLst>
          </p:cNvPr>
          <p:cNvSpPr txBox="1"/>
          <p:nvPr/>
        </p:nvSpPr>
        <p:spPr>
          <a:xfrm flipH="1">
            <a:off x="4457860" y="1457987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12,8%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CF9657-6D15-4E3E-8004-6D5E6EE5820F}"/>
              </a:ext>
            </a:extLst>
          </p:cNvPr>
          <p:cNvSpPr txBox="1"/>
          <p:nvPr/>
        </p:nvSpPr>
        <p:spPr>
          <a:xfrm flipH="1">
            <a:off x="5456456" y="1453987"/>
            <a:ext cx="1039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10,3%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4749352D-186D-4C75-AC68-B014619E1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340732"/>
              </p:ext>
            </p:extLst>
          </p:nvPr>
        </p:nvGraphicFramePr>
        <p:xfrm>
          <a:off x="457199" y="3840480"/>
          <a:ext cx="5471081" cy="28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Схема 34">
            <a:extLst>
              <a:ext uri="{FF2B5EF4-FFF2-40B4-BE49-F238E27FC236}">
                <a16:creationId xmlns:a16="http://schemas.microsoft.com/office/drawing/2014/main" id="{889E6D1D-3BA6-4717-92A4-7AB0F347D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872509"/>
              </p:ext>
            </p:extLst>
          </p:nvPr>
        </p:nvGraphicFramePr>
        <p:xfrm>
          <a:off x="6944212" y="4631045"/>
          <a:ext cx="4501227" cy="152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3D3A69-49CE-4936-8CA3-509A97B04C38}"/>
              </a:ext>
            </a:extLst>
          </p:cNvPr>
          <p:cNvSpPr txBox="1"/>
          <p:nvPr/>
        </p:nvSpPr>
        <p:spPr>
          <a:xfrm>
            <a:off x="7306615" y="620087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Факт 2019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68C16D-C083-44E9-AF0D-18727352A567}"/>
              </a:ext>
            </a:extLst>
          </p:cNvPr>
          <p:cNvSpPr txBox="1"/>
          <p:nvPr/>
        </p:nvSpPr>
        <p:spPr>
          <a:xfrm>
            <a:off x="9726639" y="6200876"/>
            <a:ext cx="132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Факт 2020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AB8875-A2DF-4340-A68D-BBAA0B42BFEF}"/>
              </a:ext>
            </a:extLst>
          </p:cNvPr>
          <p:cNvSpPr txBox="1"/>
          <p:nvPr/>
        </p:nvSpPr>
        <p:spPr>
          <a:xfrm>
            <a:off x="8996462" y="4396724"/>
            <a:ext cx="125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+19,2%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2E25C9B-13E9-4174-8529-B535E0AF0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38648"/>
              </p:ext>
            </p:extLst>
          </p:nvPr>
        </p:nvGraphicFramePr>
        <p:xfrm>
          <a:off x="1889760" y="1067175"/>
          <a:ext cx="8412480" cy="194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F0AC65-3C15-4881-A38B-2265E261C119}"/>
              </a:ext>
            </a:extLst>
          </p:cNvPr>
          <p:cNvSpPr/>
          <p:nvPr/>
        </p:nvSpPr>
        <p:spPr>
          <a:xfrm>
            <a:off x="522514" y="254560"/>
            <a:ext cx="10946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МЕЖБЮДЖЕТНЫЕ ОТНОШЕНИЯ МЕСТНОГО БЮДЖЕТА УСТЮЖЕНСКОГО РАЙОНА </a:t>
            </a:r>
          </a:p>
          <a:p>
            <a:pPr lvl="0" algn="ctr"/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в 2020 году,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FA2F7E-4ADB-46A5-A56B-5831A7E08D0E}"/>
              </a:ext>
            </a:extLst>
          </p:cNvPr>
          <p:cNvSpPr txBox="1"/>
          <p:nvPr/>
        </p:nvSpPr>
        <p:spPr>
          <a:xfrm>
            <a:off x="304800" y="5214067"/>
            <a:ext cx="216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ИЗ МЕСТНОГО</a:t>
            </a:r>
          </a:p>
          <a:p>
            <a:r>
              <a:rPr lang="ru-RU" b="1" u="sng" dirty="0"/>
              <a:t>БЮДЖЕТА РАЙОНА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D0604EC-B215-4215-8AD7-4BC10CA2E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372899"/>
              </p:ext>
            </p:extLst>
          </p:nvPr>
        </p:nvGraphicFramePr>
        <p:xfrm>
          <a:off x="461550" y="3552791"/>
          <a:ext cx="11425650" cy="98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E573E4-5438-450E-8DAF-DD6F282EC530}"/>
              </a:ext>
            </a:extLst>
          </p:cNvPr>
          <p:cNvSpPr txBox="1"/>
          <p:nvPr/>
        </p:nvSpPr>
        <p:spPr>
          <a:xfrm>
            <a:off x="979714" y="3104609"/>
            <a:ext cx="717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БЕЗВОЗМЕЗДНЫЕ ПОСТУПЛЕНИЯ В МЕСТНЫЙ БЮДЖЕТ РАЙОНА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1211531-3CB3-48E8-B4FB-83BD1851A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997906"/>
              </p:ext>
            </p:extLst>
          </p:nvPr>
        </p:nvGraphicFramePr>
        <p:xfrm>
          <a:off x="1698172" y="4807131"/>
          <a:ext cx="10058400" cy="179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0058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E6A38A-1D33-45F1-AE95-8DDBE5C15F35}"/>
              </a:ext>
            </a:extLst>
          </p:cNvPr>
          <p:cNvSpPr/>
          <p:nvPr/>
        </p:nvSpPr>
        <p:spPr>
          <a:xfrm>
            <a:off x="0" y="193182"/>
            <a:ext cx="120134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СТРУКТУРА РАСХОДОВ МЕСТНОГО БЮДЖЕТА РАЙОНА В 2020 году,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908A7ABC-3253-41E9-A4FC-41EA2171FB81}"/>
              </a:ext>
            </a:extLst>
          </p:cNvPr>
          <p:cNvSpPr/>
          <p:nvPr/>
        </p:nvSpPr>
        <p:spPr>
          <a:xfrm>
            <a:off x="966650" y="901464"/>
            <a:ext cx="10071463" cy="6803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ОБЩИЙ ОБЪЕМ РАСХОДОВ  </a:t>
            </a:r>
            <a:r>
              <a:rPr lang="ru-RU" sz="3600" b="1" dirty="0">
                <a:solidFill>
                  <a:srgbClr val="002060"/>
                </a:solidFill>
              </a:rPr>
              <a:t>581,1</a:t>
            </a:r>
            <a:r>
              <a:rPr lang="ru-RU" sz="2400" b="1" dirty="0">
                <a:solidFill>
                  <a:srgbClr val="002060"/>
                </a:solidFill>
              </a:rPr>
              <a:t> млн. руб. 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8387C1F-5A9C-4A74-BAD2-4D95FDC10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235425"/>
              </p:ext>
            </p:extLst>
          </p:nvPr>
        </p:nvGraphicFramePr>
        <p:xfrm>
          <a:off x="0" y="4061582"/>
          <a:ext cx="4545874" cy="268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BF2EBCF-85B7-458B-95ED-42C4CAE37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361921"/>
              </p:ext>
            </p:extLst>
          </p:nvPr>
        </p:nvGraphicFramePr>
        <p:xfrm>
          <a:off x="178526" y="1813002"/>
          <a:ext cx="11321143" cy="359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Горизонтальный свиток 6">
            <a:extLst>
              <a:ext uri="{FF2B5EF4-FFF2-40B4-BE49-F238E27FC236}">
                <a16:creationId xmlns:a16="http://schemas.microsoft.com/office/drawing/2014/main" id="{7A8C2481-4B22-4BBF-B468-4B675A95C79A}"/>
              </a:ext>
            </a:extLst>
          </p:cNvPr>
          <p:cNvSpPr/>
          <p:nvPr/>
        </p:nvSpPr>
        <p:spPr>
          <a:xfrm>
            <a:off x="6002380" y="5273824"/>
            <a:ext cx="5090163" cy="1390994"/>
          </a:xfrm>
          <a:prstGeom prst="horizontalScroll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2020 год: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муниципальных программ,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ведомственных целевых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01036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68C23DC-B0BC-4048-913A-E8AECA1D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1" y="273038"/>
            <a:ext cx="1108818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НАПРАВЛЕНИЕ РАСХОДОВ МЕСТНОГО БЮДЖЕТА РАЙОНА В 2020 году,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522E06E8-C06F-4363-A725-0E130B17E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884378"/>
              </p:ext>
            </p:extLst>
          </p:nvPr>
        </p:nvGraphicFramePr>
        <p:xfrm>
          <a:off x="182880" y="836023"/>
          <a:ext cx="11573690" cy="574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812466-70D0-42A4-85E8-3F06333B0D09}"/>
              </a:ext>
            </a:extLst>
          </p:cNvPr>
          <p:cNvSpPr/>
          <p:nvPr/>
        </p:nvSpPr>
        <p:spPr>
          <a:xfrm>
            <a:off x="668381" y="5437202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B30D5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581,1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B30D54"/>
                </a:solidFill>
                <a:effectLst/>
                <a:uLnTx/>
                <a:uFillTx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51476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4954" y="87512"/>
            <a:ext cx="10202091" cy="71933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966" y="434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66800" y="4529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94606" y="4803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id="{AE57645B-31F2-4046-B725-DE306ADD4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639029"/>
              </p:ext>
            </p:extLst>
          </p:nvPr>
        </p:nvGraphicFramePr>
        <p:xfrm>
          <a:off x="774350" y="806843"/>
          <a:ext cx="4410209" cy="280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07D885-ED21-4970-A58C-E0ABFC32E65E}"/>
              </a:ext>
            </a:extLst>
          </p:cNvPr>
          <p:cNvSpPr txBox="1"/>
          <p:nvPr/>
        </p:nvSpPr>
        <p:spPr>
          <a:xfrm>
            <a:off x="774350" y="809446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Млн. руб.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356A33B-EDBE-468E-B7D6-9DE95A039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890483"/>
              </p:ext>
            </p:extLst>
          </p:nvPr>
        </p:nvGraphicFramePr>
        <p:xfrm>
          <a:off x="5523700" y="3682829"/>
          <a:ext cx="4675994" cy="297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10D22931-5838-415B-B6F0-83260BBD7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659203"/>
              </p:ext>
            </p:extLst>
          </p:nvPr>
        </p:nvGraphicFramePr>
        <p:xfrm>
          <a:off x="6412637" y="572500"/>
          <a:ext cx="5779363" cy="334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040DBEE0-2325-4644-A541-32F7F76AB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83516"/>
              </p:ext>
            </p:extLst>
          </p:nvPr>
        </p:nvGraphicFramePr>
        <p:xfrm>
          <a:off x="584440" y="3900269"/>
          <a:ext cx="4507059" cy="266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C79A62-B0F9-4013-828D-F4C829B4598F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07348" y="4072867"/>
            <a:ext cx="1772816" cy="18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36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2638</TotalTime>
  <Words>1231</Words>
  <Application>Microsoft Office PowerPoint</Application>
  <PresentationFormat>Широкоэкранный</PresentationFormat>
  <Paragraphs>386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Gothic</vt:lpstr>
      <vt:lpstr>Constantia</vt:lpstr>
      <vt:lpstr>Times New Roman</vt:lpstr>
      <vt:lpstr>Тема Office</vt:lpstr>
      <vt:lpstr>Устюженский муниципальный район Вологодской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МЕСТНОГО БЮДЖЕТА РАЙОНА В 2020 году, млн.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fin-2</dc:creator>
  <cp:lastModifiedBy>fin-2</cp:lastModifiedBy>
  <cp:revision>171</cp:revision>
  <dcterms:created xsi:type="dcterms:W3CDTF">2021-05-17T09:55:13Z</dcterms:created>
  <dcterms:modified xsi:type="dcterms:W3CDTF">2021-05-27T06:48:02Z</dcterms:modified>
</cp:coreProperties>
</file>